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notesSlides/notesSlide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14"/>
  </p:sldMasterIdLst>
  <p:notesMasterIdLst>
    <p:notesMasterId r:id="rId29"/>
  </p:notesMasterIdLst>
  <p:handoutMasterIdLst>
    <p:handoutMasterId r:id="rId30"/>
  </p:handoutMasterIdLst>
  <p:sldIdLst>
    <p:sldId id="1124" r:id="rId15"/>
    <p:sldId id="1237" r:id="rId16"/>
    <p:sldId id="1243" r:id="rId17"/>
    <p:sldId id="1056" r:id="rId18"/>
    <p:sldId id="1238" r:id="rId19"/>
    <p:sldId id="1052" r:id="rId20"/>
    <p:sldId id="1242" r:id="rId21"/>
    <p:sldId id="1071" r:id="rId22"/>
    <p:sldId id="1065" r:id="rId23"/>
    <p:sldId id="1240" r:id="rId24"/>
    <p:sldId id="1034" r:id="rId25"/>
    <p:sldId id="1036" r:id="rId26"/>
    <p:sldId id="1241" r:id="rId27"/>
    <p:sldId id="1239" r:id="rId28"/>
  </p:sldIdLst>
  <p:sldSz cx="12198350" cy="6858000"/>
  <p:notesSz cx="7102475" cy="10234613"/>
  <p:custDataLst>
    <p:tags r:id="rId31"/>
  </p:custDataLst>
  <p:defaultTextStyle>
    <a:defPPr>
      <a:defRPr lang="de-DE"/>
    </a:defPPr>
    <a:lvl1pPr algn="l" rtl="0" fontAlgn="base">
      <a:spcBef>
        <a:spcPct val="50000"/>
      </a:spcBef>
      <a:spcAft>
        <a:spcPct val="0"/>
      </a:spcAft>
      <a:defRPr kern="1200">
        <a:solidFill>
          <a:schemeClr val="bg2"/>
        </a:solidFill>
        <a:latin typeface="Arial" pitchFamily="34" charset="0"/>
        <a:ea typeface="ＭＳ Ｐゴシック" charset="-128"/>
        <a:cs typeface="+mn-cs"/>
      </a:defRPr>
    </a:lvl1pPr>
    <a:lvl2pPr marL="457200" algn="l" rtl="0" fontAlgn="base">
      <a:spcBef>
        <a:spcPct val="50000"/>
      </a:spcBef>
      <a:spcAft>
        <a:spcPct val="0"/>
      </a:spcAft>
      <a:defRPr kern="1200">
        <a:solidFill>
          <a:schemeClr val="bg2"/>
        </a:solidFill>
        <a:latin typeface="Arial" pitchFamily="34" charset="0"/>
        <a:ea typeface="ＭＳ Ｐゴシック" charset="-128"/>
        <a:cs typeface="+mn-cs"/>
      </a:defRPr>
    </a:lvl2pPr>
    <a:lvl3pPr marL="914400" algn="l" rtl="0" fontAlgn="base">
      <a:spcBef>
        <a:spcPct val="50000"/>
      </a:spcBef>
      <a:spcAft>
        <a:spcPct val="0"/>
      </a:spcAft>
      <a:defRPr kern="1200">
        <a:solidFill>
          <a:schemeClr val="bg2"/>
        </a:solidFill>
        <a:latin typeface="Arial" pitchFamily="34" charset="0"/>
        <a:ea typeface="ＭＳ Ｐゴシック" charset="-128"/>
        <a:cs typeface="+mn-cs"/>
      </a:defRPr>
    </a:lvl3pPr>
    <a:lvl4pPr marL="1371600" algn="l" rtl="0" fontAlgn="base">
      <a:spcBef>
        <a:spcPct val="50000"/>
      </a:spcBef>
      <a:spcAft>
        <a:spcPct val="0"/>
      </a:spcAft>
      <a:defRPr kern="1200">
        <a:solidFill>
          <a:schemeClr val="bg2"/>
        </a:solidFill>
        <a:latin typeface="Arial" pitchFamily="34" charset="0"/>
        <a:ea typeface="ＭＳ Ｐゴシック" charset="-128"/>
        <a:cs typeface="+mn-cs"/>
      </a:defRPr>
    </a:lvl4pPr>
    <a:lvl5pPr marL="1828800" algn="l" rtl="0" fontAlgn="base">
      <a:spcBef>
        <a:spcPct val="50000"/>
      </a:spcBef>
      <a:spcAft>
        <a:spcPct val="0"/>
      </a:spcAft>
      <a:defRPr kern="1200">
        <a:solidFill>
          <a:schemeClr val="bg2"/>
        </a:solidFill>
        <a:latin typeface="Arial" pitchFamily="34" charset="0"/>
        <a:ea typeface="ＭＳ Ｐゴシック" charset="-128"/>
        <a:cs typeface="+mn-cs"/>
      </a:defRPr>
    </a:lvl5pPr>
    <a:lvl6pPr marL="2286000" algn="l" defTabSz="914400" rtl="0" eaLnBrk="1" latinLnBrk="0" hangingPunct="1">
      <a:defRPr kern="1200">
        <a:solidFill>
          <a:schemeClr val="bg2"/>
        </a:solidFill>
        <a:latin typeface="Arial" pitchFamily="34" charset="0"/>
        <a:ea typeface="ＭＳ Ｐゴシック" charset="-128"/>
        <a:cs typeface="+mn-cs"/>
      </a:defRPr>
    </a:lvl6pPr>
    <a:lvl7pPr marL="2743200" algn="l" defTabSz="914400" rtl="0" eaLnBrk="1" latinLnBrk="0" hangingPunct="1">
      <a:defRPr kern="1200">
        <a:solidFill>
          <a:schemeClr val="bg2"/>
        </a:solidFill>
        <a:latin typeface="Arial" pitchFamily="34" charset="0"/>
        <a:ea typeface="ＭＳ Ｐゴシック" charset="-128"/>
        <a:cs typeface="+mn-cs"/>
      </a:defRPr>
    </a:lvl7pPr>
    <a:lvl8pPr marL="3200400" algn="l" defTabSz="914400" rtl="0" eaLnBrk="1" latinLnBrk="0" hangingPunct="1">
      <a:defRPr kern="1200">
        <a:solidFill>
          <a:schemeClr val="bg2"/>
        </a:solidFill>
        <a:latin typeface="Arial" pitchFamily="34" charset="0"/>
        <a:ea typeface="ＭＳ Ｐゴシック" charset="-128"/>
        <a:cs typeface="+mn-cs"/>
      </a:defRPr>
    </a:lvl8pPr>
    <a:lvl9pPr marL="3657600" algn="l" defTabSz="914400" rtl="0" eaLnBrk="1" latinLnBrk="0" hangingPunct="1">
      <a:defRPr kern="1200">
        <a:solidFill>
          <a:schemeClr val="bg2"/>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3884">
          <p15:clr>
            <a:srgbClr val="A4A3A4"/>
          </p15:clr>
        </p15:guide>
        <p15:guide id="2" orient="horz" pos="618">
          <p15:clr>
            <a:srgbClr val="A4A3A4"/>
          </p15:clr>
        </p15:guide>
        <p15:guide id="3" orient="horz" pos="2432">
          <p15:clr>
            <a:srgbClr val="A4A3A4"/>
          </p15:clr>
        </p15:guide>
        <p15:guide id="4" orient="horz" pos="2341">
          <p15:clr>
            <a:srgbClr val="A4A3A4"/>
          </p15:clr>
        </p15:guide>
        <p15:guide id="5" orient="horz" pos="890">
          <p15:clr>
            <a:srgbClr val="A4A3A4"/>
          </p15:clr>
        </p15:guide>
        <p15:guide id="6" orient="horz" pos="210">
          <p15:clr>
            <a:srgbClr val="A4A3A4"/>
          </p15:clr>
        </p15:guide>
        <p15:guide id="7" pos="395">
          <p15:clr>
            <a:srgbClr val="A4A3A4"/>
          </p15:clr>
        </p15:guide>
        <p15:guide id="8" pos="3842">
          <p15:clr>
            <a:srgbClr val="A4A3A4"/>
          </p15:clr>
        </p15:guide>
        <p15:guide id="9" pos="3933">
          <p15:clr>
            <a:srgbClr val="A4A3A4"/>
          </p15:clr>
        </p15:guide>
        <p15:guide id="10" pos="7380">
          <p15:clr>
            <a:srgbClr val="A4A3A4"/>
          </p15:clr>
        </p15:guide>
        <p15:guide id="11" pos="5566">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guide id="3" orient="horz" pos="4109">
          <p15:clr>
            <a:srgbClr val="A4A3A4"/>
          </p15:clr>
        </p15:guide>
        <p15:guide id="4" pos="2237">
          <p15:clr>
            <a:srgbClr val="A4A3A4"/>
          </p15:clr>
        </p15:guide>
        <p15:guide id="5" orient="horz" pos="25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9DB0"/>
    <a:srgbClr val="4D6A7D"/>
    <a:srgbClr val="000000"/>
    <a:srgbClr val="FDFDFC"/>
    <a:srgbClr val="FDFDFD"/>
    <a:srgbClr val="FDFEFD"/>
    <a:srgbClr val="FEFDFD"/>
    <a:srgbClr val="FEFEFD"/>
    <a:srgbClr val="FEFEFE"/>
    <a:srgbClr val="FE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075" autoAdjust="0"/>
  </p:normalViewPr>
  <p:slideViewPr>
    <p:cSldViewPr snapToObjects="1" showGuides="1">
      <p:cViewPr varScale="1">
        <p:scale>
          <a:sx n="72" d="100"/>
          <a:sy n="72" d="100"/>
        </p:scale>
        <p:origin x="144" y="270"/>
      </p:cViewPr>
      <p:guideLst>
        <p:guide orient="horz" pos="3884"/>
        <p:guide orient="horz" pos="618"/>
        <p:guide orient="horz" pos="2432"/>
        <p:guide orient="horz" pos="2341"/>
        <p:guide orient="horz" pos="890"/>
        <p:guide orient="horz" pos="210"/>
        <p:guide pos="395"/>
        <p:guide pos="3842"/>
        <p:guide pos="3933"/>
        <p:guide pos="7380"/>
        <p:guide pos="5566"/>
      </p:guideLst>
    </p:cSldViewPr>
  </p:slideViewPr>
  <p:outlineViewPr>
    <p:cViewPr>
      <p:scale>
        <a:sx n="33" d="100"/>
        <a:sy n="33" d="100"/>
      </p:scale>
      <p:origin x="0" y="1278"/>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47" d="100"/>
          <a:sy n="47" d="100"/>
        </p:scale>
        <p:origin x="-2970" y="-96"/>
      </p:cViewPr>
      <p:guideLst>
        <p:guide orient="horz" pos="3224"/>
        <p:guide pos="2236"/>
        <p:guide orient="horz" pos="4109"/>
        <p:guide pos="2237"/>
        <p:guide orient="horz" pos="25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2" name="Rectangle 6"/>
          <p:cNvSpPr>
            <a:spLocks noChangeArrowheads="1"/>
          </p:cNvSpPr>
          <p:nvPr/>
        </p:nvSpPr>
        <p:spPr bwMode="auto">
          <a:xfrm>
            <a:off x="2" y="1"/>
            <a:ext cx="7102475" cy="698500"/>
          </a:xfrm>
          <a:prstGeom prst="rect">
            <a:avLst/>
          </a:prstGeom>
          <a:solidFill>
            <a:srgbClr val="879BAA"/>
          </a:solidFill>
          <a:ln w="9525" algn="ctr">
            <a:noFill/>
            <a:miter lim="800000"/>
            <a:headEnd/>
            <a:tailEnd/>
          </a:ln>
          <a:effectLst/>
        </p:spPr>
        <p:txBody>
          <a:bodyPr wrap="none" anchor="ctr"/>
          <a:lstStyle/>
          <a:p>
            <a:endParaRPr lang="de-DE"/>
          </a:p>
        </p:txBody>
      </p:sp>
      <p:sp>
        <p:nvSpPr>
          <p:cNvPr id="173058" name="Rectangle 2"/>
          <p:cNvSpPr>
            <a:spLocks noGrp="1" noChangeArrowheads="1"/>
          </p:cNvSpPr>
          <p:nvPr>
            <p:ph type="hdr" sz="quarter"/>
          </p:nvPr>
        </p:nvSpPr>
        <p:spPr bwMode="auto">
          <a:xfrm>
            <a:off x="1" y="1"/>
            <a:ext cx="3251066"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59" name="Rectangle 3"/>
          <p:cNvSpPr>
            <a:spLocks noGrp="1" noChangeArrowheads="1"/>
          </p:cNvSpPr>
          <p:nvPr>
            <p:ph type="dt" sz="quarter" idx="1"/>
          </p:nvPr>
        </p:nvSpPr>
        <p:spPr bwMode="auto">
          <a:xfrm>
            <a:off x="3851414" y="1"/>
            <a:ext cx="3251065"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bg1"/>
                </a:solidFill>
                <a:latin typeface="Siemens Sans" pitchFamily="2" charset="0"/>
              </a:defRPr>
            </a:lvl1pPr>
          </a:lstStyle>
          <a:p>
            <a:endParaRPr lang="en-US" dirty="0">
              <a:latin typeface="Arial" pitchFamily="34" charset="0"/>
            </a:endParaRPr>
          </a:p>
        </p:txBody>
      </p:sp>
      <p:sp>
        <p:nvSpPr>
          <p:cNvPr id="173060" name="Rectangle 4"/>
          <p:cNvSpPr>
            <a:spLocks noGrp="1" noChangeArrowheads="1"/>
          </p:cNvSpPr>
          <p:nvPr>
            <p:ph type="ftr" sz="quarter" idx="2"/>
          </p:nvPr>
        </p:nvSpPr>
        <p:spPr bwMode="auto">
          <a:xfrm>
            <a:off x="1" y="9682164"/>
            <a:ext cx="3251066"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Siemens Sans" pitchFamily="2" charset="0"/>
              </a:defRPr>
            </a:lvl1pPr>
          </a:lstStyle>
          <a:p>
            <a:endParaRPr lang="en-US" dirty="0">
              <a:latin typeface="Arial" pitchFamily="34" charset="0"/>
            </a:endParaRPr>
          </a:p>
        </p:txBody>
      </p:sp>
      <p:sp>
        <p:nvSpPr>
          <p:cNvPr id="173061" name="Rectangle 5"/>
          <p:cNvSpPr>
            <a:spLocks noGrp="1" noChangeArrowheads="1"/>
          </p:cNvSpPr>
          <p:nvPr>
            <p:ph type="sldNum" sz="quarter" idx="3"/>
          </p:nvPr>
        </p:nvSpPr>
        <p:spPr bwMode="auto">
          <a:xfrm>
            <a:off x="3851414" y="9682164"/>
            <a:ext cx="3251065" cy="552450"/>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Handout </a:t>
            </a:r>
            <a:fld id="{BFC713D8-7968-482B-A79F-9C586FE5053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2323172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251066"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27" name="Rectangle 3"/>
          <p:cNvSpPr>
            <a:spLocks noGrp="1" noChangeArrowheads="1"/>
          </p:cNvSpPr>
          <p:nvPr>
            <p:ph type="dt" idx="1"/>
          </p:nvPr>
        </p:nvSpPr>
        <p:spPr bwMode="auto">
          <a:xfrm>
            <a:off x="3851410" y="1"/>
            <a:ext cx="3249478" cy="552450"/>
          </a:xfrm>
          <a:prstGeom prst="rect">
            <a:avLst/>
          </a:prstGeom>
          <a:noFill/>
          <a:ln w="9525">
            <a:noFill/>
            <a:miter lim="800000"/>
            <a:headEnd/>
            <a:tailEnd/>
          </a:ln>
          <a:effectLst/>
        </p:spPr>
        <p:txBody>
          <a:bodyPr vert="horz" wrap="square" lIns="148550" tIns="148550" rIns="148550" bIns="148550" numCol="1" anchor="t" anchorCtr="0" compatLnSpc="1">
            <a:prstTxWarp prst="textNoShape">
              <a:avLst/>
            </a:prstTxWarp>
          </a:bodyPr>
          <a:lstStyle>
            <a:lvl1pPr algn="r" defTabSz="942975">
              <a:spcBef>
                <a:spcPct val="0"/>
              </a:spcBef>
              <a:defRPr sz="1200">
                <a:solidFill>
                  <a:schemeClr val="tx1"/>
                </a:solidFill>
                <a:latin typeface="Arial" pitchFamily="34" charset="0"/>
              </a:defRPr>
            </a:lvl1pPr>
          </a:lstStyle>
          <a:p>
            <a:endParaRPr lang="en-US" dirty="0"/>
          </a:p>
        </p:txBody>
      </p:sp>
      <p:sp>
        <p:nvSpPr>
          <p:cNvPr id="77828" name="Rectangle 4"/>
          <p:cNvSpPr>
            <a:spLocks noGrp="1" noRot="1" noChangeAspect="1" noChangeArrowheads="1" noTextEdit="1"/>
          </p:cNvSpPr>
          <p:nvPr>
            <p:ph type="sldImg" idx="2"/>
          </p:nvPr>
        </p:nvSpPr>
        <p:spPr bwMode="auto">
          <a:xfrm>
            <a:off x="139700" y="768350"/>
            <a:ext cx="6824663"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238232" y="4822826"/>
            <a:ext cx="6626012" cy="45656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7830" name="Rectangle 6"/>
          <p:cNvSpPr>
            <a:spLocks noGrp="1" noChangeArrowheads="1"/>
          </p:cNvSpPr>
          <p:nvPr>
            <p:ph type="ftr" sz="quarter" idx="4"/>
          </p:nvPr>
        </p:nvSpPr>
        <p:spPr bwMode="auto">
          <a:xfrm>
            <a:off x="1" y="9682164"/>
            <a:ext cx="3251066"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defTabSz="942975">
              <a:spcBef>
                <a:spcPct val="0"/>
              </a:spcBef>
              <a:defRPr sz="1200">
                <a:solidFill>
                  <a:schemeClr val="tx1"/>
                </a:solidFill>
                <a:latin typeface="Arial" pitchFamily="34" charset="0"/>
              </a:defRPr>
            </a:lvl1pPr>
          </a:lstStyle>
          <a:p>
            <a:endParaRPr lang="en-US" dirty="0"/>
          </a:p>
        </p:txBody>
      </p:sp>
      <p:sp>
        <p:nvSpPr>
          <p:cNvPr id="77831" name="Rectangle 7"/>
          <p:cNvSpPr>
            <a:spLocks noGrp="1" noChangeArrowheads="1"/>
          </p:cNvSpPr>
          <p:nvPr>
            <p:ph type="sldNum" sz="quarter" idx="5"/>
          </p:nvPr>
        </p:nvSpPr>
        <p:spPr bwMode="auto">
          <a:xfrm>
            <a:off x="3851410" y="9682164"/>
            <a:ext cx="3249478" cy="550862"/>
          </a:xfrm>
          <a:prstGeom prst="rect">
            <a:avLst/>
          </a:prstGeom>
          <a:noFill/>
          <a:ln w="9525">
            <a:noFill/>
            <a:miter lim="800000"/>
            <a:headEnd/>
            <a:tailEnd/>
          </a:ln>
          <a:effectLst/>
        </p:spPr>
        <p:txBody>
          <a:bodyPr vert="horz" wrap="square" lIns="148550" tIns="148550" rIns="148550" bIns="148550" numCol="1" anchor="b" anchorCtr="0" compatLnSpc="1">
            <a:prstTxWarp prst="textNoShape">
              <a:avLst/>
            </a:prstTxWarp>
          </a:bodyPr>
          <a:lstStyle>
            <a:lvl1pPr algn="r" defTabSz="942975">
              <a:spcBef>
                <a:spcPct val="0"/>
              </a:spcBef>
              <a:defRPr sz="1200">
                <a:solidFill>
                  <a:schemeClr val="tx1"/>
                </a:solidFill>
                <a:latin typeface="Siemens Sans" pitchFamily="2" charset="0"/>
              </a:defRPr>
            </a:lvl1pPr>
          </a:lstStyle>
          <a:p>
            <a:r>
              <a:rPr lang="de-DE" dirty="0">
                <a:latin typeface="Arial" pitchFamily="34" charset="0"/>
              </a:rPr>
              <a:t>Notes </a:t>
            </a:r>
            <a:fld id="{AD141568-5488-4AC9-B82D-9F5CE1225E2A}" type="slidenum">
              <a:rPr lang="de-DE" smtClean="0">
                <a:latin typeface="Arial" pitchFamily="34" charset="0"/>
              </a:rPr>
              <a:pPr/>
              <a:t>‹#›</a:t>
            </a:fld>
            <a:endParaRPr lang="de-DE" dirty="0">
              <a:latin typeface="Arial" pitchFamily="34" charset="0"/>
            </a:endParaRPr>
          </a:p>
        </p:txBody>
      </p:sp>
    </p:spTree>
    <p:extLst>
      <p:ext uri="{BB962C8B-B14F-4D97-AF65-F5344CB8AC3E}">
        <p14:creationId xmlns:p14="http://schemas.microsoft.com/office/powerpoint/2010/main" val="19638778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dirty="0">
                <a:latin typeface="Arial" pitchFamily="34" charset="0"/>
              </a:rPr>
              <a:t>Notes </a:t>
            </a:r>
            <a:fld id="{AD141568-5488-4AC9-B82D-9F5CE1225E2A}" type="slidenum">
              <a:rPr lang="en-US" smtClean="0">
                <a:latin typeface="Arial" pitchFamily="34" charset="0"/>
              </a:rPr>
              <a:pPr/>
              <a:t>1</a:t>
            </a:fld>
            <a:endParaRPr lang="en-US" dirty="0">
              <a:latin typeface="Arial" pitchFamily="34" charset="0"/>
            </a:endParaRPr>
          </a:p>
        </p:txBody>
      </p:sp>
    </p:spTree>
    <p:extLst>
      <p:ext uri="{BB962C8B-B14F-4D97-AF65-F5344CB8AC3E}">
        <p14:creationId xmlns:p14="http://schemas.microsoft.com/office/powerpoint/2010/main" val="93224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24663"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latin typeface="Arial" pitchFamily="34" charset="0"/>
              </a:rPr>
              <a:t>Notice </a:t>
            </a:r>
            <a:fld id="{AD141568-5488-4AC9-B82D-9F5CE1225E2A}" type="slidenum">
              <a:rPr lang="en-US" smtClean="0">
                <a:latin typeface="Arial" pitchFamily="34" charset="0"/>
              </a:rPr>
              <a:pPr/>
              <a:t>5</a:t>
            </a:fld>
            <a:endParaRPr lang="en-US" dirty="0">
              <a:latin typeface="Arial" pitchFamily="34" charset="0"/>
            </a:endParaRPr>
          </a:p>
        </p:txBody>
      </p:sp>
    </p:spTree>
    <p:extLst>
      <p:ext uri="{BB962C8B-B14F-4D97-AF65-F5344CB8AC3E}">
        <p14:creationId xmlns:p14="http://schemas.microsoft.com/office/powerpoint/2010/main" val="4151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0825" y="739775"/>
            <a:ext cx="6337300" cy="356393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dirty="0">
                <a:latin typeface="Arial" pitchFamily="34" charset="0"/>
              </a:rPr>
              <a:t>Notes </a:t>
            </a:r>
            <a:fld id="{AD141568-5488-4AC9-B82D-9F5CE1225E2A}" type="slidenum">
              <a:rPr lang="en-US" smtClean="0">
                <a:latin typeface="Arial" pitchFamily="34" charset="0"/>
              </a:rPr>
              <a:pPr/>
              <a:t>8</a:t>
            </a:fld>
            <a:endParaRPr lang="en-US" dirty="0">
              <a:latin typeface="Arial" pitchFamily="34" charset="0"/>
            </a:endParaRPr>
          </a:p>
        </p:txBody>
      </p:sp>
    </p:spTree>
    <p:extLst>
      <p:ext uri="{BB962C8B-B14F-4D97-AF65-F5344CB8AC3E}">
        <p14:creationId xmlns:p14="http://schemas.microsoft.com/office/powerpoint/2010/main" val="226379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49238" y="739775"/>
            <a:ext cx="6340475" cy="3563938"/>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dirty="0">
                <a:latin typeface="Arial" pitchFamily="34" charset="0"/>
              </a:rPr>
              <a:t>Notes </a:t>
            </a:r>
            <a:fld id="{AD141568-5488-4AC9-B82D-9F5CE1225E2A}" type="slidenum">
              <a:rPr lang="en-US" smtClean="0">
                <a:latin typeface="Arial" pitchFamily="34" charset="0"/>
              </a:rPr>
              <a:pPr/>
              <a:t>9</a:t>
            </a:fld>
            <a:endParaRPr lang="en-US" dirty="0">
              <a:latin typeface="Arial" pitchFamily="34" charset="0"/>
            </a:endParaRPr>
          </a:p>
        </p:txBody>
      </p:sp>
    </p:spTree>
    <p:extLst>
      <p:ext uri="{BB962C8B-B14F-4D97-AF65-F5344CB8AC3E}">
        <p14:creationId xmlns:p14="http://schemas.microsoft.com/office/powerpoint/2010/main" val="226379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Development focus:</a:t>
            </a:r>
          </a:p>
          <a:p>
            <a:pPr marL="206434" indent="-206434">
              <a:buFontTx/>
              <a:buChar char="-"/>
            </a:pPr>
            <a:r>
              <a:rPr lang="en-US" dirty="0"/>
              <a:t>Large scale, industrial hydrogen plant concepts</a:t>
            </a:r>
          </a:p>
          <a:p>
            <a:pPr marL="206434" indent="-206434">
              <a:buFontTx/>
              <a:buChar char="-"/>
            </a:pPr>
            <a:r>
              <a:rPr lang="en-US" dirty="0"/>
              <a:t>Lowest specific cost</a:t>
            </a:r>
          </a:p>
          <a:p>
            <a:pPr marL="206434" indent="-206434">
              <a:buFontTx/>
              <a:buChar char="-"/>
            </a:pPr>
            <a:r>
              <a:rPr lang="en-US" dirty="0"/>
              <a:t>Fleet data digitalization</a:t>
            </a:r>
          </a:p>
          <a:p>
            <a:endParaRPr lang="en-US" dirty="0"/>
          </a:p>
        </p:txBody>
      </p:sp>
      <p:sp>
        <p:nvSpPr>
          <p:cNvPr id="4" name="Foliennummernplatzhalter 3"/>
          <p:cNvSpPr>
            <a:spLocks noGrp="1"/>
          </p:cNvSpPr>
          <p:nvPr>
            <p:ph type="sldNum" sz="quarter" idx="10"/>
          </p:nvPr>
        </p:nvSpPr>
        <p:spPr/>
        <p:txBody>
          <a:bodyPr/>
          <a:lstStyle/>
          <a:p>
            <a:r>
              <a:rPr lang="de-DE">
                <a:latin typeface="Arial" pitchFamily="34" charset="0"/>
              </a:rPr>
              <a:t>Notes </a:t>
            </a:r>
            <a:fld id="{AD141568-5488-4AC9-B82D-9F5CE1225E2A}" type="slidenum">
              <a:rPr lang="de-DE" smtClean="0">
                <a:latin typeface="Arial" pitchFamily="34" charset="0"/>
              </a:rPr>
              <a:pPr/>
              <a:t>10</a:t>
            </a:fld>
            <a:endParaRPr lang="de-DE" dirty="0">
              <a:latin typeface="Arial" pitchFamily="34" charset="0"/>
            </a:endParaRPr>
          </a:p>
        </p:txBody>
      </p:sp>
    </p:spTree>
    <p:extLst>
      <p:ext uri="{BB962C8B-B14F-4D97-AF65-F5344CB8AC3E}">
        <p14:creationId xmlns:p14="http://schemas.microsoft.com/office/powerpoint/2010/main" val="1701807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92088" y="781050"/>
            <a:ext cx="6699250" cy="3765550"/>
          </a:xfrm>
          <a:noFill/>
        </p:spPr>
      </p:sp>
      <p:sp>
        <p:nvSpPr>
          <p:cNvPr id="177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879337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image" Target="../media/image1.emf"/><Relationship Id="rId2"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emf"/><Relationship Id="rId2" Type="http://schemas.openxmlformats.org/officeDocument/2006/relationships/customXml" Target="../../customXml/item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customXml" Target="../../customXml/item1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picture">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p:custDataLst>
              <p:tags r:id="rId2"/>
            </p:custDataLst>
            <p:extLst>
              <p:ext uri="{D42A27DB-BD31-4B8C-83A1-F6EECF244321}">
                <p14:modId xmlns:p14="http://schemas.microsoft.com/office/powerpoint/2010/main" val="356686784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2548" name="think-cell Folie" r:id="rId6" imgW="360" imgH="360" progId="">
                  <p:embed/>
                </p:oleObj>
              </mc:Choice>
              <mc:Fallback>
                <p:oleObj name="think-cell Foli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5" name="Picture 2" descr="\\ad001.siemens.net\dfs001\File\CORP_CT_Hydrogen_Sol1\80_Sales\40_Marketing&amp;Kommunikation\Bilder\Leporello\silyzer_Render_RZ_4C_ERW.png"/>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b="-14474"/>
          <a:stretch/>
        </p:blipFill>
        <p:spPr bwMode="auto">
          <a:xfrm>
            <a:off x="-36000" y="-27384"/>
            <a:ext cx="12234350" cy="7923177"/>
          </a:xfrm>
          <a:prstGeom prst="rect">
            <a:avLst/>
          </a:prstGeom>
          <a:noFill/>
          <a:extLst>
            <a:ext uri="{909E8E84-426E-40DD-AFC4-6F175D3DCCD1}">
              <a14:hiddenFill xmlns:a14="http://schemas.microsoft.com/office/drawing/2010/main">
                <a:solidFill>
                  <a:srgbClr val="FFFFFF"/>
                </a:solidFill>
              </a14:hiddenFill>
            </a:ext>
          </a:extLst>
        </p:spPr>
      </p:pic>
      <p:sp>
        <p:nvSpPr>
          <p:cNvPr id="4" name="cdtRectangle 115 Id57350"/>
          <p:cNvSpPr>
            <a:spLocks noGrp="1" noChangeArrowheads="1"/>
          </p:cNvSpPr>
          <p:nvPr>
            <p:ph type="ctrTitle"/>
            <p:custDataLst>
              <p:tags r:id="rId3"/>
            </p:custDataLst>
          </p:nvPr>
        </p:nvSpPr>
        <p:spPr bwMode="ltGray">
          <a:xfrm>
            <a:off x="627063" y="3462181"/>
            <a:ext cx="6480000" cy="2340314"/>
          </a:xfrm>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wrap="square" lIns="216000" tIns="90000" rIns="216000" bIns="216000" anchor="b" anchorCtr="0">
            <a:spAutoFit/>
          </a:bodyPr>
          <a:lstStyle>
            <a:lvl1pPr>
              <a:defRPr sz="4400" smtClean="0">
                <a:solidFill>
                  <a:srgbClr val="FFFFFF"/>
                </a:solidFill>
                <a:latin typeface="Arial" pitchFamily="34" charset="0"/>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en-US" dirty="0"/>
          </a:p>
        </p:txBody>
      </p:sp>
      <p:sp>
        <p:nvSpPr>
          <p:cNvPr id="5" name="cdtText Box 101 Id11"/>
          <p:cNvSpPr txBox="1">
            <a:spLocks noChangeArrowheads="1"/>
          </p:cNvSpPr>
          <p:nvPr userDrawn="1">
            <p:custDataLst>
              <p:tags r:id="rId4"/>
            </p:custDataLst>
          </p:nvPr>
        </p:nvSpPr>
        <p:spPr bwMode="auto">
          <a:xfrm>
            <a:off x="6099175" y="0"/>
            <a:ext cx="1588" cy="1588"/>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0">
            <a:noAutofit/>
          </a:bodyPr>
          <a:lstStyle/>
          <a:p>
            <a:pPr algn="ctr"/>
            <a:endParaRPr lang="en-US" sz="1100" b="1" dirty="0">
              <a:solidFill>
                <a:srgbClr val="990000"/>
              </a:solidFill>
            </a:endParaRPr>
          </a:p>
        </p:txBody>
      </p:sp>
      <p:sp>
        <p:nvSpPr>
          <p:cNvPr id="9" name="Textplatzhalter 57343"/>
          <p:cNvSpPr>
            <a:spLocks noGrp="1"/>
          </p:cNvSpPr>
          <p:nvPr>
            <p:ph type="body" sz="quarter" idx="12" hasCustomPrompt="1"/>
          </p:nvPr>
        </p:nvSpPr>
        <p:spPr>
          <a:xfrm>
            <a:off x="627063" y="5907600"/>
            <a:ext cx="6480000" cy="324000"/>
          </a:xfrm>
          <a:solidFill>
            <a:schemeClr val="bg1">
              <a:alpha val="85000"/>
            </a:schemeClr>
          </a:solidFill>
        </p:spPr>
        <p:txBody>
          <a:bodyPr lIns="216000" tIns="90000" rIns="216000" bIns="46800"/>
          <a:lstStyle>
            <a:lvl1pPr algn="r">
              <a:lnSpc>
                <a:spcPct val="100000"/>
              </a:lnSpc>
              <a:defRPr sz="1000" b="1"/>
            </a:lvl1pPr>
            <a:lvl2pPr marL="1588" indent="0">
              <a:buNone/>
              <a:defRPr/>
            </a:lvl2pPr>
          </a:lstStyle>
          <a:p>
            <a:pPr lvl="0"/>
            <a:r>
              <a:rPr lang="de-DE" dirty="0" err="1"/>
              <a:t>Please</a:t>
            </a:r>
            <a:r>
              <a:rPr lang="de-DE" dirty="0"/>
              <a:t> </a:t>
            </a:r>
            <a:r>
              <a:rPr lang="de-DE" dirty="0" err="1"/>
              <a:t>insert</a:t>
            </a:r>
            <a:r>
              <a:rPr lang="de-DE" dirty="0"/>
              <a:t> URL</a:t>
            </a:r>
          </a:p>
        </p:txBody>
      </p:sp>
      <p:sp>
        <p:nvSpPr>
          <p:cNvPr id="10" name="Textplatzhalter 57343"/>
          <p:cNvSpPr>
            <a:spLocks noGrp="1"/>
          </p:cNvSpPr>
          <p:nvPr>
            <p:ph type="body" sz="quarter" idx="13" hasCustomPrompt="1"/>
          </p:nvPr>
        </p:nvSpPr>
        <p:spPr>
          <a:xfrm>
            <a:off x="627063" y="5907600"/>
            <a:ext cx="2340000" cy="324000"/>
          </a:xfrm>
        </p:spPr>
        <p:txBody>
          <a:bodyPr lIns="216000" tIns="90000" rIns="0" bIns="46800"/>
          <a:lstStyle>
            <a:lvl1pPr algn="l">
              <a:lnSpc>
                <a:spcPct val="100000"/>
              </a:lnSpc>
              <a:defRPr sz="1000" b="1"/>
            </a:lvl1pPr>
            <a:lvl2pPr marL="1588" indent="0">
              <a:buNone/>
              <a:defRPr/>
            </a:lvl2pPr>
          </a:lstStyle>
          <a:p>
            <a:pPr lvl="0"/>
            <a:r>
              <a:rPr lang="de-DE"/>
              <a:t>Please insert Unrestrictedity note</a:t>
            </a:r>
            <a:endParaRPr lang="de-DE" dirty="0"/>
          </a:p>
        </p:txBody>
      </p:sp>
      <p:grpSp>
        <p:nvGrpSpPr>
          <p:cNvPr id="2" name="Gruppieren 31"/>
          <p:cNvGrpSpPr/>
          <p:nvPr userDrawn="1"/>
        </p:nvGrpSpPr>
        <p:grpSpPr>
          <a:xfrm>
            <a:off x="-216000" y="-216000"/>
            <a:ext cx="12628800" cy="7290000"/>
            <a:chOff x="-216000" y="-216000"/>
            <a:chExt cx="12628800" cy="7290000"/>
          </a:xfrm>
        </p:grpSpPr>
        <p:cxnSp>
          <p:nvCxnSpPr>
            <p:cNvPr id="33" name="Gerade Verbindung 3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3228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3" name="Gerade Verbindung 62"/>
            <p:cNvCxnSpPr/>
            <p:nvPr userDrawn="1"/>
          </p:nvCxnSpPr>
          <p:spPr bwMode="auto">
            <a:xfrm rot="5400000">
              <a:off x="123228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4" name="Gerade Verbindung 63"/>
            <p:cNvCxnSpPr/>
            <p:nvPr userDrawn="1"/>
          </p:nvCxnSpPr>
          <p:spPr bwMode="auto">
            <a:xfrm rot="5400000">
              <a:off x="123228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5" name="Gerade Verbindung 64"/>
            <p:cNvCxnSpPr/>
            <p:nvPr userDrawn="1"/>
          </p:nvCxnSpPr>
          <p:spPr bwMode="auto">
            <a:xfrm rot="5400000">
              <a:off x="123228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Gerade Verbindung 65"/>
            <p:cNvCxnSpPr/>
            <p:nvPr userDrawn="1"/>
          </p:nvCxnSpPr>
          <p:spPr bwMode="auto">
            <a:xfrm rot="5400000">
              <a:off x="123228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7" name="Gerade Verbindung 66"/>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8" name="Gerade Verbindung 67"/>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9" name="Gerade Verbindung 68"/>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0" name="Gerade Verbindung 69"/>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1" name="Gerade Verbindung 70"/>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2" name="Gerade Verbindung 71"/>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3" name="Gerade Verbindung 72"/>
            <p:cNvCxnSpPr/>
            <p:nvPr userDrawn="1"/>
          </p:nvCxnSpPr>
          <p:spPr bwMode="auto">
            <a:xfrm rot="5400000">
              <a:off x="-126000" y="94822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Gerade Verbindung 73"/>
            <p:cNvCxnSpPr/>
            <p:nvPr userDrawn="1"/>
          </p:nvCxnSpPr>
          <p:spPr bwMode="auto">
            <a:xfrm rot="5400000">
              <a:off x="-126000" y="1465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Gerade Verbindung 74"/>
            <p:cNvCxnSpPr/>
            <p:nvPr userDrawn="1"/>
          </p:nvCxnSpPr>
          <p:spPr bwMode="auto">
            <a:xfrm rot="5400000">
              <a:off x="-126000" y="3697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6" name="Gerade Verbindung 75"/>
            <p:cNvCxnSpPr/>
            <p:nvPr userDrawn="1"/>
          </p:nvCxnSpPr>
          <p:spPr bwMode="auto">
            <a:xfrm rot="5400000">
              <a:off x="-126000" y="38376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7" name="Gerade Verbindung 76"/>
            <p:cNvCxnSpPr/>
            <p:nvPr userDrawn="1"/>
          </p:nvCxnSpPr>
          <p:spPr bwMode="auto">
            <a:xfrm rot="5400000">
              <a:off x="-126000" y="61092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3" name="Group 33"/>
          <p:cNvGrpSpPr>
            <a:grpSpLocks noChangeAspect="1"/>
          </p:cNvGrpSpPr>
          <p:nvPr userDrawn="1"/>
        </p:nvGrpSpPr>
        <p:grpSpPr bwMode="auto">
          <a:xfrm>
            <a:off x="9555163" y="323850"/>
            <a:ext cx="2159000" cy="914400"/>
            <a:chOff x="6019" y="204"/>
            <a:chExt cx="1360" cy="576"/>
          </a:xfrm>
        </p:grpSpPr>
        <p:sp>
          <p:nvSpPr>
            <p:cNvPr id="35"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6"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7"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8"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9"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0"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1"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2"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3"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4"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5"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6"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7"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8"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49"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0"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1"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2"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3"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4"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5"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56"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7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7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8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8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8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grpSp>
    </p:spTree>
    <p:extLst>
      <p:ext uri="{BB962C8B-B14F-4D97-AF65-F5344CB8AC3E}">
        <p14:creationId xmlns:p14="http://schemas.microsoft.com/office/powerpoint/2010/main" val="2923419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ree Content" type="titleOnly" preserve="1">
  <p:cSld name="Free Content">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3"/>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6522" name="think-cell Slide" r:id="rId6" imgW="270" imgH="270" progId="">
                  <p:embed/>
                </p:oleObj>
              </mc:Choice>
              <mc:Fallback>
                <p:oleObj name="think-cell Slide" r:id="rId6" imgW="270" imgH="270" progId="">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dtTitle 1 Id2"/>
          <p:cNvSpPr>
            <a:spLocks noGrp="1"/>
          </p:cNvSpPr>
          <p:nvPr>
            <p:ph type="title"/>
            <p:custDataLst>
              <p:tags r:id="rId4"/>
            </p:custDataLst>
          </p:nvPr>
        </p:nvSpPr>
        <p:spPr>
          <a:xfrm>
            <a:off x="0" y="0"/>
            <a:ext cx="12198350" cy="1440000"/>
          </a:xfrm>
          <a:noFill/>
          <a:ln w="9525">
            <a:noFill/>
            <a:miter lim="800000"/>
            <a:headEnd/>
            <a:tailEnd/>
          </a:ln>
        </p:spPr>
        <p:txBody>
          <a:bodyPr vert="horz" wrap="square" lIns="626400" tIns="432000" rIns="2124000" bIns="234000" numCol="1" anchor="t"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lang="de-DE"/>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dirty="0"/>
              <a:t>Titelmasterformat durch Klicken bearbeiten</a:t>
            </a:r>
            <a:endParaRPr kumimoji="0" lang="en-US" sz="2000" b="1" i="0" u="none" strike="noStrike" kern="0" cap="none" spc="0" normalizeH="0" baseline="0" noProof="0" dirty="0">
              <a:ln>
                <a:noFill/>
              </a:ln>
              <a:solidFill>
                <a:srgbClr val="000000"/>
              </a:solidFill>
              <a:effectLst/>
              <a:uLnTx/>
              <a:uFillTx/>
              <a:latin typeface="Arial" pitchFamily="34" charset="0"/>
              <a:ea typeface="+mj-ea"/>
              <a:cs typeface="Arial" pitchFamily="34" charset="0"/>
            </a:endParaRPr>
          </a:p>
        </p:txBody>
      </p:sp>
      <p:grpSp>
        <p:nvGrpSpPr>
          <p:cNvPr id="3" name="Group 33"/>
          <p:cNvGrpSpPr>
            <a:grpSpLocks noChangeAspect="1"/>
          </p:cNvGrpSpPr>
          <p:nvPr userDrawn="1"/>
        </p:nvGrpSpPr>
        <p:grpSpPr bwMode="auto">
          <a:xfrm>
            <a:off x="9555163" y="323850"/>
            <a:ext cx="2159000" cy="914400"/>
            <a:chOff x="6019" y="204"/>
            <a:chExt cx="1360" cy="576"/>
          </a:xfrm>
        </p:grpSpPr>
        <p:sp>
          <p:nvSpPr>
            <p:cNvPr id="6"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7"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8"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9"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0"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1"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2"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3"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4"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5"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6"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7"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8"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19"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0"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1"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2"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3"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4"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5"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6"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7"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8"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29"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0"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1"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sp>
          <p:nvSpPr>
            <p:cNvPr id="32"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ADBECB"/>
                </a:solidFill>
              </a:endParaRPr>
            </a:p>
          </p:txBody>
        </p:sp>
      </p:grpSp>
    </p:spTree>
    <p:custDataLst>
      <p:custData r:id="rId2"/>
    </p:custDataLst>
    <p:extLst>
      <p:ext uri="{BB962C8B-B14F-4D97-AF65-F5344CB8AC3E}">
        <p14:creationId xmlns:p14="http://schemas.microsoft.com/office/powerpoint/2010/main" val="336603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 Conta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a:t>Titelmasterformat durch Klicken bearbeiten</a:t>
            </a:r>
          </a:p>
        </p:txBody>
      </p:sp>
      <p:sp>
        <p:nvSpPr>
          <p:cNvPr id="4" name="cdtText Placeholder 12 Id13"/>
          <p:cNvSpPr>
            <a:spLocks noGrp="1"/>
          </p:cNvSpPr>
          <p:nvPr>
            <p:ph type="body" sz="quarter" idx="14" hasCustomPrompt="1"/>
            <p:custDataLst>
              <p:tags r:id="rId1"/>
            </p:custDataLst>
          </p:nvPr>
        </p:nvSpPr>
        <p:spPr bwMode="auto">
          <a:xfrm>
            <a:off x="4658996" y="1439999"/>
            <a:ext cx="7539354" cy="4752000"/>
          </a:xfrm>
          <a:solidFill>
            <a:srgbClr val="D7D7CD"/>
          </a:solidFill>
        </p:spPr>
        <p:txBody>
          <a:bodyPr lIns="288000" tIns="252000" rIns="576000" bIns="252000"/>
          <a:lstStyle>
            <a:lvl1pPr marL="0" indent="0">
              <a:lnSpc>
                <a:spcPct val="100000"/>
              </a:lnSpc>
              <a:spcBef>
                <a:spcPts val="500"/>
              </a:spcBef>
              <a:spcAft>
                <a:spcPts val="500"/>
              </a:spcAft>
              <a:buClr>
                <a:schemeClr val="bg2"/>
              </a:buClr>
              <a:buFont typeface="Arial" pitchFamily="34" charset="0"/>
              <a:buNone/>
              <a:tabLst>
                <a:tab pos="5359400" algn="r"/>
              </a:tabLst>
              <a:defRPr>
                <a:solidFill>
                  <a:srgbClr val="000000"/>
                </a:solidFill>
              </a:defRPr>
            </a:lvl1pPr>
            <a:lvl2pPr marL="180000" indent="-180000">
              <a:lnSpc>
                <a:spcPct val="100000"/>
              </a:lnSpc>
              <a:spcBef>
                <a:spcPts val="500"/>
              </a:spcBef>
              <a:spcAft>
                <a:spcPts val="500"/>
              </a:spcAft>
              <a:buFont typeface="Arial" pitchFamily="34" charset="0"/>
              <a:buChar char="•"/>
              <a:tabLst>
                <a:tab pos="5359400" algn="r"/>
              </a:tabLst>
              <a:defRPr b="0">
                <a:solidFill>
                  <a:srgbClr val="000000"/>
                </a:solidFill>
              </a:defRPr>
            </a:lvl2pPr>
            <a:lvl3pPr marL="180000" indent="-180000">
              <a:lnSpc>
                <a:spcPct val="100000"/>
              </a:lnSpc>
              <a:spcBef>
                <a:spcPts val="500"/>
              </a:spcBef>
              <a:spcAft>
                <a:spcPts val="500"/>
              </a:spcAft>
              <a:buFont typeface="Arial" pitchFamily="34" charset="0"/>
              <a:buChar char="•"/>
              <a:tabLst>
                <a:tab pos="5359400" algn="r"/>
              </a:tabLst>
              <a:defRPr b="1">
                <a:solidFill>
                  <a:srgbClr val="000000"/>
                </a:solidFill>
              </a:defRPr>
            </a:lvl3pPr>
            <a:lvl4pPr marL="360000" indent="-180000">
              <a:lnSpc>
                <a:spcPct val="100000"/>
              </a:lnSpc>
              <a:spcBef>
                <a:spcPts val="500"/>
              </a:spcBef>
              <a:spcAft>
                <a:spcPts val="500"/>
              </a:spcAft>
              <a:buFont typeface="Arial" pitchFamily="34" charset="0"/>
              <a:buChar char="•"/>
              <a:tabLst>
                <a:tab pos="5359400" algn="r"/>
              </a:tabLst>
              <a:defRPr b="0">
                <a:solidFill>
                  <a:srgbClr val="000000"/>
                </a:solidFill>
              </a:defRPr>
            </a:lvl4pPr>
            <a:lvl5pPr marL="360000" indent="-180000">
              <a:lnSpc>
                <a:spcPct val="100000"/>
              </a:lnSpc>
              <a:spcBef>
                <a:spcPts val="500"/>
              </a:spcBef>
              <a:spcAft>
                <a:spcPts val="500"/>
              </a:spcAft>
              <a:buFont typeface="Arial" pitchFamily="34" charset="0"/>
              <a:buChar char="•"/>
              <a:tabLst>
                <a:tab pos="5359400" algn="r"/>
              </a:tabLst>
              <a:defRPr b="1" baseline="0">
                <a:solidFill>
                  <a:srgbClr val="000000"/>
                </a:solidFill>
              </a:defRPr>
            </a:lvl5pPr>
            <a:lvl6pPr marL="360363" indent="-180975">
              <a:lnSpc>
                <a:spcPct val="100000"/>
              </a:lnSpc>
              <a:spcBef>
                <a:spcPts val="500"/>
              </a:spcBef>
              <a:spcAft>
                <a:spcPts val="500"/>
              </a:spcAft>
              <a:buFont typeface="Arial" pitchFamily="34" charset="0"/>
              <a:buChar char="•"/>
              <a:tabLst>
                <a:tab pos="5359400" algn="r"/>
              </a:tabLst>
              <a:defRPr b="1"/>
            </a:lvl6pPr>
          </a:lstStyle>
          <a:p>
            <a:pPr lvl="0"/>
            <a:r>
              <a:rPr lang="de-DE" noProof="0" dirty="0"/>
              <a:t>Inhaltsverzeichnis / Kontakt durch Klicken bearbeiten</a:t>
            </a:r>
          </a:p>
          <a:p>
            <a:pPr lvl="1"/>
            <a:r>
              <a:rPr lang="de-DE" noProof="0" dirty="0"/>
              <a:t>Kapitel</a:t>
            </a:r>
          </a:p>
          <a:p>
            <a:pPr lvl="2"/>
            <a:r>
              <a:rPr lang="de-DE" noProof="0" dirty="0"/>
              <a:t>Aktives Kapitel</a:t>
            </a:r>
          </a:p>
          <a:p>
            <a:pPr lvl="3"/>
            <a:r>
              <a:rPr lang="de-DE" noProof="0" dirty="0"/>
              <a:t>Unterkapitel</a:t>
            </a:r>
          </a:p>
          <a:p>
            <a:pPr lvl="4"/>
            <a:r>
              <a:rPr lang="de-DE" noProof="0" dirty="0"/>
              <a:t>Aktives Unterkapitel</a:t>
            </a:r>
          </a:p>
        </p:txBody>
      </p:sp>
      <p:sp>
        <p:nvSpPr>
          <p:cNvPr id="8" name="Bildplatzhalter 7"/>
          <p:cNvSpPr>
            <a:spLocks noGrp="1"/>
          </p:cNvSpPr>
          <p:nvPr>
            <p:ph type="pic" sz="quarter" idx="15"/>
          </p:nvPr>
        </p:nvSpPr>
        <p:spPr>
          <a:xfrm>
            <a:off x="0" y="1439999"/>
            <a:ext cx="4514400" cy="4752000"/>
          </a:xfrm>
        </p:spPr>
        <p:txBody>
          <a:bodyPr tIns="1800000"/>
          <a:lstStyle>
            <a:lvl1pPr algn="ctr">
              <a:defRPr/>
            </a:lvl1pPr>
          </a:lstStyle>
          <a:p>
            <a:r>
              <a:rPr lang="de-DE" noProof="0" dirty="0"/>
              <a:t>Bild durch Klicken auf Symbol hinzufügen</a:t>
            </a:r>
          </a:p>
        </p:txBody>
      </p:sp>
      <p:pic>
        <p:nvPicPr>
          <p:cNvPr id="5" name="Bildplatzhalter 1"/>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439999"/>
            <a:ext cx="4514400" cy="4752000"/>
          </a:xfrm>
          <a:prstGeom prst="rect">
            <a:avLst/>
          </a:prstGeom>
          <a:noFill/>
          <a:ln w="9525">
            <a:noFill/>
            <a:miter lim="800000"/>
            <a:headEnd/>
            <a:tailEnd/>
          </a:ln>
        </p:spPr>
      </p:pic>
    </p:spTree>
    <p:extLst>
      <p:ext uri="{BB962C8B-B14F-4D97-AF65-F5344CB8AC3E}">
        <p14:creationId xmlns:p14="http://schemas.microsoft.com/office/powerpoint/2010/main" val="7903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object (small)" type="obj">
  <p:cSld name="One object (small)">
    <p:spTree>
      <p:nvGrpSpPr>
        <p:cNvPr id="1" name=""/>
        <p:cNvGrpSpPr/>
        <p:nvPr/>
      </p:nvGrpSpPr>
      <p:grpSpPr>
        <a:xfrm>
          <a:off x="0" y="0"/>
          <a:ext cx="0" cy="0"/>
          <a:chOff x="0" y="0"/>
          <a:chExt cx="0" cy="0"/>
        </a:xfrm>
      </p:grpSpPr>
      <p:sp>
        <p:nvSpPr>
          <p:cNvPr id="2" name="cdtTitle 1 Id2"/>
          <p:cNvSpPr>
            <a:spLocks noGrp="1"/>
          </p:cNvSpPr>
          <p:nvPr>
            <p:ph type="title"/>
            <p:custDataLst>
              <p:tags r:id="rId2"/>
            </p:custDataLst>
          </p:nvPr>
        </p:nvSpPr>
        <p:spPr>
          <a:xfrm>
            <a:off x="0" y="-1"/>
            <a:ext cx="12198350" cy="1440000"/>
          </a:xfrm>
        </p:spPr>
        <p:txBody>
          <a:bodyPr/>
          <a:lstStyle/>
          <a:p>
            <a:r>
              <a:rPr lang="de-DE" dirty="0"/>
              <a:t>Titelmasterformat durch Klicken bearbeiten</a:t>
            </a:r>
            <a:endParaRPr lang="en-US" dirty="0"/>
          </a:p>
        </p:txBody>
      </p:sp>
      <p:sp>
        <p:nvSpPr>
          <p:cNvPr id="3" name="cdtContent Placeholder 2 Id3"/>
          <p:cNvSpPr>
            <a:spLocks noGrp="1"/>
          </p:cNvSpPr>
          <p:nvPr>
            <p:ph idx="1"/>
            <p:custDataLst>
              <p:tags r:id="rId3"/>
            </p:custDataLst>
          </p:nvPr>
        </p:nvSpPr>
        <p:spPr>
          <a:xfrm>
            <a:off x="627063" y="1440000"/>
            <a:ext cx="6768000" cy="4752000"/>
          </a:xfrm>
        </p:spPr>
        <p:txBody>
          <a:bodyPr/>
          <a:lstStyle/>
          <a:p>
            <a:pPr lvl="0"/>
            <a:r>
              <a:rPr lang="en-US" dirty="0" err="1"/>
              <a:t>Textmasterformat</a:t>
            </a:r>
            <a:r>
              <a:rPr lang="en-US" dirty="0"/>
              <a:t> </a:t>
            </a:r>
            <a:r>
              <a:rPr lang="en-US" dirty="0" err="1"/>
              <a:t>bearbeiten</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3"/>
          <p:cNvGrpSpPr>
            <a:grpSpLocks noChangeAspect="1"/>
          </p:cNvGrpSpPr>
          <p:nvPr userDrawn="1"/>
        </p:nvGrpSpPr>
        <p:grpSpPr bwMode="auto">
          <a:xfrm>
            <a:off x="9555163" y="323850"/>
            <a:ext cx="2159000" cy="914400"/>
            <a:chOff x="6019" y="204"/>
            <a:chExt cx="1360" cy="576"/>
          </a:xfrm>
        </p:grpSpPr>
        <p:sp>
          <p:nvSpPr>
            <p:cNvPr id="7" name="AutoShape 32"/>
            <p:cNvSpPr>
              <a:spLocks noChangeAspect="1" noChangeArrowheads="1" noTextEdit="1"/>
            </p:cNvSpPr>
            <p:nvPr userDrawn="1"/>
          </p:nvSpPr>
          <p:spPr bwMode="auto">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Rectangle 34"/>
            <p:cNvSpPr>
              <a:spLocks noChangeArrowheads="1"/>
            </p:cNvSpPr>
            <p:nvPr userDrawn="1"/>
          </p:nvSpPr>
          <p:spPr bwMode="auto">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35"/>
            <p:cNvSpPr>
              <a:spLocks/>
            </p:cNvSpPr>
            <p:nvPr userDrawn="1"/>
          </p:nvSpPr>
          <p:spPr bwMode="auto">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36"/>
            <p:cNvSpPr>
              <a:spLocks/>
            </p:cNvSpPr>
            <p:nvPr userDrawn="1"/>
          </p:nvSpPr>
          <p:spPr bwMode="auto">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 name="Freeform 37"/>
            <p:cNvSpPr>
              <a:spLocks/>
            </p:cNvSpPr>
            <p:nvPr userDrawn="1"/>
          </p:nvSpPr>
          <p:spPr bwMode="auto">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38"/>
            <p:cNvSpPr>
              <a:spLocks/>
            </p:cNvSpPr>
            <p:nvPr userDrawn="1"/>
          </p:nvSpPr>
          <p:spPr bwMode="auto">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39"/>
            <p:cNvSpPr>
              <a:spLocks/>
            </p:cNvSpPr>
            <p:nvPr userDrawn="1"/>
          </p:nvSpPr>
          <p:spPr bwMode="auto">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40"/>
            <p:cNvSpPr>
              <a:spLocks/>
            </p:cNvSpPr>
            <p:nvPr userDrawn="1"/>
          </p:nvSpPr>
          <p:spPr bwMode="auto">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41"/>
            <p:cNvSpPr>
              <a:spLocks/>
            </p:cNvSpPr>
            <p:nvPr userDrawn="1"/>
          </p:nvSpPr>
          <p:spPr bwMode="auto">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42"/>
            <p:cNvSpPr>
              <a:spLocks/>
            </p:cNvSpPr>
            <p:nvPr userDrawn="1"/>
          </p:nvSpPr>
          <p:spPr bwMode="auto">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43"/>
            <p:cNvSpPr>
              <a:spLocks/>
            </p:cNvSpPr>
            <p:nvPr userDrawn="1"/>
          </p:nvSpPr>
          <p:spPr bwMode="auto">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44"/>
            <p:cNvSpPr>
              <a:spLocks/>
            </p:cNvSpPr>
            <p:nvPr userDrawn="1"/>
          </p:nvSpPr>
          <p:spPr bwMode="auto">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45"/>
            <p:cNvSpPr>
              <a:spLocks/>
            </p:cNvSpPr>
            <p:nvPr userDrawn="1"/>
          </p:nvSpPr>
          <p:spPr bwMode="auto">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46"/>
            <p:cNvSpPr>
              <a:spLocks/>
            </p:cNvSpPr>
            <p:nvPr userDrawn="1"/>
          </p:nvSpPr>
          <p:spPr bwMode="auto">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47"/>
            <p:cNvSpPr>
              <a:spLocks/>
            </p:cNvSpPr>
            <p:nvPr userDrawn="1"/>
          </p:nvSpPr>
          <p:spPr bwMode="auto">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48"/>
            <p:cNvSpPr>
              <a:spLocks/>
            </p:cNvSpPr>
            <p:nvPr userDrawn="1"/>
          </p:nvSpPr>
          <p:spPr bwMode="auto">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49"/>
            <p:cNvSpPr>
              <a:spLocks/>
            </p:cNvSpPr>
            <p:nvPr userDrawn="1"/>
          </p:nvSpPr>
          <p:spPr bwMode="auto">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50"/>
            <p:cNvSpPr>
              <a:spLocks/>
            </p:cNvSpPr>
            <p:nvPr userDrawn="1"/>
          </p:nvSpPr>
          <p:spPr bwMode="auto">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51"/>
            <p:cNvSpPr>
              <a:spLocks/>
            </p:cNvSpPr>
            <p:nvPr userDrawn="1"/>
          </p:nvSpPr>
          <p:spPr bwMode="auto">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52"/>
            <p:cNvSpPr>
              <a:spLocks/>
            </p:cNvSpPr>
            <p:nvPr userDrawn="1"/>
          </p:nvSpPr>
          <p:spPr bwMode="auto">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53"/>
            <p:cNvSpPr>
              <a:spLocks/>
            </p:cNvSpPr>
            <p:nvPr userDrawn="1"/>
          </p:nvSpPr>
          <p:spPr bwMode="auto">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54"/>
            <p:cNvSpPr>
              <a:spLocks/>
            </p:cNvSpPr>
            <p:nvPr userDrawn="1"/>
          </p:nvSpPr>
          <p:spPr bwMode="auto">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55"/>
            <p:cNvSpPr>
              <a:spLocks/>
            </p:cNvSpPr>
            <p:nvPr userDrawn="1"/>
          </p:nvSpPr>
          <p:spPr bwMode="auto">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56"/>
            <p:cNvSpPr>
              <a:spLocks/>
            </p:cNvSpPr>
            <p:nvPr userDrawn="1"/>
          </p:nvSpPr>
          <p:spPr bwMode="auto">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57"/>
            <p:cNvSpPr>
              <a:spLocks/>
            </p:cNvSpPr>
            <p:nvPr userDrawn="1"/>
          </p:nvSpPr>
          <p:spPr bwMode="auto">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58"/>
            <p:cNvSpPr>
              <a:spLocks/>
            </p:cNvSpPr>
            <p:nvPr userDrawn="1"/>
          </p:nvSpPr>
          <p:spPr bwMode="auto">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59"/>
            <p:cNvSpPr>
              <a:spLocks/>
            </p:cNvSpPr>
            <p:nvPr userDrawn="1"/>
          </p:nvSpPr>
          <p:spPr bwMode="auto">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custDataLst>
      <p:custData r:id="rId1"/>
    </p:custData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26" Type="http://schemas.openxmlformats.org/officeDocument/2006/relationships/tags" Target="../tags/tag22.xml"/><Relationship Id="rId3" Type="http://schemas.openxmlformats.org/officeDocument/2006/relationships/slideLayout" Target="../slideLayouts/slideLayout3.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5"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tags" Target="../tags/tag12.xml"/><Relationship Id="rId20" Type="http://schemas.openxmlformats.org/officeDocument/2006/relationships/tags" Target="../tags/tag16.xml"/><Relationship Id="rId29" Type="http://schemas.openxmlformats.org/officeDocument/2006/relationships/tags" Target="../tags/tag25.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tags" Target="../tags/tag20.xml"/><Relationship Id="rId5" Type="http://schemas.openxmlformats.org/officeDocument/2006/relationships/theme" Target="../theme/theme1.xml"/><Relationship Id="rId15" Type="http://schemas.openxmlformats.org/officeDocument/2006/relationships/tags" Target="../tags/tag11.xml"/><Relationship Id="rId23" Type="http://schemas.openxmlformats.org/officeDocument/2006/relationships/tags" Target="../tags/tag19.xml"/><Relationship Id="rId28" Type="http://schemas.openxmlformats.org/officeDocument/2006/relationships/tags" Target="../tags/tag24.xml"/><Relationship Id="rId10" Type="http://schemas.openxmlformats.org/officeDocument/2006/relationships/tags" Target="../tags/tag6.xml"/><Relationship Id="rId19" Type="http://schemas.openxmlformats.org/officeDocument/2006/relationships/tags" Target="../tags/tag15.xml"/><Relationship Id="rId31" Type="http://schemas.openxmlformats.org/officeDocument/2006/relationships/tags" Target="../tags/tag27.xml"/><Relationship Id="rId4" Type="http://schemas.openxmlformats.org/officeDocument/2006/relationships/slideLayout" Target="../slideLayouts/slideLayout4.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 Id="rId27" Type="http://schemas.openxmlformats.org/officeDocument/2006/relationships/tags" Target="../tags/tag23.xml"/><Relationship Id="rId30" Type="http://schemas.openxmlformats.org/officeDocument/2006/relationships/tags" Target="../tags/tag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3078" name="cdtRectangle 115 Id3078"/>
          <p:cNvSpPr>
            <a:spLocks noGrp="1" noChangeArrowheads="1"/>
          </p:cNvSpPr>
          <p:nvPr>
            <p:ph type="title"/>
            <p:custDataLst>
              <p:tags r:id="rId6"/>
            </p:custDataLst>
          </p:nvPr>
        </p:nvSpPr>
        <p:spPr bwMode="auto">
          <a:xfrm>
            <a:off x="0" y="-1"/>
            <a:ext cx="12198350" cy="1440000"/>
          </a:xfrm>
          <a:prstGeom prst="rect">
            <a:avLst/>
          </a:prstGeom>
          <a:noFill/>
          <a:ln w="9525">
            <a:noFill/>
            <a:miter lim="800000"/>
            <a:headEnd/>
            <a:tailEnd/>
          </a:ln>
        </p:spPr>
        <p:txBody>
          <a:bodyPr vert="horz" wrap="square" lIns="626400" tIns="432000" rIns="3384000" bIns="234000" numCol="1" anchor="t" anchorCtr="0" compatLnSpc="1">
            <a:prstTxWarp prst="textNoShape">
              <a:avLst/>
            </a:prstTxWarp>
          </a:bodyPr>
          <a:lstStyle/>
          <a:p>
            <a:pPr lvl="0"/>
            <a:r>
              <a:rPr lang="de-DE" noProof="0" dirty="0"/>
              <a:t>Titelmasterformat durch Klicken bearbeiten</a:t>
            </a:r>
          </a:p>
        </p:txBody>
      </p:sp>
      <p:sp>
        <p:nvSpPr>
          <p:cNvPr id="3079" name="cdtRectangle 116 Id3079"/>
          <p:cNvSpPr>
            <a:spLocks noGrp="1" noChangeArrowheads="1"/>
          </p:cNvSpPr>
          <p:nvPr>
            <p:ph type="body" idx="1"/>
            <p:custDataLst>
              <p:tags r:id="rId7"/>
            </p:custDataLst>
          </p:nvPr>
        </p:nvSpPr>
        <p:spPr bwMode="auto">
          <a:xfrm>
            <a:off x="627063" y="1441449"/>
            <a:ext cx="8208962" cy="475054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noProof="0" dirty="0"/>
              <a:t>Textmasterformat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cxnSp>
        <p:nvCxnSpPr>
          <p:cNvPr id="3072" name="cdtMasterTags_CL1 Id3072"/>
          <p:cNvCxnSpPr/>
          <p:nvPr>
            <p:custDataLst>
              <p:tags r:id="rId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3" name="cdtMasterTags_CL2 Id3073"/>
          <p:cNvCxnSpPr/>
          <p:nvPr>
            <p:custDataLst>
              <p:tags r:id="rId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4" name="cdtMasterTags_CL3 Id3074"/>
          <p:cNvCxnSpPr/>
          <p:nvPr>
            <p:custDataLst>
              <p:tags r:id="rId1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5" name="cdtMasterTags_CL4 Id3075"/>
          <p:cNvCxnSpPr/>
          <p:nvPr>
            <p:custDataLst>
              <p:tags r:id="rId1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6" name="cdtMasterTags_CL5 Id3076"/>
          <p:cNvCxnSpPr/>
          <p:nvPr>
            <p:custDataLst>
              <p:tags r:id="rId1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77" name="cdtMasterTags_CL6 Id3077"/>
          <p:cNvCxnSpPr/>
          <p:nvPr>
            <p:custDataLst>
              <p:tags r:id="rId1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0" name="cdtMasterTags_CL7 Id3080"/>
          <p:cNvCxnSpPr/>
          <p:nvPr>
            <p:custDataLst>
              <p:tags r:id="rId1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1" name="cdtMasterTags_CL8 Id3081"/>
          <p:cNvCxnSpPr/>
          <p:nvPr>
            <p:custDataLst>
              <p:tags r:id="rId1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2" name="cdtMasterTags_CL9 Id3082"/>
          <p:cNvCxnSpPr/>
          <p:nvPr>
            <p:custDataLst>
              <p:tags r:id="rId1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3" name="cdtMasterTags_CL10 Id3083"/>
          <p:cNvCxnSpPr/>
          <p:nvPr>
            <p:custDataLst>
              <p:tags r:id="rId1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4" name="cdtMasterTags_CL11 Id3084"/>
          <p:cNvCxnSpPr/>
          <p:nvPr>
            <p:custDataLst>
              <p:tags r:id="rId1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5" name="cdtMasterTags_CL12 Id3085"/>
          <p:cNvCxnSpPr/>
          <p:nvPr>
            <p:custDataLst>
              <p:tags r:id="rId1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6" name="cdtMasterTags_CL13 Id3086"/>
          <p:cNvCxnSpPr/>
          <p:nvPr>
            <p:custDataLst>
              <p:tags r:id="rId2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7" name="cdtMasterTags_CL14 Id3087"/>
          <p:cNvCxnSpPr/>
          <p:nvPr>
            <p:custDataLst>
              <p:tags r:id="rId21"/>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8" name="cdtMasterTags_CL15 Id3088"/>
          <p:cNvCxnSpPr/>
          <p:nvPr>
            <p:custDataLst>
              <p:tags r:id="rId22"/>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89" name="cdtMasterTags_CL16 Id3089"/>
          <p:cNvCxnSpPr/>
          <p:nvPr>
            <p:custDataLst>
              <p:tags r:id="rId23"/>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0" name="cdtMasterTags_CL17 Id3090"/>
          <p:cNvCxnSpPr/>
          <p:nvPr>
            <p:custDataLst>
              <p:tags r:id="rId24"/>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1" name="cdtMasterTags_CL18 Id3091"/>
          <p:cNvCxnSpPr/>
          <p:nvPr>
            <p:custDataLst>
              <p:tags r:id="rId25"/>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2" name="cdtMasterTags_CL19 Id3092"/>
          <p:cNvCxnSpPr/>
          <p:nvPr>
            <p:custDataLst>
              <p:tags r:id="rId26"/>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3" name="cdtMasterTags_CL20 Id3093"/>
          <p:cNvCxnSpPr/>
          <p:nvPr>
            <p:custDataLst>
              <p:tags r:id="rId27"/>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4" name="cdtMasterTags_CL21 Id3094"/>
          <p:cNvCxnSpPr/>
          <p:nvPr>
            <p:custDataLst>
              <p:tags r:id="rId28"/>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5" name="cdtMasterTags_CL22 Id3095"/>
          <p:cNvCxnSpPr/>
          <p:nvPr>
            <p:custDataLst>
              <p:tags r:id="rId29"/>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96" name="cdtMasterTags"/>
          <p:cNvCxnSpPr/>
          <p:nvPr>
            <p:custDataLst>
              <p:tags r:id="rId30"/>
            </p:custDataLst>
          </p:nvPr>
        </p:nvCxnSpPr>
        <p:spPr bwMode="auto">
          <a:xfrm>
            <a:off x="0" y="0"/>
            <a:ext cx="0" cy="0"/>
          </a:xfrm>
          <a:prstGeom prst="line">
            <a:avLst/>
          </a:prstGeom>
          <a:solidFill>
            <a:schemeClr val="tx2"/>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 name="Gruppieren 3"/>
          <p:cNvGrpSpPr/>
          <p:nvPr/>
        </p:nvGrpSpPr>
        <p:grpSpPr>
          <a:xfrm>
            <a:off x="-216000" y="-216000"/>
            <a:ext cx="12628800" cy="7290000"/>
            <a:chOff x="-216000" y="-216000"/>
            <a:chExt cx="12628800" cy="7290000"/>
          </a:xfrm>
        </p:grpSpPr>
        <p:cxnSp>
          <p:nvCxnSpPr>
            <p:cNvPr id="3" name="Gerade Verbindung 2"/>
            <p:cNvCxnSpPr/>
            <p:nvPr userDrawn="1"/>
          </p:nvCxnSpPr>
          <p:spPr bwMode="auto">
            <a:xfrm>
              <a:off x="627063"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Gerade Verbindung 35"/>
            <p:cNvCxnSpPr/>
            <p:nvPr userDrawn="1"/>
          </p:nvCxnSpPr>
          <p:spPr bwMode="auto">
            <a:xfrm>
              <a:off x="6099175"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7" name="Gerade Verbindung 36"/>
            <p:cNvCxnSpPr/>
            <p:nvPr userDrawn="1"/>
          </p:nvCxnSpPr>
          <p:spPr bwMode="auto">
            <a:xfrm>
              <a:off x="62420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8" name="Gerade Verbindung 37"/>
            <p:cNvCxnSpPr/>
            <p:nvPr userDrawn="1"/>
          </p:nvCxnSpPr>
          <p:spPr bwMode="auto">
            <a:xfrm>
              <a:off x="8835479"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Gerade Verbindung 38"/>
            <p:cNvCxnSpPr/>
            <p:nvPr userDrawn="1"/>
          </p:nvCxnSpPr>
          <p:spPr bwMode="auto">
            <a:xfrm>
              <a:off x="11715750" y="-216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0" name="Gerade Verbindung 39"/>
            <p:cNvCxnSpPr/>
            <p:nvPr userDrawn="1"/>
          </p:nvCxnSpPr>
          <p:spPr bwMode="auto">
            <a:xfrm rot="5400000">
              <a:off x="123228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1" name="Gerade Verbindung 40"/>
            <p:cNvCxnSpPr/>
            <p:nvPr userDrawn="1"/>
          </p:nvCxnSpPr>
          <p:spPr bwMode="auto">
            <a:xfrm rot="5400000">
              <a:off x="12322800" y="945844"/>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2" name="Gerade Verbindung 41"/>
            <p:cNvCxnSpPr/>
            <p:nvPr userDrawn="1"/>
          </p:nvCxnSpPr>
          <p:spPr bwMode="auto">
            <a:xfrm rot="5400000">
              <a:off x="123228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3" name="Gerade Verbindung 42"/>
            <p:cNvCxnSpPr/>
            <p:nvPr userDrawn="1"/>
          </p:nvCxnSpPr>
          <p:spPr bwMode="auto">
            <a:xfrm rot="5400000">
              <a:off x="123228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4" name="Gerade Verbindung 43"/>
            <p:cNvCxnSpPr/>
            <p:nvPr userDrawn="1"/>
          </p:nvCxnSpPr>
          <p:spPr bwMode="auto">
            <a:xfrm rot="5400000">
              <a:off x="123228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5" name="Gerade Verbindung 44"/>
            <p:cNvCxnSpPr/>
            <p:nvPr userDrawn="1"/>
          </p:nvCxnSpPr>
          <p:spPr bwMode="auto">
            <a:xfrm rot="5400000">
              <a:off x="123228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Gerade Verbindung 51"/>
            <p:cNvCxnSpPr/>
            <p:nvPr userDrawn="1"/>
          </p:nvCxnSpPr>
          <p:spPr bwMode="auto">
            <a:xfrm>
              <a:off x="627063"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Gerade Verbindung 52"/>
            <p:cNvCxnSpPr/>
            <p:nvPr userDrawn="1"/>
          </p:nvCxnSpPr>
          <p:spPr bwMode="auto">
            <a:xfrm>
              <a:off x="6099175"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4" name="Gerade Verbindung 53"/>
            <p:cNvCxnSpPr/>
            <p:nvPr userDrawn="1"/>
          </p:nvCxnSpPr>
          <p:spPr bwMode="auto">
            <a:xfrm>
              <a:off x="62420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5" name="Gerade Verbindung 54"/>
            <p:cNvCxnSpPr/>
            <p:nvPr userDrawn="1"/>
          </p:nvCxnSpPr>
          <p:spPr bwMode="auto">
            <a:xfrm>
              <a:off x="8835479"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6" name="Gerade Verbindung 55"/>
            <p:cNvCxnSpPr/>
            <p:nvPr userDrawn="1"/>
          </p:nvCxnSpPr>
          <p:spPr bwMode="auto">
            <a:xfrm>
              <a:off x="11715750" y="68940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7" name="Gerade Verbindung 56"/>
            <p:cNvCxnSpPr/>
            <p:nvPr userDrawn="1"/>
          </p:nvCxnSpPr>
          <p:spPr bwMode="auto">
            <a:xfrm rot="5400000">
              <a:off x="-126000" y="242887"/>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Gerade Verbindung 57"/>
            <p:cNvCxnSpPr/>
            <p:nvPr userDrawn="1"/>
          </p:nvCxnSpPr>
          <p:spPr bwMode="auto">
            <a:xfrm rot="5400000">
              <a:off x="-126000" y="94680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Gerade Verbindung 58"/>
            <p:cNvCxnSpPr/>
            <p:nvPr userDrawn="1"/>
          </p:nvCxnSpPr>
          <p:spPr bwMode="auto">
            <a:xfrm rot="5400000">
              <a:off x="-126000" y="1351450"/>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0" name="Gerade Verbindung 59"/>
            <p:cNvCxnSpPr/>
            <p:nvPr userDrawn="1"/>
          </p:nvCxnSpPr>
          <p:spPr bwMode="auto">
            <a:xfrm rot="5400000">
              <a:off x="-126000" y="3653512"/>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1" name="Gerade Verbindung 60"/>
            <p:cNvCxnSpPr/>
            <p:nvPr userDrawn="1"/>
          </p:nvCxnSpPr>
          <p:spPr bwMode="auto">
            <a:xfrm rot="5400000">
              <a:off x="-126000" y="3801055"/>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2" name="Gerade Verbindung 61"/>
            <p:cNvCxnSpPr/>
            <p:nvPr userDrawn="1"/>
          </p:nvCxnSpPr>
          <p:spPr bwMode="auto">
            <a:xfrm rot="5400000">
              <a:off x="-126000" y="6101999"/>
              <a:ext cx="0" cy="180000"/>
            </a:xfrm>
            <a:prstGeom prst="line">
              <a:avLst/>
            </a:prstGeom>
            <a:solidFill>
              <a:schemeClr val="tx2"/>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sp>
        <p:nvSpPr>
          <p:cNvPr id="63" name="cdtText Box 133 Id16"/>
          <p:cNvSpPr txBox="1">
            <a:spLocks noChangeArrowheads="1"/>
          </p:cNvSpPr>
          <p:nvPr>
            <p:custDataLst>
              <p:tags r:id="rId31"/>
            </p:custDataLst>
          </p:nvPr>
        </p:nvSpPr>
        <p:spPr bwMode="auto">
          <a:xfrm>
            <a:off x="0" y="6200774"/>
            <a:ext cx="12198350" cy="396875"/>
          </a:xfrm>
          <a:prstGeom prst="rect">
            <a:avLst/>
          </a:prstGeom>
          <a:noFill/>
          <a:ln w="9525">
            <a:noFill/>
            <a:miter lim="800000"/>
            <a:headEnd/>
            <a:tailEnd/>
          </a:ln>
          <a:effectLst/>
        </p:spPr>
        <p:txBody>
          <a:bodyPr lIns="626400" tIns="144000" rIns="3211200" bIns="0" anchor="ctr"/>
          <a:lstStyle/>
          <a:p>
            <a:r>
              <a:rPr lang="de-DE" sz="1000" b="1" dirty="0" err="1">
                <a:solidFill>
                  <a:srgbClr val="879BAA"/>
                </a:solidFill>
              </a:rPr>
              <a:t>Unrestricted</a:t>
            </a:r>
            <a:r>
              <a:rPr lang="de-DE" sz="1000" b="1" dirty="0">
                <a:solidFill>
                  <a:srgbClr val="879BAA"/>
                </a:solidFill>
              </a:rPr>
              <a:t> © Siemens Ltd 2019</a:t>
            </a:r>
          </a:p>
        </p:txBody>
      </p:sp>
      <p:grpSp>
        <p:nvGrpSpPr>
          <p:cNvPr id="4" name="Group 33"/>
          <p:cNvGrpSpPr>
            <a:grpSpLocks noChangeAspect="1"/>
          </p:cNvGrpSpPr>
          <p:nvPr userDrawn="1"/>
        </p:nvGrpSpPr>
        <p:grpSpPr bwMode="gray">
          <a:xfrm>
            <a:off x="9555163" y="323850"/>
            <a:ext cx="2159000" cy="914400"/>
            <a:chOff x="6019" y="204"/>
            <a:chExt cx="1360" cy="576"/>
          </a:xfrm>
        </p:grpSpPr>
        <p:sp>
          <p:nvSpPr>
            <p:cNvPr id="68" name="AutoShape 32"/>
            <p:cNvSpPr>
              <a:spLocks noChangeAspect="1" noChangeArrowheads="1" noTextEdit="1"/>
            </p:cNvSpPr>
            <p:nvPr userDrawn="1"/>
          </p:nvSpPr>
          <p:spPr bwMode="gray">
            <a:xfrm>
              <a:off x="6019" y="204"/>
              <a:ext cx="136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69" name="Rectangle 34"/>
            <p:cNvSpPr>
              <a:spLocks noChangeArrowheads="1"/>
            </p:cNvSpPr>
            <p:nvPr userDrawn="1"/>
          </p:nvSpPr>
          <p:spPr bwMode="gray">
            <a:xfrm>
              <a:off x="6019" y="204"/>
              <a:ext cx="13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0" name="Freeform 35"/>
            <p:cNvSpPr>
              <a:spLocks/>
            </p:cNvSpPr>
            <p:nvPr userDrawn="1"/>
          </p:nvSpPr>
          <p:spPr bwMode="gray">
            <a:xfrm>
              <a:off x="6765" y="562"/>
              <a:ext cx="98" cy="156"/>
            </a:xfrm>
            <a:custGeom>
              <a:avLst/>
              <a:gdLst>
                <a:gd name="T0" fmla="*/ 705 w 1179"/>
                <a:gd name="T1" fmla="*/ 998 h 1866"/>
                <a:gd name="T2" fmla="*/ 588 w 1179"/>
                <a:gd name="T3" fmla="*/ 1280 h 1866"/>
                <a:gd name="T4" fmla="*/ 458 w 1179"/>
                <a:gd name="T5" fmla="*/ 1547 h 1866"/>
                <a:gd name="T6" fmla="*/ 277 w 1179"/>
                <a:gd name="T7" fmla="*/ 1824 h 1866"/>
                <a:gd name="T8" fmla="*/ 270 w 1179"/>
                <a:gd name="T9" fmla="*/ 1854 h 1866"/>
                <a:gd name="T10" fmla="*/ 295 w 1179"/>
                <a:gd name="T11" fmla="*/ 1866 h 1866"/>
                <a:gd name="T12" fmla="*/ 363 w 1179"/>
                <a:gd name="T13" fmla="*/ 1834 h 1866"/>
                <a:gd name="T14" fmla="*/ 442 w 1179"/>
                <a:gd name="T15" fmla="*/ 1757 h 1866"/>
                <a:gd name="T16" fmla="*/ 627 w 1179"/>
                <a:gd name="T17" fmla="*/ 1494 h 1866"/>
                <a:gd name="T18" fmla="*/ 832 w 1179"/>
                <a:gd name="T19" fmla="*/ 1110 h 1866"/>
                <a:gd name="T20" fmla="*/ 972 w 1179"/>
                <a:gd name="T21" fmla="*/ 852 h 1866"/>
                <a:gd name="T22" fmla="*/ 1080 w 1179"/>
                <a:gd name="T23" fmla="*/ 704 h 1866"/>
                <a:gd name="T24" fmla="*/ 1172 w 1179"/>
                <a:gd name="T25" fmla="*/ 601 h 1866"/>
                <a:gd name="T26" fmla="*/ 1178 w 1179"/>
                <a:gd name="T27" fmla="*/ 575 h 1866"/>
                <a:gd name="T28" fmla="*/ 1137 w 1179"/>
                <a:gd name="T29" fmla="*/ 537 h 1866"/>
                <a:gd name="T30" fmla="*/ 1056 w 1179"/>
                <a:gd name="T31" fmla="*/ 517 h 1866"/>
                <a:gd name="T32" fmla="*/ 1012 w 1179"/>
                <a:gd name="T33" fmla="*/ 528 h 1866"/>
                <a:gd name="T34" fmla="*/ 948 w 1179"/>
                <a:gd name="T35" fmla="*/ 593 h 1866"/>
                <a:gd name="T36" fmla="*/ 778 w 1179"/>
                <a:gd name="T37" fmla="*/ 756 h 1866"/>
                <a:gd name="T38" fmla="*/ 713 w 1179"/>
                <a:gd name="T39" fmla="*/ 790 h 1866"/>
                <a:gd name="T40" fmla="*/ 676 w 1179"/>
                <a:gd name="T41" fmla="*/ 779 h 1866"/>
                <a:gd name="T42" fmla="*/ 653 w 1179"/>
                <a:gd name="T43" fmla="*/ 730 h 1866"/>
                <a:gd name="T44" fmla="*/ 655 w 1179"/>
                <a:gd name="T45" fmla="*/ 622 h 1866"/>
                <a:gd name="T46" fmla="*/ 650 w 1179"/>
                <a:gd name="T47" fmla="*/ 579 h 1866"/>
                <a:gd name="T48" fmla="*/ 622 w 1179"/>
                <a:gd name="T49" fmla="*/ 552 h 1866"/>
                <a:gd name="T50" fmla="*/ 493 w 1179"/>
                <a:gd name="T51" fmla="*/ 530 h 1866"/>
                <a:gd name="T52" fmla="*/ 272 w 1179"/>
                <a:gd name="T53" fmla="*/ 517 h 1866"/>
                <a:gd name="T54" fmla="*/ 340 w 1179"/>
                <a:gd name="T55" fmla="*/ 248 h 1866"/>
                <a:gd name="T56" fmla="*/ 393 w 1179"/>
                <a:gd name="T57" fmla="*/ 122 h 1866"/>
                <a:gd name="T58" fmla="*/ 426 w 1179"/>
                <a:gd name="T59" fmla="*/ 45 h 1866"/>
                <a:gd name="T60" fmla="*/ 397 w 1179"/>
                <a:gd name="T61" fmla="*/ 16 h 1866"/>
                <a:gd name="T62" fmla="*/ 333 w 1179"/>
                <a:gd name="T63" fmla="*/ 0 h 1866"/>
                <a:gd name="T64" fmla="*/ 279 w 1179"/>
                <a:gd name="T65" fmla="*/ 11 h 1866"/>
                <a:gd name="T66" fmla="*/ 240 w 1179"/>
                <a:gd name="T67" fmla="*/ 61 h 1866"/>
                <a:gd name="T68" fmla="*/ 150 w 1179"/>
                <a:gd name="T69" fmla="*/ 340 h 1866"/>
                <a:gd name="T70" fmla="*/ 89 w 1179"/>
                <a:gd name="T71" fmla="*/ 509 h 1866"/>
                <a:gd name="T72" fmla="*/ 11 w 1179"/>
                <a:gd name="T73" fmla="*/ 514 h 1866"/>
                <a:gd name="T74" fmla="*/ 0 w 1179"/>
                <a:gd name="T75" fmla="*/ 531 h 1866"/>
                <a:gd name="T76" fmla="*/ 25 w 1179"/>
                <a:gd name="T77" fmla="*/ 588 h 1866"/>
                <a:gd name="T78" fmla="*/ 69 w 1179"/>
                <a:gd name="T79" fmla="*/ 627 h 1866"/>
                <a:gd name="T80" fmla="*/ 100 w 1179"/>
                <a:gd name="T81" fmla="*/ 669 h 1866"/>
                <a:gd name="T82" fmla="*/ 102 w 1179"/>
                <a:gd name="T83" fmla="*/ 825 h 1866"/>
                <a:gd name="T84" fmla="*/ 141 w 1179"/>
                <a:gd name="T85" fmla="*/ 948 h 1866"/>
                <a:gd name="T86" fmla="*/ 220 w 1179"/>
                <a:gd name="T87" fmla="*/ 1011 h 1866"/>
                <a:gd name="T88" fmla="*/ 273 w 1179"/>
                <a:gd name="T89" fmla="*/ 1012 h 1866"/>
                <a:gd name="T90" fmla="*/ 282 w 1179"/>
                <a:gd name="T91" fmla="*/ 989 h 1866"/>
                <a:gd name="T92" fmla="*/ 251 w 1179"/>
                <a:gd name="T93" fmla="*/ 888 h 1866"/>
                <a:gd name="T94" fmla="*/ 244 w 1179"/>
                <a:gd name="T95" fmla="*/ 748 h 1866"/>
                <a:gd name="T96" fmla="*/ 282 w 1179"/>
                <a:gd name="T97" fmla="*/ 625 h 1866"/>
                <a:gd name="T98" fmla="*/ 428 w 1179"/>
                <a:gd name="T99" fmla="*/ 608 h 1866"/>
                <a:gd name="T100" fmla="*/ 477 w 1179"/>
                <a:gd name="T101" fmla="*/ 617 h 1866"/>
                <a:gd name="T102" fmla="*/ 483 w 1179"/>
                <a:gd name="T103" fmla="*/ 645 h 1866"/>
                <a:gd name="T104" fmla="*/ 495 w 1179"/>
                <a:gd name="T105" fmla="*/ 741 h 1866"/>
                <a:gd name="T106" fmla="*/ 539 w 1179"/>
                <a:gd name="T107" fmla="*/ 816 h 1866"/>
                <a:gd name="T108" fmla="*/ 600 w 1179"/>
                <a:gd name="T109" fmla="*/ 858 h 1866"/>
                <a:gd name="T110" fmla="*/ 682 w 1179"/>
                <a:gd name="T111" fmla="*/ 882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9" h="1866">
                  <a:moveTo>
                    <a:pt x="756" y="885"/>
                  </a:moveTo>
                  <a:lnTo>
                    <a:pt x="752" y="893"/>
                  </a:lnTo>
                  <a:lnTo>
                    <a:pt x="741" y="919"/>
                  </a:lnTo>
                  <a:lnTo>
                    <a:pt x="729" y="944"/>
                  </a:lnTo>
                  <a:lnTo>
                    <a:pt x="718" y="971"/>
                  </a:lnTo>
                  <a:lnTo>
                    <a:pt x="705" y="998"/>
                  </a:lnTo>
                  <a:lnTo>
                    <a:pt x="694" y="1026"/>
                  </a:lnTo>
                  <a:lnTo>
                    <a:pt x="682" y="1054"/>
                  </a:lnTo>
                  <a:lnTo>
                    <a:pt x="671" y="1083"/>
                  </a:lnTo>
                  <a:lnTo>
                    <a:pt x="659" y="1112"/>
                  </a:lnTo>
                  <a:lnTo>
                    <a:pt x="624" y="1194"/>
                  </a:lnTo>
                  <a:lnTo>
                    <a:pt x="588" y="1280"/>
                  </a:lnTo>
                  <a:lnTo>
                    <a:pt x="569" y="1324"/>
                  </a:lnTo>
                  <a:lnTo>
                    <a:pt x="548" y="1368"/>
                  </a:lnTo>
                  <a:lnTo>
                    <a:pt x="527" y="1412"/>
                  </a:lnTo>
                  <a:lnTo>
                    <a:pt x="506" y="1457"/>
                  </a:lnTo>
                  <a:lnTo>
                    <a:pt x="482" y="1501"/>
                  </a:lnTo>
                  <a:lnTo>
                    <a:pt x="458" y="1547"/>
                  </a:lnTo>
                  <a:lnTo>
                    <a:pt x="432" y="1593"/>
                  </a:lnTo>
                  <a:lnTo>
                    <a:pt x="405" y="1639"/>
                  </a:lnTo>
                  <a:lnTo>
                    <a:pt x="375" y="1685"/>
                  </a:lnTo>
                  <a:lnTo>
                    <a:pt x="344" y="1731"/>
                  </a:lnTo>
                  <a:lnTo>
                    <a:pt x="312" y="1778"/>
                  </a:lnTo>
                  <a:lnTo>
                    <a:pt x="277" y="1824"/>
                  </a:lnTo>
                  <a:lnTo>
                    <a:pt x="272" y="1832"/>
                  </a:lnTo>
                  <a:lnTo>
                    <a:pt x="269" y="1840"/>
                  </a:lnTo>
                  <a:lnTo>
                    <a:pt x="269" y="1844"/>
                  </a:lnTo>
                  <a:lnTo>
                    <a:pt x="268" y="1847"/>
                  </a:lnTo>
                  <a:lnTo>
                    <a:pt x="269" y="1851"/>
                  </a:lnTo>
                  <a:lnTo>
                    <a:pt x="270" y="1854"/>
                  </a:lnTo>
                  <a:lnTo>
                    <a:pt x="272" y="1857"/>
                  </a:lnTo>
                  <a:lnTo>
                    <a:pt x="274" y="1859"/>
                  </a:lnTo>
                  <a:lnTo>
                    <a:pt x="276" y="1861"/>
                  </a:lnTo>
                  <a:lnTo>
                    <a:pt x="279" y="1863"/>
                  </a:lnTo>
                  <a:lnTo>
                    <a:pt x="287" y="1865"/>
                  </a:lnTo>
                  <a:lnTo>
                    <a:pt x="295" y="1866"/>
                  </a:lnTo>
                  <a:lnTo>
                    <a:pt x="306" y="1865"/>
                  </a:lnTo>
                  <a:lnTo>
                    <a:pt x="317" y="1862"/>
                  </a:lnTo>
                  <a:lnTo>
                    <a:pt x="327" y="1858"/>
                  </a:lnTo>
                  <a:lnTo>
                    <a:pt x="338" y="1852"/>
                  </a:lnTo>
                  <a:lnTo>
                    <a:pt x="350" y="1843"/>
                  </a:lnTo>
                  <a:lnTo>
                    <a:pt x="363" y="1834"/>
                  </a:lnTo>
                  <a:lnTo>
                    <a:pt x="375" y="1824"/>
                  </a:lnTo>
                  <a:lnTo>
                    <a:pt x="388" y="1813"/>
                  </a:lnTo>
                  <a:lnTo>
                    <a:pt x="401" y="1801"/>
                  </a:lnTo>
                  <a:lnTo>
                    <a:pt x="415" y="1786"/>
                  </a:lnTo>
                  <a:lnTo>
                    <a:pt x="429" y="1772"/>
                  </a:lnTo>
                  <a:lnTo>
                    <a:pt x="442" y="1757"/>
                  </a:lnTo>
                  <a:lnTo>
                    <a:pt x="471" y="1722"/>
                  </a:lnTo>
                  <a:lnTo>
                    <a:pt x="500" y="1684"/>
                  </a:lnTo>
                  <a:lnTo>
                    <a:pt x="531" y="1642"/>
                  </a:lnTo>
                  <a:lnTo>
                    <a:pt x="563" y="1596"/>
                  </a:lnTo>
                  <a:lnTo>
                    <a:pt x="594" y="1547"/>
                  </a:lnTo>
                  <a:lnTo>
                    <a:pt x="627" y="1494"/>
                  </a:lnTo>
                  <a:lnTo>
                    <a:pt x="661" y="1438"/>
                  </a:lnTo>
                  <a:lnTo>
                    <a:pt x="694" y="1379"/>
                  </a:lnTo>
                  <a:lnTo>
                    <a:pt x="728" y="1317"/>
                  </a:lnTo>
                  <a:lnTo>
                    <a:pt x="763" y="1250"/>
                  </a:lnTo>
                  <a:lnTo>
                    <a:pt x="797" y="1181"/>
                  </a:lnTo>
                  <a:lnTo>
                    <a:pt x="832" y="1110"/>
                  </a:lnTo>
                  <a:lnTo>
                    <a:pt x="858" y="1056"/>
                  </a:lnTo>
                  <a:lnTo>
                    <a:pt x="883" y="1008"/>
                  </a:lnTo>
                  <a:lnTo>
                    <a:pt x="906" y="964"/>
                  </a:lnTo>
                  <a:lnTo>
                    <a:pt x="930" y="923"/>
                  </a:lnTo>
                  <a:lnTo>
                    <a:pt x="951" y="886"/>
                  </a:lnTo>
                  <a:lnTo>
                    <a:pt x="972" y="852"/>
                  </a:lnTo>
                  <a:lnTo>
                    <a:pt x="992" y="822"/>
                  </a:lnTo>
                  <a:lnTo>
                    <a:pt x="1010" y="793"/>
                  </a:lnTo>
                  <a:lnTo>
                    <a:pt x="1029" y="768"/>
                  </a:lnTo>
                  <a:lnTo>
                    <a:pt x="1047" y="745"/>
                  </a:lnTo>
                  <a:lnTo>
                    <a:pt x="1063" y="724"/>
                  </a:lnTo>
                  <a:lnTo>
                    <a:pt x="1080" y="704"/>
                  </a:lnTo>
                  <a:lnTo>
                    <a:pt x="1110" y="670"/>
                  </a:lnTo>
                  <a:lnTo>
                    <a:pt x="1139" y="639"/>
                  </a:lnTo>
                  <a:lnTo>
                    <a:pt x="1152" y="625"/>
                  </a:lnTo>
                  <a:lnTo>
                    <a:pt x="1164" y="610"/>
                  </a:lnTo>
                  <a:lnTo>
                    <a:pt x="1169" y="606"/>
                  </a:lnTo>
                  <a:lnTo>
                    <a:pt x="1172" y="601"/>
                  </a:lnTo>
                  <a:lnTo>
                    <a:pt x="1175" y="597"/>
                  </a:lnTo>
                  <a:lnTo>
                    <a:pt x="1177" y="592"/>
                  </a:lnTo>
                  <a:lnTo>
                    <a:pt x="1178" y="588"/>
                  </a:lnTo>
                  <a:lnTo>
                    <a:pt x="1179" y="584"/>
                  </a:lnTo>
                  <a:lnTo>
                    <a:pt x="1179" y="580"/>
                  </a:lnTo>
                  <a:lnTo>
                    <a:pt x="1178" y="575"/>
                  </a:lnTo>
                  <a:lnTo>
                    <a:pt x="1175" y="569"/>
                  </a:lnTo>
                  <a:lnTo>
                    <a:pt x="1171" y="561"/>
                  </a:lnTo>
                  <a:lnTo>
                    <a:pt x="1164" y="555"/>
                  </a:lnTo>
                  <a:lnTo>
                    <a:pt x="1157" y="549"/>
                  </a:lnTo>
                  <a:lnTo>
                    <a:pt x="1148" y="543"/>
                  </a:lnTo>
                  <a:lnTo>
                    <a:pt x="1137" y="537"/>
                  </a:lnTo>
                  <a:lnTo>
                    <a:pt x="1125" y="532"/>
                  </a:lnTo>
                  <a:lnTo>
                    <a:pt x="1111" y="527"/>
                  </a:lnTo>
                  <a:lnTo>
                    <a:pt x="1092" y="521"/>
                  </a:lnTo>
                  <a:lnTo>
                    <a:pt x="1074" y="518"/>
                  </a:lnTo>
                  <a:lnTo>
                    <a:pt x="1065" y="517"/>
                  </a:lnTo>
                  <a:lnTo>
                    <a:pt x="1056" y="517"/>
                  </a:lnTo>
                  <a:lnTo>
                    <a:pt x="1049" y="517"/>
                  </a:lnTo>
                  <a:lnTo>
                    <a:pt x="1041" y="518"/>
                  </a:lnTo>
                  <a:lnTo>
                    <a:pt x="1034" y="520"/>
                  </a:lnTo>
                  <a:lnTo>
                    <a:pt x="1027" y="522"/>
                  </a:lnTo>
                  <a:lnTo>
                    <a:pt x="1020" y="525"/>
                  </a:lnTo>
                  <a:lnTo>
                    <a:pt x="1012" y="528"/>
                  </a:lnTo>
                  <a:lnTo>
                    <a:pt x="1006" y="532"/>
                  </a:lnTo>
                  <a:lnTo>
                    <a:pt x="1000" y="537"/>
                  </a:lnTo>
                  <a:lnTo>
                    <a:pt x="994" y="542"/>
                  </a:lnTo>
                  <a:lnTo>
                    <a:pt x="989" y="548"/>
                  </a:lnTo>
                  <a:lnTo>
                    <a:pt x="985" y="551"/>
                  </a:lnTo>
                  <a:lnTo>
                    <a:pt x="948" y="593"/>
                  </a:lnTo>
                  <a:lnTo>
                    <a:pt x="909" y="635"/>
                  </a:lnTo>
                  <a:lnTo>
                    <a:pt x="870" y="675"/>
                  </a:lnTo>
                  <a:lnTo>
                    <a:pt x="832" y="711"/>
                  </a:lnTo>
                  <a:lnTo>
                    <a:pt x="813" y="728"/>
                  </a:lnTo>
                  <a:lnTo>
                    <a:pt x="795" y="743"/>
                  </a:lnTo>
                  <a:lnTo>
                    <a:pt x="778" y="756"/>
                  </a:lnTo>
                  <a:lnTo>
                    <a:pt x="762" y="769"/>
                  </a:lnTo>
                  <a:lnTo>
                    <a:pt x="746" y="778"/>
                  </a:lnTo>
                  <a:lnTo>
                    <a:pt x="732" y="784"/>
                  </a:lnTo>
                  <a:lnTo>
                    <a:pt x="725" y="787"/>
                  </a:lnTo>
                  <a:lnTo>
                    <a:pt x="719" y="789"/>
                  </a:lnTo>
                  <a:lnTo>
                    <a:pt x="713" y="790"/>
                  </a:lnTo>
                  <a:lnTo>
                    <a:pt x="707" y="790"/>
                  </a:lnTo>
                  <a:lnTo>
                    <a:pt x="697" y="789"/>
                  </a:lnTo>
                  <a:lnTo>
                    <a:pt x="688" y="786"/>
                  </a:lnTo>
                  <a:lnTo>
                    <a:pt x="684" y="784"/>
                  </a:lnTo>
                  <a:lnTo>
                    <a:pt x="680" y="782"/>
                  </a:lnTo>
                  <a:lnTo>
                    <a:pt x="676" y="779"/>
                  </a:lnTo>
                  <a:lnTo>
                    <a:pt x="673" y="776"/>
                  </a:lnTo>
                  <a:lnTo>
                    <a:pt x="668" y="770"/>
                  </a:lnTo>
                  <a:lnTo>
                    <a:pt x="664" y="762"/>
                  </a:lnTo>
                  <a:lnTo>
                    <a:pt x="661" y="755"/>
                  </a:lnTo>
                  <a:lnTo>
                    <a:pt x="657" y="747"/>
                  </a:lnTo>
                  <a:lnTo>
                    <a:pt x="653" y="730"/>
                  </a:lnTo>
                  <a:lnTo>
                    <a:pt x="651" y="711"/>
                  </a:lnTo>
                  <a:lnTo>
                    <a:pt x="651" y="692"/>
                  </a:lnTo>
                  <a:lnTo>
                    <a:pt x="651" y="672"/>
                  </a:lnTo>
                  <a:lnTo>
                    <a:pt x="653" y="652"/>
                  </a:lnTo>
                  <a:lnTo>
                    <a:pt x="654" y="634"/>
                  </a:lnTo>
                  <a:lnTo>
                    <a:pt x="655" y="622"/>
                  </a:lnTo>
                  <a:lnTo>
                    <a:pt x="656" y="611"/>
                  </a:lnTo>
                  <a:lnTo>
                    <a:pt x="656" y="604"/>
                  </a:lnTo>
                  <a:lnTo>
                    <a:pt x="655" y="597"/>
                  </a:lnTo>
                  <a:lnTo>
                    <a:pt x="654" y="591"/>
                  </a:lnTo>
                  <a:lnTo>
                    <a:pt x="652" y="585"/>
                  </a:lnTo>
                  <a:lnTo>
                    <a:pt x="650" y="579"/>
                  </a:lnTo>
                  <a:lnTo>
                    <a:pt x="647" y="574"/>
                  </a:lnTo>
                  <a:lnTo>
                    <a:pt x="644" y="569"/>
                  </a:lnTo>
                  <a:lnTo>
                    <a:pt x="639" y="564"/>
                  </a:lnTo>
                  <a:lnTo>
                    <a:pt x="634" y="560"/>
                  </a:lnTo>
                  <a:lnTo>
                    <a:pt x="629" y="556"/>
                  </a:lnTo>
                  <a:lnTo>
                    <a:pt x="622" y="552"/>
                  </a:lnTo>
                  <a:lnTo>
                    <a:pt x="615" y="549"/>
                  </a:lnTo>
                  <a:lnTo>
                    <a:pt x="598" y="544"/>
                  </a:lnTo>
                  <a:lnTo>
                    <a:pt x="578" y="539"/>
                  </a:lnTo>
                  <a:lnTo>
                    <a:pt x="558" y="537"/>
                  </a:lnTo>
                  <a:lnTo>
                    <a:pt x="529" y="533"/>
                  </a:lnTo>
                  <a:lnTo>
                    <a:pt x="493" y="530"/>
                  </a:lnTo>
                  <a:lnTo>
                    <a:pt x="453" y="527"/>
                  </a:lnTo>
                  <a:lnTo>
                    <a:pt x="411" y="525"/>
                  </a:lnTo>
                  <a:lnTo>
                    <a:pt x="366" y="522"/>
                  </a:lnTo>
                  <a:lnTo>
                    <a:pt x="322" y="520"/>
                  </a:lnTo>
                  <a:lnTo>
                    <a:pt x="279" y="517"/>
                  </a:lnTo>
                  <a:lnTo>
                    <a:pt x="272" y="517"/>
                  </a:lnTo>
                  <a:lnTo>
                    <a:pt x="273" y="510"/>
                  </a:lnTo>
                  <a:lnTo>
                    <a:pt x="286" y="448"/>
                  </a:lnTo>
                  <a:lnTo>
                    <a:pt x="300" y="387"/>
                  </a:lnTo>
                  <a:lnTo>
                    <a:pt x="316" y="329"/>
                  </a:lnTo>
                  <a:lnTo>
                    <a:pt x="332" y="274"/>
                  </a:lnTo>
                  <a:lnTo>
                    <a:pt x="340" y="248"/>
                  </a:lnTo>
                  <a:lnTo>
                    <a:pt x="349" y="223"/>
                  </a:lnTo>
                  <a:lnTo>
                    <a:pt x="358" y="199"/>
                  </a:lnTo>
                  <a:lnTo>
                    <a:pt x="367" y="178"/>
                  </a:lnTo>
                  <a:lnTo>
                    <a:pt x="376" y="157"/>
                  </a:lnTo>
                  <a:lnTo>
                    <a:pt x="384" y="138"/>
                  </a:lnTo>
                  <a:lnTo>
                    <a:pt x="393" y="122"/>
                  </a:lnTo>
                  <a:lnTo>
                    <a:pt x="401" y="106"/>
                  </a:lnTo>
                  <a:lnTo>
                    <a:pt x="413" y="86"/>
                  </a:lnTo>
                  <a:lnTo>
                    <a:pt x="422" y="67"/>
                  </a:lnTo>
                  <a:lnTo>
                    <a:pt x="425" y="59"/>
                  </a:lnTo>
                  <a:lnTo>
                    <a:pt x="426" y="52"/>
                  </a:lnTo>
                  <a:lnTo>
                    <a:pt x="426" y="45"/>
                  </a:lnTo>
                  <a:lnTo>
                    <a:pt x="424" y="39"/>
                  </a:lnTo>
                  <a:lnTo>
                    <a:pt x="422" y="34"/>
                  </a:lnTo>
                  <a:lnTo>
                    <a:pt x="418" y="30"/>
                  </a:lnTo>
                  <a:lnTo>
                    <a:pt x="413" y="25"/>
                  </a:lnTo>
                  <a:lnTo>
                    <a:pt x="406" y="20"/>
                  </a:lnTo>
                  <a:lnTo>
                    <a:pt x="397" y="16"/>
                  </a:lnTo>
                  <a:lnTo>
                    <a:pt x="387" y="13"/>
                  </a:lnTo>
                  <a:lnTo>
                    <a:pt x="376" y="9"/>
                  </a:lnTo>
                  <a:lnTo>
                    <a:pt x="364" y="6"/>
                  </a:lnTo>
                  <a:lnTo>
                    <a:pt x="353" y="3"/>
                  </a:lnTo>
                  <a:lnTo>
                    <a:pt x="342" y="1"/>
                  </a:lnTo>
                  <a:lnTo>
                    <a:pt x="333" y="0"/>
                  </a:lnTo>
                  <a:lnTo>
                    <a:pt x="323" y="0"/>
                  </a:lnTo>
                  <a:lnTo>
                    <a:pt x="313" y="1"/>
                  </a:lnTo>
                  <a:lnTo>
                    <a:pt x="304" y="2"/>
                  </a:lnTo>
                  <a:lnTo>
                    <a:pt x="294" y="4"/>
                  </a:lnTo>
                  <a:lnTo>
                    <a:pt x="286" y="7"/>
                  </a:lnTo>
                  <a:lnTo>
                    <a:pt x="279" y="11"/>
                  </a:lnTo>
                  <a:lnTo>
                    <a:pt x="273" y="15"/>
                  </a:lnTo>
                  <a:lnTo>
                    <a:pt x="267" y="20"/>
                  </a:lnTo>
                  <a:lnTo>
                    <a:pt x="262" y="26"/>
                  </a:lnTo>
                  <a:lnTo>
                    <a:pt x="253" y="37"/>
                  </a:lnTo>
                  <a:lnTo>
                    <a:pt x="245" y="49"/>
                  </a:lnTo>
                  <a:lnTo>
                    <a:pt x="240" y="61"/>
                  </a:lnTo>
                  <a:lnTo>
                    <a:pt x="235" y="73"/>
                  </a:lnTo>
                  <a:lnTo>
                    <a:pt x="216" y="124"/>
                  </a:lnTo>
                  <a:lnTo>
                    <a:pt x="197" y="177"/>
                  </a:lnTo>
                  <a:lnTo>
                    <a:pt x="180" y="230"/>
                  </a:lnTo>
                  <a:lnTo>
                    <a:pt x="164" y="285"/>
                  </a:lnTo>
                  <a:lnTo>
                    <a:pt x="150" y="340"/>
                  </a:lnTo>
                  <a:lnTo>
                    <a:pt x="137" y="395"/>
                  </a:lnTo>
                  <a:lnTo>
                    <a:pt x="126" y="450"/>
                  </a:lnTo>
                  <a:lnTo>
                    <a:pt x="117" y="505"/>
                  </a:lnTo>
                  <a:lnTo>
                    <a:pt x="116" y="510"/>
                  </a:lnTo>
                  <a:lnTo>
                    <a:pt x="111" y="510"/>
                  </a:lnTo>
                  <a:lnTo>
                    <a:pt x="89" y="509"/>
                  </a:lnTo>
                  <a:lnTo>
                    <a:pt x="71" y="509"/>
                  </a:lnTo>
                  <a:lnTo>
                    <a:pt x="54" y="509"/>
                  </a:lnTo>
                  <a:lnTo>
                    <a:pt x="39" y="509"/>
                  </a:lnTo>
                  <a:lnTo>
                    <a:pt x="26" y="510"/>
                  </a:lnTo>
                  <a:lnTo>
                    <a:pt x="16" y="512"/>
                  </a:lnTo>
                  <a:lnTo>
                    <a:pt x="11" y="514"/>
                  </a:lnTo>
                  <a:lnTo>
                    <a:pt x="8" y="517"/>
                  </a:lnTo>
                  <a:lnTo>
                    <a:pt x="5" y="519"/>
                  </a:lnTo>
                  <a:lnTo>
                    <a:pt x="3" y="522"/>
                  </a:lnTo>
                  <a:lnTo>
                    <a:pt x="2" y="524"/>
                  </a:lnTo>
                  <a:lnTo>
                    <a:pt x="1" y="528"/>
                  </a:lnTo>
                  <a:lnTo>
                    <a:pt x="0" y="531"/>
                  </a:lnTo>
                  <a:lnTo>
                    <a:pt x="0" y="535"/>
                  </a:lnTo>
                  <a:lnTo>
                    <a:pt x="2" y="545"/>
                  </a:lnTo>
                  <a:lnTo>
                    <a:pt x="6" y="555"/>
                  </a:lnTo>
                  <a:lnTo>
                    <a:pt x="11" y="566"/>
                  </a:lnTo>
                  <a:lnTo>
                    <a:pt x="17" y="577"/>
                  </a:lnTo>
                  <a:lnTo>
                    <a:pt x="25" y="588"/>
                  </a:lnTo>
                  <a:lnTo>
                    <a:pt x="34" y="600"/>
                  </a:lnTo>
                  <a:lnTo>
                    <a:pt x="40" y="606"/>
                  </a:lnTo>
                  <a:lnTo>
                    <a:pt x="47" y="611"/>
                  </a:lnTo>
                  <a:lnTo>
                    <a:pt x="54" y="618"/>
                  </a:lnTo>
                  <a:lnTo>
                    <a:pt x="61" y="623"/>
                  </a:lnTo>
                  <a:lnTo>
                    <a:pt x="69" y="627"/>
                  </a:lnTo>
                  <a:lnTo>
                    <a:pt x="77" y="631"/>
                  </a:lnTo>
                  <a:lnTo>
                    <a:pt x="86" y="635"/>
                  </a:lnTo>
                  <a:lnTo>
                    <a:pt x="96" y="638"/>
                  </a:lnTo>
                  <a:lnTo>
                    <a:pt x="102" y="640"/>
                  </a:lnTo>
                  <a:lnTo>
                    <a:pt x="101" y="644"/>
                  </a:lnTo>
                  <a:lnTo>
                    <a:pt x="100" y="669"/>
                  </a:lnTo>
                  <a:lnTo>
                    <a:pt x="99" y="693"/>
                  </a:lnTo>
                  <a:lnTo>
                    <a:pt x="98" y="718"/>
                  </a:lnTo>
                  <a:lnTo>
                    <a:pt x="98" y="741"/>
                  </a:lnTo>
                  <a:lnTo>
                    <a:pt x="98" y="771"/>
                  </a:lnTo>
                  <a:lnTo>
                    <a:pt x="99" y="798"/>
                  </a:lnTo>
                  <a:lnTo>
                    <a:pt x="102" y="825"/>
                  </a:lnTo>
                  <a:lnTo>
                    <a:pt x="106" y="849"/>
                  </a:lnTo>
                  <a:lnTo>
                    <a:pt x="110" y="873"/>
                  </a:lnTo>
                  <a:lnTo>
                    <a:pt x="116" y="894"/>
                  </a:lnTo>
                  <a:lnTo>
                    <a:pt x="123" y="914"/>
                  </a:lnTo>
                  <a:lnTo>
                    <a:pt x="131" y="932"/>
                  </a:lnTo>
                  <a:lnTo>
                    <a:pt x="141" y="948"/>
                  </a:lnTo>
                  <a:lnTo>
                    <a:pt x="152" y="963"/>
                  </a:lnTo>
                  <a:lnTo>
                    <a:pt x="163" y="976"/>
                  </a:lnTo>
                  <a:lnTo>
                    <a:pt x="176" y="987"/>
                  </a:lnTo>
                  <a:lnTo>
                    <a:pt x="189" y="997"/>
                  </a:lnTo>
                  <a:lnTo>
                    <a:pt x="204" y="1004"/>
                  </a:lnTo>
                  <a:lnTo>
                    <a:pt x="220" y="1011"/>
                  </a:lnTo>
                  <a:lnTo>
                    <a:pt x="236" y="1016"/>
                  </a:lnTo>
                  <a:lnTo>
                    <a:pt x="242" y="1017"/>
                  </a:lnTo>
                  <a:lnTo>
                    <a:pt x="248" y="1017"/>
                  </a:lnTo>
                  <a:lnTo>
                    <a:pt x="259" y="1016"/>
                  </a:lnTo>
                  <a:lnTo>
                    <a:pt x="268" y="1014"/>
                  </a:lnTo>
                  <a:lnTo>
                    <a:pt x="273" y="1012"/>
                  </a:lnTo>
                  <a:lnTo>
                    <a:pt x="277" y="1010"/>
                  </a:lnTo>
                  <a:lnTo>
                    <a:pt x="280" y="1007"/>
                  </a:lnTo>
                  <a:lnTo>
                    <a:pt x="282" y="1004"/>
                  </a:lnTo>
                  <a:lnTo>
                    <a:pt x="284" y="999"/>
                  </a:lnTo>
                  <a:lnTo>
                    <a:pt x="284" y="994"/>
                  </a:lnTo>
                  <a:lnTo>
                    <a:pt x="282" y="989"/>
                  </a:lnTo>
                  <a:lnTo>
                    <a:pt x="279" y="982"/>
                  </a:lnTo>
                  <a:lnTo>
                    <a:pt x="271" y="966"/>
                  </a:lnTo>
                  <a:lnTo>
                    <a:pt x="265" y="948"/>
                  </a:lnTo>
                  <a:lnTo>
                    <a:pt x="259" y="929"/>
                  </a:lnTo>
                  <a:lnTo>
                    <a:pt x="254" y="909"/>
                  </a:lnTo>
                  <a:lnTo>
                    <a:pt x="251" y="888"/>
                  </a:lnTo>
                  <a:lnTo>
                    <a:pt x="247" y="866"/>
                  </a:lnTo>
                  <a:lnTo>
                    <a:pt x="245" y="843"/>
                  </a:lnTo>
                  <a:lnTo>
                    <a:pt x="244" y="820"/>
                  </a:lnTo>
                  <a:lnTo>
                    <a:pt x="243" y="796"/>
                  </a:lnTo>
                  <a:lnTo>
                    <a:pt x="243" y="773"/>
                  </a:lnTo>
                  <a:lnTo>
                    <a:pt x="244" y="748"/>
                  </a:lnTo>
                  <a:lnTo>
                    <a:pt x="245" y="725"/>
                  </a:lnTo>
                  <a:lnTo>
                    <a:pt x="249" y="678"/>
                  </a:lnTo>
                  <a:lnTo>
                    <a:pt x="254" y="633"/>
                  </a:lnTo>
                  <a:lnTo>
                    <a:pt x="255" y="629"/>
                  </a:lnTo>
                  <a:lnTo>
                    <a:pt x="259" y="628"/>
                  </a:lnTo>
                  <a:lnTo>
                    <a:pt x="282" y="625"/>
                  </a:lnTo>
                  <a:lnTo>
                    <a:pt x="307" y="622"/>
                  </a:lnTo>
                  <a:lnTo>
                    <a:pt x="332" y="618"/>
                  </a:lnTo>
                  <a:lnTo>
                    <a:pt x="357" y="615"/>
                  </a:lnTo>
                  <a:lnTo>
                    <a:pt x="381" y="612"/>
                  </a:lnTo>
                  <a:lnTo>
                    <a:pt x="406" y="610"/>
                  </a:lnTo>
                  <a:lnTo>
                    <a:pt x="428" y="608"/>
                  </a:lnTo>
                  <a:lnTo>
                    <a:pt x="448" y="607"/>
                  </a:lnTo>
                  <a:lnTo>
                    <a:pt x="450" y="607"/>
                  </a:lnTo>
                  <a:lnTo>
                    <a:pt x="459" y="608"/>
                  </a:lnTo>
                  <a:lnTo>
                    <a:pt x="466" y="610"/>
                  </a:lnTo>
                  <a:lnTo>
                    <a:pt x="472" y="612"/>
                  </a:lnTo>
                  <a:lnTo>
                    <a:pt x="477" y="617"/>
                  </a:lnTo>
                  <a:lnTo>
                    <a:pt x="479" y="620"/>
                  </a:lnTo>
                  <a:lnTo>
                    <a:pt x="481" y="623"/>
                  </a:lnTo>
                  <a:lnTo>
                    <a:pt x="482" y="626"/>
                  </a:lnTo>
                  <a:lnTo>
                    <a:pt x="483" y="630"/>
                  </a:lnTo>
                  <a:lnTo>
                    <a:pt x="483" y="637"/>
                  </a:lnTo>
                  <a:lnTo>
                    <a:pt x="483" y="645"/>
                  </a:lnTo>
                  <a:lnTo>
                    <a:pt x="483" y="657"/>
                  </a:lnTo>
                  <a:lnTo>
                    <a:pt x="483" y="674"/>
                  </a:lnTo>
                  <a:lnTo>
                    <a:pt x="485" y="693"/>
                  </a:lnTo>
                  <a:lnTo>
                    <a:pt x="489" y="717"/>
                  </a:lnTo>
                  <a:lnTo>
                    <a:pt x="492" y="728"/>
                  </a:lnTo>
                  <a:lnTo>
                    <a:pt x="495" y="741"/>
                  </a:lnTo>
                  <a:lnTo>
                    <a:pt x="500" y="753"/>
                  </a:lnTo>
                  <a:lnTo>
                    <a:pt x="506" y="766"/>
                  </a:lnTo>
                  <a:lnTo>
                    <a:pt x="513" y="779"/>
                  </a:lnTo>
                  <a:lnTo>
                    <a:pt x="520" y="791"/>
                  </a:lnTo>
                  <a:lnTo>
                    <a:pt x="529" y="803"/>
                  </a:lnTo>
                  <a:lnTo>
                    <a:pt x="539" y="816"/>
                  </a:lnTo>
                  <a:lnTo>
                    <a:pt x="548" y="824"/>
                  </a:lnTo>
                  <a:lnTo>
                    <a:pt x="558" y="832"/>
                  </a:lnTo>
                  <a:lnTo>
                    <a:pt x="568" y="840"/>
                  </a:lnTo>
                  <a:lnTo>
                    <a:pt x="578" y="846"/>
                  </a:lnTo>
                  <a:lnTo>
                    <a:pt x="589" y="853"/>
                  </a:lnTo>
                  <a:lnTo>
                    <a:pt x="600" y="858"/>
                  </a:lnTo>
                  <a:lnTo>
                    <a:pt x="613" y="865"/>
                  </a:lnTo>
                  <a:lnTo>
                    <a:pt x="626" y="869"/>
                  </a:lnTo>
                  <a:lnTo>
                    <a:pt x="639" y="873"/>
                  </a:lnTo>
                  <a:lnTo>
                    <a:pt x="652" y="877"/>
                  </a:lnTo>
                  <a:lnTo>
                    <a:pt x="668" y="879"/>
                  </a:lnTo>
                  <a:lnTo>
                    <a:pt x="682" y="882"/>
                  </a:lnTo>
                  <a:lnTo>
                    <a:pt x="697" y="883"/>
                  </a:lnTo>
                  <a:lnTo>
                    <a:pt x="714" y="884"/>
                  </a:lnTo>
                  <a:lnTo>
                    <a:pt x="730" y="885"/>
                  </a:lnTo>
                  <a:lnTo>
                    <a:pt x="747" y="885"/>
                  </a:lnTo>
                  <a:lnTo>
                    <a:pt x="756" y="8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1" name="Freeform 36"/>
            <p:cNvSpPr>
              <a:spLocks/>
            </p:cNvSpPr>
            <p:nvPr userDrawn="1"/>
          </p:nvSpPr>
          <p:spPr bwMode="gray">
            <a:xfrm>
              <a:off x="6460" y="648"/>
              <a:ext cx="42" cy="70"/>
            </a:xfrm>
            <a:custGeom>
              <a:avLst/>
              <a:gdLst>
                <a:gd name="T0" fmla="*/ 395 w 504"/>
                <a:gd name="T1" fmla="*/ 126 h 840"/>
                <a:gd name="T2" fmla="*/ 353 w 504"/>
                <a:gd name="T3" fmla="*/ 165 h 840"/>
                <a:gd name="T4" fmla="*/ 314 w 504"/>
                <a:gd name="T5" fmla="*/ 203 h 840"/>
                <a:gd name="T6" fmla="*/ 279 w 504"/>
                <a:gd name="T7" fmla="*/ 243 h 840"/>
                <a:gd name="T8" fmla="*/ 248 w 504"/>
                <a:gd name="T9" fmla="*/ 283 h 840"/>
                <a:gd name="T10" fmla="*/ 219 w 504"/>
                <a:gd name="T11" fmla="*/ 323 h 840"/>
                <a:gd name="T12" fmla="*/ 195 w 504"/>
                <a:gd name="T13" fmla="*/ 365 h 840"/>
                <a:gd name="T14" fmla="*/ 174 w 504"/>
                <a:gd name="T15" fmla="*/ 407 h 840"/>
                <a:gd name="T16" fmla="*/ 156 w 504"/>
                <a:gd name="T17" fmla="*/ 451 h 840"/>
                <a:gd name="T18" fmla="*/ 135 w 504"/>
                <a:gd name="T19" fmla="*/ 514 h 840"/>
                <a:gd name="T20" fmla="*/ 122 w 504"/>
                <a:gd name="T21" fmla="*/ 567 h 840"/>
                <a:gd name="T22" fmla="*/ 115 w 504"/>
                <a:gd name="T23" fmla="*/ 613 h 840"/>
                <a:gd name="T24" fmla="*/ 114 w 504"/>
                <a:gd name="T25" fmla="*/ 650 h 840"/>
                <a:gd name="T26" fmla="*/ 116 w 504"/>
                <a:gd name="T27" fmla="*/ 681 h 840"/>
                <a:gd name="T28" fmla="*/ 121 w 504"/>
                <a:gd name="T29" fmla="*/ 704 h 840"/>
                <a:gd name="T30" fmla="*/ 127 w 504"/>
                <a:gd name="T31" fmla="*/ 723 h 840"/>
                <a:gd name="T32" fmla="*/ 135 w 504"/>
                <a:gd name="T33" fmla="*/ 736 h 840"/>
                <a:gd name="T34" fmla="*/ 146 w 504"/>
                <a:gd name="T35" fmla="*/ 748 h 840"/>
                <a:gd name="T36" fmla="*/ 159 w 504"/>
                <a:gd name="T37" fmla="*/ 757 h 840"/>
                <a:gd name="T38" fmla="*/ 173 w 504"/>
                <a:gd name="T39" fmla="*/ 762 h 840"/>
                <a:gd name="T40" fmla="*/ 188 w 504"/>
                <a:gd name="T41" fmla="*/ 764 h 840"/>
                <a:gd name="T42" fmla="*/ 208 w 504"/>
                <a:gd name="T43" fmla="*/ 840 h 840"/>
                <a:gd name="T44" fmla="*/ 182 w 504"/>
                <a:gd name="T45" fmla="*/ 839 h 840"/>
                <a:gd name="T46" fmla="*/ 159 w 504"/>
                <a:gd name="T47" fmla="*/ 835 h 840"/>
                <a:gd name="T48" fmla="*/ 136 w 504"/>
                <a:gd name="T49" fmla="*/ 829 h 840"/>
                <a:gd name="T50" fmla="*/ 115 w 504"/>
                <a:gd name="T51" fmla="*/ 821 h 840"/>
                <a:gd name="T52" fmla="*/ 96 w 504"/>
                <a:gd name="T53" fmla="*/ 809 h 840"/>
                <a:gd name="T54" fmla="*/ 77 w 504"/>
                <a:gd name="T55" fmla="*/ 795 h 840"/>
                <a:gd name="T56" fmla="*/ 61 w 504"/>
                <a:gd name="T57" fmla="*/ 780 h 840"/>
                <a:gd name="T58" fmla="*/ 47 w 504"/>
                <a:gd name="T59" fmla="*/ 761 h 840"/>
                <a:gd name="T60" fmla="*/ 28 w 504"/>
                <a:gd name="T61" fmla="*/ 731 h 840"/>
                <a:gd name="T62" fmla="*/ 14 w 504"/>
                <a:gd name="T63" fmla="*/ 696 h 840"/>
                <a:gd name="T64" fmla="*/ 5 w 504"/>
                <a:gd name="T65" fmla="*/ 658 h 840"/>
                <a:gd name="T66" fmla="*/ 1 w 504"/>
                <a:gd name="T67" fmla="*/ 618 h 840"/>
                <a:gd name="T68" fmla="*/ 1 w 504"/>
                <a:gd name="T69" fmla="*/ 576 h 840"/>
                <a:gd name="T70" fmla="*/ 5 w 504"/>
                <a:gd name="T71" fmla="*/ 532 h 840"/>
                <a:gd name="T72" fmla="*/ 14 w 504"/>
                <a:gd name="T73" fmla="*/ 486 h 840"/>
                <a:gd name="T74" fmla="*/ 27 w 504"/>
                <a:gd name="T75" fmla="*/ 439 h 840"/>
                <a:gd name="T76" fmla="*/ 51 w 504"/>
                <a:gd name="T77" fmla="*/ 380 h 840"/>
                <a:gd name="T78" fmla="*/ 81 w 504"/>
                <a:gd name="T79" fmla="*/ 321 h 840"/>
                <a:gd name="T80" fmla="*/ 118 w 504"/>
                <a:gd name="T81" fmla="*/ 264 h 840"/>
                <a:gd name="T82" fmla="*/ 162 w 504"/>
                <a:gd name="T83" fmla="*/ 209 h 840"/>
                <a:gd name="T84" fmla="*/ 212 w 504"/>
                <a:gd name="T85" fmla="*/ 156 h 840"/>
                <a:gd name="T86" fmla="*/ 269 w 504"/>
                <a:gd name="T87" fmla="*/ 103 h 840"/>
                <a:gd name="T88" fmla="*/ 332 w 504"/>
                <a:gd name="T89" fmla="*/ 52 h 840"/>
                <a:gd name="T90" fmla="*/ 403 w 504"/>
                <a:gd name="T91" fmla="*/ 2 h 840"/>
                <a:gd name="T92" fmla="*/ 504 w 504"/>
                <a:gd name="T93" fmla="*/ 2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4" h="840">
                  <a:moveTo>
                    <a:pt x="406" y="118"/>
                  </a:moveTo>
                  <a:lnTo>
                    <a:pt x="395" y="126"/>
                  </a:lnTo>
                  <a:lnTo>
                    <a:pt x="374" y="146"/>
                  </a:lnTo>
                  <a:lnTo>
                    <a:pt x="353" y="165"/>
                  </a:lnTo>
                  <a:lnTo>
                    <a:pt x="333" y="184"/>
                  </a:lnTo>
                  <a:lnTo>
                    <a:pt x="314" y="203"/>
                  </a:lnTo>
                  <a:lnTo>
                    <a:pt x="295" y="223"/>
                  </a:lnTo>
                  <a:lnTo>
                    <a:pt x="279" y="243"/>
                  </a:lnTo>
                  <a:lnTo>
                    <a:pt x="263" y="262"/>
                  </a:lnTo>
                  <a:lnTo>
                    <a:pt x="248" y="283"/>
                  </a:lnTo>
                  <a:lnTo>
                    <a:pt x="233" y="303"/>
                  </a:lnTo>
                  <a:lnTo>
                    <a:pt x="219" y="323"/>
                  </a:lnTo>
                  <a:lnTo>
                    <a:pt x="207" y="344"/>
                  </a:lnTo>
                  <a:lnTo>
                    <a:pt x="195" y="365"/>
                  </a:lnTo>
                  <a:lnTo>
                    <a:pt x="184" y="386"/>
                  </a:lnTo>
                  <a:lnTo>
                    <a:pt x="174" y="407"/>
                  </a:lnTo>
                  <a:lnTo>
                    <a:pt x="165" y="430"/>
                  </a:lnTo>
                  <a:lnTo>
                    <a:pt x="156" y="451"/>
                  </a:lnTo>
                  <a:lnTo>
                    <a:pt x="145" y="484"/>
                  </a:lnTo>
                  <a:lnTo>
                    <a:pt x="135" y="514"/>
                  </a:lnTo>
                  <a:lnTo>
                    <a:pt x="128" y="542"/>
                  </a:lnTo>
                  <a:lnTo>
                    <a:pt x="122" y="567"/>
                  </a:lnTo>
                  <a:lnTo>
                    <a:pt x="118" y="591"/>
                  </a:lnTo>
                  <a:lnTo>
                    <a:pt x="115" y="613"/>
                  </a:lnTo>
                  <a:lnTo>
                    <a:pt x="114" y="633"/>
                  </a:lnTo>
                  <a:lnTo>
                    <a:pt x="114" y="650"/>
                  </a:lnTo>
                  <a:lnTo>
                    <a:pt x="114" y="666"/>
                  </a:lnTo>
                  <a:lnTo>
                    <a:pt x="116" y="681"/>
                  </a:lnTo>
                  <a:lnTo>
                    <a:pt x="118" y="693"/>
                  </a:lnTo>
                  <a:lnTo>
                    <a:pt x="121" y="704"/>
                  </a:lnTo>
                  <a:lnTo>
                    <a:pt x="124" y="714"/>
                  </a:lnTo>
                  <a:lnTo>
                    <a:pt x="127" y="723"/>
                  </a:lnTo>
                  <a:lnTo>
                    <a:pt x="131" y="730"/>
                  </a:lnTo>
                  <a:lnTo>
                    <a:pt x="135" y="736"/>
                  </a:lnTo>
                  <a:lnTo>
                    <a:pt x="140" y="742"/>
                  </a:lnTo>
                  <a:lnTo>
                    <a:pt x="146" y="748"/>
                  </a:lnTo>
                  <a:lnTo>
                    <a:pt x="152" y="753"/>
                  </a:lnTo>
                  <a:lnTo>
                    <a:pt x="159" y="757"/>
                  </a:lnTo>
                  <a:lnTo>
                    <a:pt x="166" y="760"/>
                  </a:lnTo>
                  <a:lnTo>
                    <a:pt x="173" y="762"/>
                  </a:lnTo>
                  <a:lnTo>
                    <a:pt x="180" y="763"/>
                  </a:lnTo>
                  <a:lnTo>
                    <a:pt x="188" y="764"/>
                  </a:lnTo>
                  <a:lnTo>
                    <a:pt x="230" y="801"/>
                  </a:lnTo>
                  <a:lnTo>
                    <a:pt x="208" y="840"/>
                  </a:lnTo>
                  <a:lnTo>
                    <a:pt x="195" y="840"/>
                  </a:lnTo>
                  <a:lnTo>
                    <a:pt x="182" y="839"/>
                  </a:lnTo>
                  <a:lnTo>
                    <a:pt x="170" y="838"/>
                  </a:lnTo>
                  <a:lnTo>
                    <a:pt x="159" y="835"/>
                  </a:lnTo>
                  <a:lnTo>
                    <a:pt x="148" y="833"/>
                  </a:lnTo>
                  <a:lnTo>
                    <a:pt x="136" y="829"/>
                  </a:lnTo>
                  <a:lnTo>
                    <a:pt x="125" y="825"/>
                  </a:lnTo>
                  <a:lnTo>
                    <a:pt x="115" y="821"/>
                  </a:lnTo>
                  <a:lnTo>
                    <a:pt x="105" y="814"/>
                  </a:lnTo>
                  <a:lnTo>
                    <a:pt x="96" y="809"/>
                  </a:lnTo>
                  <a:lnTo>
                    <a:pt x="86" y="802"/>
                  </a:lnTo>
                  <a:lnTo>
                    <a:pt x="77" y="795"/>
                  </a:lnTo>
                  <a:lnTo>
                    <a:pt x="69" y="788"/>
                  </a:lnTo>
                  <a:lnTo>
                    <a:pt x="61" y="780"/>
                  </a:lnTo>
                  <a:lnTo>
                    <a:pt x="54" y="771"/>
                  </a:lnTo>
                  <a:lnTo>
                    <a:pt x="47" y="761"/>
                  </a:lnTo>
                  <a:lnTo>
                    <a:pt x="36" y="746"/>
                  </a:lnTo>
                  <a:lnTo>
                    <a:pt x="28" y="731"/>
                  </a:lnTo>
                  <a:lnTo>
                    <a:pt x="21" y="713"/>
                  </a:lnTo>
                  <a:lnTo>
                    <a:pt x="14" y="696"/>
                  </a:lnTo>
                  <a:lnTo>
                    <a:pt x="9" y="678"/>
                  </a:lnTo>
                  <a:lnTo>
                    <a:pt x="5" y="658"/>
                  </a:lnTo>
                  <a:lnTo>
                    <a:pt x="2" y="639"/>
                  </a:lnTo>
                  <a:lnTo>
                    <a:pt x="1" y="618"/>
                  </a:lnTo>
                  <a:lnTo>
                    <a:pt x="0" y="597"/>
                  </a:lnTo>
                  <a:lnTo>
                    <a:pt x="1" y="576"/>
                  </a:lnTo>
                  <a:lnTo>
                    <a:pt x="2" y="554"/>
                  </a:lnTo>
                  <a:lnTo>
                    <a:pt x="5" y="532"/>
                  </a:lnTo>
                  <a:lnTo>
                    <a:pt x="9" y="509"/>
                  </a:lnTo>
                  <a:lnTo>
                    <a:pt x="14" y="486"/>
                  </a:lnTo>
                  <a:lnTo>
                    <a:pt x="20" y="462"/>
                  </a:lnTo>
                  <a:lnTo>
                    <a:pt x="27" y="439"/>
                  </a:lnTo>
                  <a:lnTo>
                    <a:pt x="38" y="409"/>
                  </a:lnTo>
                  <a:lnTo>
                    <a:pt x="51" y="380"/>
                  </a:lnTo>
                  <a:lnTo>
                    <a:pt x="66" y="350"/>
                  </a:lnTo>
                  <a:lnTo>
                    <a:pt x="81" y="321"/>
                  </a:lnTo>
                  <a:lnTo>
                    <a:pt x="99" y="293"/>
                  </a:lnTo>
                  <a:lnTo>
                    <a:pt x="118" y="264"/>
                  </a:lnTo>
                  <a:lnTo>
                    <a:pt x="139" y="237"/>
                  </a:lnTo>
                  <a:lnTo>
                    <a:pt x="162" y="209"/>
                  </a:lnTo>
                  <a:lnTo>
                    <a:pt x="185" y="183"/>
                  </a:lnTo>
                  <a:lnTo>
                    <a:pt x="212" y="156"/>
                  </a:lnTo>
                  <a:lnTo>
                    <a:pt x="239" y="130"/>
                  </a:lnTo>
                  <a:lnTo>
                    <a:pt x="269" y="103"/>
                  </a:lnTo>
                  <a:lnTo>
                    <a:pt x="300" y="77"/>
                  </a:lnTo>
                  <a:lnTo>
                    <a:pt x="332" y="52"/>
                  </a:lnTo>
                  <a:lnTo>
                    <a:pt x="367" y="26"/>
                  </a:lnTo>
                  <a:lnTo>
                    <a:pt x="403" y="2"/>
                  </a:lnTo>
                  <a:lnTo>
                    <a:pt x="406" y="0"/>
                  </a:lnTo>
                  <a:lnTo>
                    <a:pt x="504" y="26"/>
                  </a:lnTo>
                  <a:lnTo>
                    <a:pt x="406"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2" name="Freeform 37"/>
            <p:cNvSpPr>
              <a:spLocks/>
            </p:cNvSpPr>
            <p:nvPr userDrawn="1"/>
          </p:nvSpPr>
          <p:spPr bwMode="gray">
            <a:xfrm>
              <a:off x="7081" y="570"/>
              <a:ext cx="66" cy="83"/>
            </a:xfrm>
            <a:custGeom>
              <a:avLst/>
              <a:gdLst>
                <a:gd name="T0" fmla="*/ 575 w 783"/>
                <a:gd name="T1" fmla="*/ 794 h 1004"/>
                <a:gd name="T2" fmla="*/ 584 w 783"/>
                <a:gd name="T3" fmla="*/ 863 h 1004"/>
                <a:gd name="T4" fmla="*/ 607 w 783"/>
                <a:gd name="T5" fmla="*/ 922 h 1004"/>
                <a:gd name="T6" fmla="*/ 643 w 783"/>
                <a:gd name="T7" fmla="*/ 967 h 1004"/>
                <a:gd name="T8" fmla="*/ 692 w 783"/>
                <a:gd name="T9" fmla="*/ 1000 h 1004"/>
                <a:gd name="T10" fmla="*/ 718 w 783"/>
                <a:gd name="T11" fmla="*/ 1004 h 1004"/>
                <a:gd name="T12" fmla="*/ 738 w 783"/>
                <a:gd name="T13" fmla="*/ 997 h 1004"/>
                <a:gd name="T14" fmla="*/ 741 w 783"/>
                <a:gd name="T15" fmla="*/ 978 h 1004"/>
                <a:gd name="T16" fmla="*/ 727 w 783"/>
                <a:gd name="T17" fmla="*/ 902 h 1004"/>
                <a:gd name="T18" fmla="*/ 728 w 783"/>
                <a:gd name="T19" fmla="*/ 819 h 1004"/>
                <a:gd name="T20" fmla="*/ 742 w 783"/>
                <a:gd name="T21" fmla="*/ 732 h 1004"/>
                <a:gd name="T22" fmla="*/ 767 w 783"/>
                <a:gd name="T23" fmla="*/ 642 h 1004"/>
                <a:gd name="T24" fmla="*/ 783 w 783"/>
                <a:gd name="T25" fmla="*/ 583 h 1004"/>
                <a:gd name="T26" fmla="*/ 779 w 783"/>
                <a:gd name="T27" fmla="*/ 550 h 1004"/>
                <a:gd name="T28" fmla="*/ 756 w 783"/>
                <a:gd name="T29" fmla="*/ 522 h 1004"/>
                <a:gd name="T30" fmla="*/ 702 w 783"/>
                <a:gd name="T31" fmla="*/ 494 h 1004"/>
                <a:gd name="T32" fmla="*/ 674 w 783"/>
                <a:gd name="T33" fmla="*/ 489 h 1004"/>
                <a:gd name="T34" fmla="*/ 651 w 783"/>
                <a:gd name="T35" fmla="*/ 493 h 1004"/>
                <a:gd name="T36" fmla="*/ 633 w 783"/>
                <a:gd name="T37" fmla="*/ 508 h 1004"/>
                <a:gd name="T38" fmla="*/ 603 w 783"/>
                <a:gd name="T39" fmla="*/ 553 h 1004"/>
                <a:gd name="T40" fmla="*/ 506 w 783"/>
                <a:gd name="T41" fmla="*/ 676 h 1004"/>
                <a:gd name="T42" fmla="*/ 401 w 783"/>
                <a:gd name="T43" fmla="*/ 783 h 1004"/>
                <a:gd name="T44" fmla="*/ 336 w 783"/>
                <a:gd name="T45" fmla="*/ 834 h 1004"/>
                <a:gd name="T46" fmla="*/ 286 w 783"/>
                <a:gd name="T47" fmla="*/ 860 h 1004"/>
                <a:gd name="T48" fmla="*/ 240 w 783"/>
                <a:gd name="T49" fmla="*/ 873 h 1004"/>
                <a:gd name="T50" fmla="*/ 209 w 783"/>
                <a:gd name="T51" fmla="*/ 871 h 1004"/>
                <a:gd name="T52" fmla="*/ 188 w 783"/>
                <a:gd name="T53" fmla="*/ 858 h 1004"/>
                <a:gd name="T54" fmla="*/ 170 w 783"/>
                <a:gd name="T55" fmla="*/ 836 h 1004"/>
                <a:gd name="T56" fmla="*/ 155 w 783"/>
                <a:gd name="T57" fmla="*/ 776 h 1004"/>
                <a:gd name="T58" fmla="*/ 159 w 783"/>
                <a:gd name="T59" fmla="*/ 665 h 1004"/>
                <a:gd name="T60" fmla="*/ 188 w 783"/>
                <a:gd name="T61" fmla="*/ 507 h 1004"/>
                <a:gd name="T62" fmla="*/ 234 w 783"/>
                <a:gd name="T63" fmla="*/ 341 h 1004"/>
                <a:gd name="T64" fmla="*/ 291 w 783"/>
                <a:gd name="T65" fmla="*/ 188 h 1004"/>
                <a:gd name="T66" fmla="*/ 345 w 783"/>
                <a:gd name="T67" fmla="*/ 81 h 1004"/>
                <a:gd name="T68" fmla="*/ 360 w 783"/>
                <a:gd name="T69" fmla="*/ 40 h 1004"/>
                <a:gd name="T70" fmla="*/ 354 w 783"/>
                <a:gd name="T71" fmla="*/ 15 h 1004"/>
                <a:gd name="T72" fmla="*/ 327 w 783"/>
                <a:gd name="T73" fmla="*/ 3 h 1004"/>
                <a:gd name="T74" fmla="*/ 291 w 783"/>
                <a:gd name="T75" fmla="*/ 0 h 1004"/>
                <a:gd name="T76" fmla="*/ 240 w 783"/>
                <a:gd name="T77" fmla="*/ 7 h 1004"/>
                <a:gd name="T78" fmla="*/ 203 w 783"/>
                <a:gd name="T79" fmla="*/ 25 h 1004"/>
                <a:gd name="T80" fmla="*/ 178 w 783"/>
                <a:gd name="T81" fmla="*/ 52 h 1004"/>
                <a:gd name="T82" fmla="*/ 135 w 783"/>
                <a:gd name="T83" fmla="*/ 146 h 1004"/>
                <a:gd name="T84" fmla="*/ 81 w 783"/>
                <a:gd name="T85" fmla="*/ 292 h 1004"/>
                <a:gd name="T86" fmla="*/ 34 w 783"/>
                <a:gd name="T87" fmla="*/ 458 h 1004"/>
                <a:gd name="T88" fmla="*/ 5 w 783"/>
                <a:gd name="T89" fmla="*/ 639 h 1004"/>
                <a:gd name="T90" fmla="*/ 1 w 783"/>
                <a:gd name="T91" fmla="*/ 756 h 1004"/>
                <a:gd name="T92" fmla="*/ 8 w 783"/>
                <a:gd name="T93" fmla="*/ 802 h 1004"/>
                <a:gd name="T94" fmla="*/ 25 w 783"/>
                <a:gd name="T95" fmla="*/ 845 h 1004"/>
                <a:gd name="T96" fmla="*/ 51 w 783"/>
                <a:gd name="T97" fmla="*/ 884 h 1004"/>
                <a:gd name="T98" fmla="*/ 91 w 783"/>
                <a:gd name="T99" fmla="*/ 923 h 1004"/>
                <a:gd name="T100" fmla="*/ 141 w 783"/>
                <a:gd name="T101" fmla="*/ 955 h 1004"/>
                <a:gd name="T102" fmla="*/ 189 w 783"/>
                <a:gd name="T103" fmla="*/ 975 h 1004"/>
                <a:gd name="T104" fmla="*/ 248 w 783"/>
                <a:gd name="T105" fmla="*/ 986 h 1004"/>
                <a:gd name="T106" fmla="*/ 294 w 783"/>
                <a:gd name="T107" fmla="*/ 979 h 1004"/>
                <a:gd name="T108" fmla="*/ 339 w 783"/>
                <a:gd name="T109" fmla="*/ 961 h 1004"/>
                <a:gd name="T110" fmla="*/ 426 w 783"/>
                <a:gd name="T111" fmla="*/ 901 h 1004"/>
                <a:gd name="T112" fmla="*/ 504 w 783"/>
                <a:gd name="T113" fmla="*/ 825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3" h="1004">
                  <a:moveTo>
                    <a:pt x="576" y="737"/>
                  </a:moveTo>
                  <a:lnTo>
                    <a:pt x="575" y="755"/>
                  </a:lnTo>
                  <a:lnTo>
                    <a:pt x="575" y="775"/>
                  </a:lnTo>
                  <a:lnTo>
                    <a:pt x="575" y="794"/>
                  </a:lnTo>
                  <a:lnTo>
                    <a:pt x="576" y="812"/>
                  </a:lnTo>
                  <a:lnTo>
                    <a:pt x="578" y="831"/>
                  </a:lnTo>
                  <a:lnTo>
                    <a:pt x="581" y="847"/>
                  </a:lnTo>
                  <a:lnTo>
                    <a:pt x="584" y="863"/>
                  </a:lnTo>
                  <a:lnTo>
                    <a:pt x="590" y="879"/>
                  </a:lnTo>
                  <a:lnTo>
                    <a:pt x="595" y="894"/>
                  </a:lnTo>
                  <a:lnTo>
                    <a:pt x="601" y="908"/>
                  </a:lnTo>
                  <a:lnTo>
                    <a:pt x="607" y="922"/>
                  </a:lnTo>
                  <a:lnTo>
                    <a:pt x="615" y="934"/>
                  </a:lnTo>
                  <a:lnTo>
                    <a:pt x="623" y="946"/>
                  </a:lnTo>
                  <a:lnTo>
                    <a:pt x="632" y="956"/>
                  </a:lnTo>
                  <a:lnTo>
                    <a:pt x="643" y="967"/>
                  </a:lnTo>
                  <a:lnTo>
                    <a:pt x="654" y="977"/>
                  </a:lnTo>
                  <a:lnTo>
                    <a:pt x="666" y="986"/>
                  </a:lnTo>
                  <a:lnTo>
                    <a:pt x="678" y="994"/>
                  </a:lnTo>
                  <a:lnTo>
                    <a:pt x="692" y="1000"/>
                  </a:lnTo>
                  <a:lnTo>
                    <a:pt x="699" y="1002"/>
                  </a:lnTo>
                  <a:lnTo>
                    <a:pt x="705" y="1003"/>
                  </a:lnTo>
                  <a:lnTo>
                    <a:pt x="712" y="1004"/>
                  </a:lnTo>
                  <a:lnTo>
                    <a:pt x="718" y="1004"/>
                  </a:lnTo>
                  <a:lnTo>
                    <a:pt x="724" y="1004"/>
                  </a:lnTo>
                  <a:lnTo>
                    <a:pt x="730" y="1003"/>
                  </a:lnTo>
                  <a:lnTo>
                    <a:pt x="735" y="1000"/>
                  </a:lnTo>
                  <a:lnTo>
                    <a:pt x="738" y="997"/>
                  </a:lnTo>
                  <a:lnTo>
                    <a:pt x="741" y="993"/>
                  </a:lnTo>
                  <a:lnTo>
                    <a:pt x="742" y="989"/>
                  </a:lnTo>
                  <a:lnTo>
                    <a:pt x="742" y="984"/>
                  </a:lnTo>
                  <a:lnTo>
                    <a:pt x="741" y="978"/>
                  </a:lnTo>
                  <a:lnTo>
                    <a:pt x="735" y="959"/>
                  </a:lnTo>
                  <a:lnTo>
                    <a:pt x="732" y="941"/>
                  </a:lnTo>
                  <a:lnTo>
                    <a:pt x="729" y="922"/>
                  </a:lnTo>
                  <a:lnTo>
                    <a:pt x="727" y="902"/>
                  </a:lnTo>
                  <a:lnTo>
                    <a:pt x="726" y="883"/>
                  </a:lnTo>
                  <a:lnTo>
                    <a:pt x="726" y="861"/>
                  </a:lnTo>
                  <a:lnTo>
                    <a:pt x="726" y="841"/>
                  </a:lnTo>
                  <a:lnTo>
                    <a:pt x="728" y="819"/>
                  </a:lnTo>
                  <a:lnTo>
                    <a:pt x="730" y="798"/>
                  </a:lnTo>
                  <a:lnTo>
                    <a:pt x="733" y="776"/>
                  </a:lnTo>
                  <a:lnTo>
                    <a:pt x="736" y="754"/>
                  </a:lnTo>
                  <a:lnTo>
                    <a:pt x="742" y="732"/>
                  </a:lnTo>
                  <a:lnTo>
                    <a:pt x="747" y="709"/>
                  </a:lnTo>
                  <a:lnTo>
                    <a:pt x="753" y="687"/>
                  </a:lnTo>
                  <a:lnTo>
                    <a:pt x="760" y="664"/>
                  </a:lnTo>
                  <a:lnTo>
                    <a:pt x="767" y="642"/>
                  </a:lnTo>
                  <a:lnTo>
                    <a:pt x="775" y="620"/>
                  </a:lnTo>
                  <a:lnTo>
                    <a:pt x="780" y="600"/>
                  </a:lnTo>
                  <a:lnTo>
                    <a:pt x="782" y="591"/>
                  </a:lnTo>
                  <a:lnTo>
                    <a:pt x="783" y="583"/>
                  </a:lnTo>
                  <a:lnTo>
                    <a:pt x="783" y="573"/>
                  </a:lnTo>
                  <a:lnTo>
                    <a:pt x="783" y="565"/>
                  </a:lnTo>
                  <a:lnTo>
                    <a:pt x="781" y="558"/>
                  </a:lnTo>
                  <a:lnTo>
                    <a:pt x="779" y="550"/>
                  </a:lnTo>
                  <a:lnTo>
                    <a:pt x="775" y="543"/>
                  </a:lnTo>
                  <a:lnTo>
                    <a:pt x="770" y="536"/>
                  </a:lnTo>
                  <a:lnTo>
                    <a:pt x="764" y="530"/>
                  </a:lnTo>
                  <a:lnTo>
                    <a:pt x="756" y="522"/>
                  </a:lnTo>
                  <a:lnTo>
                    <a:pt x="747" y="515"/>
                  </a:lnTo>
                  <a:lnTo>
                    <a:pt x="735" y="509"/>
                  </a:lnTo>
                  <a:lnTo>
                    <a:pt x="718" y="500"/>
                  </a:lnTo>
                  <a:lnTo>
                    <a:pt x="702" y="494"/>
                  </a:lnTo>
                  <a:lnTo>
                    <a:pt x="695" y="492"/>
                  </a:lnTo>
                  <a:lnTo>
                    <a:pt x="687" y="490"/>
                  </a:lnTo>
                  <a:lnTo>
                    <a:pt x="680" y="489"/>
                  </a:lnTo>
                  <a:lnTo>
                    <a:pt x="674" y="489"/>
                  </a:lnTo>
                  <a:lnTo>
                    <a:pt x="667" y="489"/>
                  </a:lnTo>
                  <a:lnTo>
                    <a:pt x="662" y="490"/>
                  </a:lnTo>
                  <a:lnTo>
                    <a:pt x="656" y="491"/>
                  </a:lnTo>
                  <a:lnTo>
                    <a:pt x="651" y="493"/>
                  </a:lnTo>
                  <a:lnTo>
                    <a:pt x="646" y="496"/>
                  </a:lnTo>
                  <a:lnTo>
                    <a:pt x="642" y="499"/>
                  </a:lnTo>
                  <a:lnTo>
                    <a:pt x="637" y="503"/>
                  </a:lnTo>
                  <a:lnTo>
                    <a:pt x="633" y="508"/>
                  </a:lnTo>
                  <a:lnTo>
                    <a:pt x="630" y="512"/>
                  </a:lnTo>
                  <a:lnTo>
                    <a:pt x="627" y="516"/>
                  </a:lnTo>
                  <a:lnTo>
                    <a:pt x="624" y="522"/>
                  </a:lnTo>
                  <a:lnTo>
                    <a:pt x="603" y="553"/>
                  </a:lnTo>
                  <a:lnTo>
                    <a:pt x="579" y="584"/>
                  </a:lnTo>
                  <a:lnTo>
                    <a:pt x="556" y="615"/>
                  </a:lnTo>
                  <a:lnTo>
                    <a:pt x="531" y="646"/>
                  </a:lnTo>
                  <a:lnTo>
                    <a:pt x="506" y="676"/>
                  </a:lnTo>
                  <a:lnTo>
                    <a:pt x="480" y="704"/>
                  </a:lnTo>
                  <a:lnTo>
                    <a:pt x="454" y="733"/>
                  </a:lnTo>
                  <a:lnTo>
                    <a:pt x="427" y="758"/>
                  </a:lnTo>
                  <a:lnTo>
                    <a:pt x="401" y="783"/>
                  </a:lnTo>
                  <a:lnTo>
                    <a:pt x="374" y="805"/>
                  </a:lnTo>
                  <a:lnTo>
                    <a:pt x="362" y="815"/>
                  </a:lnTo>
                  <a:lnTo>
                    <a:pt x="349" y="825"/>
                  </a:lnTo>
                  <a:lnTo>
                    <a:pt x="336" y="834"/>
                  </a:lnTo>
                  <a:lnTo>
                    <a:pt x="323" y="841"/>
                  </a:lnTo>
                  <a:lnTo>
                    <a:pt x="310" y="848"/>
                  </a:lnTo>
                  <a:lnTo>
                    <a:pt x="298" y="855"/>
                  </a:lnTo>
                  <a:lnTo>
                    <a:pt x="286" y="860"/>
                  </a:lnTo>
                  <a:lnTo>
                    <a:pt x="273" y="865"/>
                  </a:lnTo>
                  <a:lnTo>
                    <a:pt x="262" y="868"/>
                  </a:lnTo>
                  <a:lnTo>
                    <a:pt x="251" y="872"/>
                  </a:lnTo>
                  <a:lnTo>
                    <a:pt x="240" y="873"/>
                  </a:lnTo>
                  <a:lnTo>
                    <a:pt x="228" y="874"/>
                  </a:lnTo>
                  <a:lnTo>
                    <a:pt x="221" y="874"/>
                  </a:lnTo>
                  <a:lnTo>
                    <a:pt x="215" y="873"/>
                  </a:lnTo>
                  <a:lnTo>
                    <a:pt x="209" y="871"/>
                  </a:lnTo>
                  <a:lnTo>
                    <a:pt x="203" y="868"/>
                  </a:lnTo>
                  <a:lnTo>
                    <a:pt x="198" y="865"/>
                  </a:lnTo>
                  <a:lnTo>
                    <a:pt x="193" y="862"/>
                  </a:lnTo>
                  <a:lnTo>
                    <a:pt x="188" y="858"/>
                  </a:lnTo>
                  <a:lnTo>
                    <a:pt x="183" y="853"/>
                  </a:lnTo>
                  <a:lnTo>
                    <a:pt x="178" y="848"/>
                  </a:lnTo>
                  <a:lnTo>
                    <a:pt x="174" y="843"/>
                  </a:lnTo>
                  <a:lnTo>
                    <a:pt x="170" y="836"/>
                  </a:lnTo>
                  <a:lnTo>
                    <a:pt x="167" y="830"/>
                  </a:lnTo>
                  <a:lnTo>
                    <a:pt x="162" y="813"/>
                  </a:lnTo>
                  <a:lnTo>
                    <a:pt x="158" y="796"/>
                  </a:lnTo>
                  <a:lnTo>
                    <a:pt x="155" y="776"/>
                  </a:lnTo>
                  <a:lnTo>
                    <a:pt x="154" y="753"/>
                  </a:lnTo>
                  <a:lnTo>
                    <a:pt x="154" y="729"/>
                  </a:lnTo>
                  <a:lnTo>
                    <a:pt x="155" y="702"/>
                  </a:lnTo>
                  <a:lnTo>
                    <a:pt x="159" y="665"/>
                  </a:lnTo>
                  <a:lnTo>
                    <a:pt x="164" y="628"/>
                  </a:lnTo>
                  <a:lnTo>
                    <a:pt x="170" y="589"/>
                  </a:lnTo>
                  <a:lnTo>
                    <a:pt x="178" y="548"/>
                  </a:lnTo>
                  <a:lnTo>
                    <a:pt x="188" y="507"/>
                  </a:lnTo>
                  <a:lnTo>
                    <a:pt x="197" y="465"/>
                  </a:lnTo>
                  <a:lnTo>
                    <a:pt x="208" y="423"/>
                  </a:lnTo>
                  <a:lnTo>
                    <a:pt x="220" y="382"/>
                  </a:lnTo>
                  <a:lnTo>
                    <a:pt x="234" y="341"/>
                  </a:lnTo>
                  <a:lnTo>
                    <a:pt x="247" y="301"/>
                  </a:lnTo>
                  <a:lnTo>
                    <a:pt x="261" y="261"/>
                  </a:lnTo>
                  <a:lnTo>
                    <a:pt x="275" y="223"/>
                  </a:lnTo>
                  <a:lnTo>
                    <a:pt x="291" y="188"/>
                  </a:lnTo>
                  <a:lnTo>
                    <a:pt x="306" y="154"/>
                  </a:lnTo>
                  <a:lnTo>
                    <a:pt x="322" y="122"/>
                  </a:lnTo>
                  <a:lnTo>
                    <a:pt x="338" y="94"/>
                  </a:lnTo>
                  <a:lnTo>
                    <a:pt x="345" y="81"/>
                  </a:lnTo>
                  <a:lnTo>
                    <a:pt x="351" y="68"/>
                  </a:lnTo>
                  <a:lnTo>
                    <a:pt x="356" y="58"/>
                  </a:lnTo>
                  <a:lnTo>
                    <a:pt x="359" y="48"/>
                  </a:lnTo>
                  <a:lnTo>
                    <a:pt x="360" y="40"/>
                  </a:lnTo>
                  <a:lnTo>
                    <a:pt x="361" y="33"/>
                  </a:lnTo>
                  <a:lnTo>
                    <a:pt x="360" y="25"/>
                  </a:lnTo>
                  <a:lnTo>
                    <a:pt x="357" y="20"/>
                  </a:lnTo>
                  <a:lnTo>
                    <a:pt x="354" y="15"/>
                  </a:lnTo>
                  <a:lnTo>
                    <a:pt x="350" y="11"/>
                  </a:lnTo>
                  <a:lnTo>
                    <a:pt x="344" y="8"/>
                  </a:lnTo>
                  <a:lnTo>
                    <a:pt x="337" y="5"/>
                  </a:lnTo>
                  <a:lnTo>
                    <a:pt x="327" y="3"/>
                  </a:lnTo>
                  <a:lnTo>
                    <a:pt x="318" y="1"/>
                  </a:lnTo>
                  <a:lnTo>
                    <a:pt x="307" y="0"/>
                  </a:lnTo>
                  <a:lnTo>
                    <a:pt x="295" y="0"/>
                  </a:lnTo>
                  <a:lnTo>
                    <a:pt x="291" y="0"/>
                  </a:lnTo>
                  <a:lnTo>
                    <a:pt x="276" y="0"/>
                  </a:lnTo>
                  <a:lnTo>
                    <a:pt x="263" y="2"/>
                  </a:lnTo>
                  <a:lnTo>
                    <a:pt x="251" y="4"/>
                  </a:lnTo>
                  <a:lnTo>
                    <a:pt x="240" y="7"/>
                  </a:lnTo>
                  <a:lnTo>
                    <a:pt x="229" y="11"/>
                  </a:lnTo>
                  <a:lnTo>
                    <a:pt x="219" y="15"/>
                  </a:lnTo>
                  <a:lnTo>
                    <a:pt x="211" y="20"/>
                  </a:lnTo>
                  <a:lnTo>
                    <a:pt x="203" y="25"/>
                  </a:lnTo>
                  <a:lnTo>
                    <a:pt x="196" y="32"/>
                  </a:lnTo>
                  <a:lnTo>
                    <a:pt x="190" y="39"/>
                  </a:lnTo>
                  <a:lnTo>
                    <a:pt x="184" y="45"/>
                  </a:lnTo>
                  <a:lnTo>
                    <a:pt x="178" y="52"/>
                  </a:lnTo>
                  <a:lnTo>
                    <a:pt x="169" y="67"/>
                  </a:lnTo>
                  <a:lnTo>
                    <a:pt x="162" y="83"/>
                  </a:lnTo>
                  <a:lnTo>
                    <a:pt x="148" y="113"/>
                  </a:lnTo>
                  <a:lnTo>
                    <a:pt x="135" y="146"/>
                  </a:lnTo>
                  <a:lnTo>
                    <a:pt x="120" y="180"/>
                  </a:lnTo>
                  <a:lnTo>
                    <a:pt x="107" y="215"/>
                  </a:lnTo>
                  <a:lnTo>
                    <a:pt x="94" y="253"/>
                  </a:lnTo>
                  <a:lnTo>
                    <a:pt x="81" y="292"/>
                  </a:lnTo>
                  <a:lnTo>
                    <a:pt x="67" y="332"/>
                  </a:lnTo>
                  <a:lnTo>
                    <a:pt x="56" y="372"/>
                  </a:lnTo>
                  <a:lnTo>
                    <a:pt x="45" y="414"/>
                  </a:lnTo>
                  <a:lnTo>
                    <a:pt x="34" y="458"/>
                  </a:lnTo>
                  <a:lnTo>
                    <a:pt x="24" y="502"/>
                  </a:lnTo>
                  <a:lnTo>
                    <a:pt x="17" y="547"/>
                  </a:lnTo>
                  <a:lnTo>
                    <a:pt x="10" y="593"/>
                  </a:lnTo>
                  <a:lnTo>
                    <a:pt x="5" y="639"/>
                  </a:lnTo>
                  <a:lnTo>
                    <a:pt x="2" y="685"/>
                  </a:lnTo>
                  <a:lnTo>
                    <a:pt x="0" y="732"/>
                  </a:lnTo>
                  <a:lnTo>
                    <a:pt x="0" y="744"/>
                  </a:lnTo>
                  <a:lnTo>
                    <a:pt x="1" y="756"/>
                  </a:lnTo>
                  <a:lnTo>
                    <a:pt x="2" y="768"/>
                  </a:lnTo>
                  <a:lnTo>
                    <a:pt x="3" y="780"/>
                  </a:lnTo>
                  <a:lnTo>
                    <a:pt x="6" y="791"/>
                  </a:lnTo>
                  <a:lnTo>
                    <a:pt x="8" y="802"/>
                  </a:lnTo>
                  <a:lnTo>
                    <a:pt x="12" y="813"/>
                  </a:lnTo>
                  <a:lnTo>
                    <a:pt x="16" y="825"/>
                  </a:lnTo>
                  <a:lnTo>
                    <a:pt x="20" y="835"/>
                  </a:lnTo>
                  <a:lnTo>
                    <a:pt x="25" y="845"/>
                  </a:lnTo>
                  <a:lnTo>
                    <a:pt x="31" y="855"/>
                  </a:lnTo>
                  <a:lnTo>
                    <a:pt x="37" y="864"/>
                  </a:lnTo>
                  <a:lnTo>
                    <a:pt x="44" y="875"/>
                  </a:lnTo>
                  <a:lnTo>
                    <a:pt x="51" y="884"/>
                  </a:lnTo>
                  <a:lnTo>
                    <a:pt x="58" y="893"/>
                  </a:lnTo>
                  <a:lnTo>
                    <a:pt x="66" y="901"/>
                  </a:lnTo>
                  <a:lnTo>
                    <a:pt x="79" y="912"/>
                  </a:lnTo>
                  <a:lnTo>
                    <a:pt x="91" y="923"/>
                  </a:lnTo>
                  <a:lnTo>
                    <a:pt x="103" y="932"/>
                  </a:lnTo>
                  <a:lnTo>
                    <a:pt x="115" y="941"/>
                  </a:lnTo>
                  <a:lnTo>
                    <a:pt x="127" y="948"/>
                  </a:lnTo>
                  <a:lnTo>
                    <a:pt x="141" y="955"/>
                  </a:lnTo>
                  <a:lnTo>
                    <a:pt x="153" y="961"/>
                  </a:lnTo>
                  <a:lnTo>
                    <a:pt x="165" y="966"/>
                  </a:lnTo>
                  <a:lnTo>
                    <a:pt x="177" y="972"/>
                  </a:lnTo>
                  <a:lnTo>
                    <a:pt x="189" y="975"/>
                  </a:lnTo>
                  <a:lnTo>
                    <a:pt x="201" y="979"/>
                  </a:lnTo>
                  <a:lnTo>
                    <a:pt x="211" y="981"/>
                  </a:lnTo>
                  <a:lnTo>
                    <a:pt x="232" y="985"/>
                  </a:lnTo>
                  <a:lnTo>
                    <a:pt x="248" y="986"/>
                  </a:lnTo>
                  <a:lnTo>
                    <a:pt x="259" y="985"/>
                  </a:lnTo>
                  <a:lnTo>
                    <a:pt x="270" y="984"/>
                  </a:lnTo>
                  <a:lnTo>
                    <a:pt x="282" y="982"/>
                  </a:lnTo>
                  <a:lnTo>
                    <a:pt x="294" y="979"/>
                  </a:lnTo>
                  <a:lnTo>
                    <a:pt x="305" y="976"/>
                  </a:lnTo>
                  <a:lnTo>
                    <a:pt x="316" y="972"/>
                  </a:lnTo>
                  <a:lnTo>
                    <a:pt x="327" y="966"/>
                  </a:lnTo>
                  <a:lnTo>
                    <a:pt x="339" y="961"/>
                  </a:lnTo>
                  <a:lnTo>
                    <a:pt x="361" y="949"/>
                  </a:lnTo>
                  <a:lnTo>
                    <a:pt x="384" y="935"/>
                  </a:lnTo>
                  <a:lnTo>
                    <a:pt x="405" y="918"/>
                  </a:lnTo>
                  <a:lnTo>
                    <a:pt x="426" y="901"/>
                  </a:lnTo>
                  <a:lnTo>
                    <a:pt x="448" y="883"/>
                  </a:lnTo>
                  <a:lnTo>
                    <a:pt x="467" y="863"/>
                  </a:lnTo>
                  <a:lnTo>
                    <a:pt x="487" y="844"/>
                  </a:lnTo>
                  <a:lnTo>
                    <a:pt x="504" y="825"/>
                  </a:lnTo>
                  <a:lnTo>
                    <a:pt x="538" y="786"/>
                  </a:lnTo>
                  <a:lnTo>
                    <a:pt x="565" y="751"/>
                  </a:lnTo>
                  <a:lnTo>
                    <a:pt x="576" y="7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3" name="Freeform 38"/>
            <p:cNvSpPr>
              <a:spLocks/>
            </p:cNvSpPr>
            <p:nvPr userDrawn="1"/>
          </p:nvSpPr>
          <p:spPr bwMode="gray">
            <a:xfrm>
              <a:off x="6357" y="558"/>
              <a:ext cx="28" cy="94"/>
            </a:xfrm>
            <a:custGeom>
              <a:avLst/>
              <a:gdLst>
                <a:gd name="T0" fmla="*/ 211 w 340"/>
                <a:gd name="T1" fmla="*/ 0 h 1127"/>
                <a:gd name="T2" fmla="*/ 198 w 340"/>
                <a:gd name="T3" fmla="*/ 2 h 1127"/>
                <a:gd name="T4" fmla="*/ 187 w 340"/>
                <a:gd name="T5" fmla="*/ 6 h 1127"/>
                <a:gd name="T6" fmla="*/ 178 w 340"/>
                <a:gd name="T7" fmla="*/ 12 h 1127"/>
                <a:gd name="T8" fmla="*/ 167 w 340"/>
                <a:gd name="T9" fmla="*/ 24 h 1127"/>
                <a:gd name="T10" fmla="*/ 158 w 340"/>
                <a:gd name="T11" fmla="*/ 41 h 1127"/>
                <a:gd name="T12" fmla="*/ 151 w 340"/>
                <a:gd name="T13" fmla="*/ 66 h 1127"/>
                <a:gd name="T14" fmla="*/ 144 w 340"/>
                <a:gd name="T15" fmla="*/ 103 h 1127"/>
                <a:gd name="T16" fmla="*/ 134 w 340"/>
                <a:gd name="T17" fmla="*/ 147 h 1127"/>
                <a:gd name="T18" fmla="*/ 123 w 340"/>
                <a:gd name="T19" fmla="*/ 195 h 1127"/>
                <a:gd name="T20" fmla="*/ 101 w 340"/>
                <a:gd name="T21" fmla="*/ 292 h 1127"/>
                <a:gd name="T22" fmla="*/ 67 w 340"/>
                <a:gd name="T23" fmla="*/ 447 h 1127"/>
                <a:gd name="T24" fmla="*/ 35 w 340"/>
                <a:gd name="T25" fmla="*/ 608 h 1127"/>
                <a:gd name="T26" fmla="*/ 16 w 340"/>
                <a:gd name="T27" fmla="*/ 725 h 1127"/>
                <a:gd name="T28" fmla="*/ 7 w 340"/>
                <a:gd name="T29" fmla="*/ 797 h 1127"/>
                <a:gd name="T30" fmla="*/ 1 w 340"/>
                <a:gd name="T31" fmla="*/ 872 h 1127"/>
                <a:gd name="T32" fmla="*/ 0 w 340"/>
                <a:gd name="T33" fmla="*/ 941 h 1127"/>
                <a:gd name="T34" fmla="*/ 5 w 340"/>
                <a:gd name="T35" fmla="*/ 996 h 1127"/>
                <a:gd name="T36" fmla="*/ 14 w 340"/>
                <a:gd name="T37" fmla="*/ 1039 h 1127"/>
                <a:gd name="T38" fmla="*/ 27 w 340"/>
                <a:gd name="T39" fmla="*/ 1071 h 1127"/>
                <a:gd name="T40" fmla="*/ 43 w 340"/>
                <a:gd name="T41" fmla="*/ 1094 h 1127"/>
                <a:gd name="T42" fmla="*/ 62 w 340"/>
                <a:gd name="T43" fmla="*/ 1111 h 1127"/>
                <a:gd name="T44" fmla="*/ 82 w 340"/>
                <a:gd name="T45" fmla="*/ 1121 h 1127"/>
                <a:gd name="T46" fmla="*/ 102 w 340"/>
                <a:gd name="T47" fmla="*/ 1127 h 1127"/>
                <a:gd name="T48" fmla="*/ 116 w 340"/>
                <a:gd name="T49" fmla="*/ 1127 h 1127"/>
                <a:gd name="T50" fmla="*/ 122 w 340"/>
                <a:gd name="T51" fmla="*/ 1124 h 1127"/>
                <a:gd name="T52" fmla="*/ 129 w 340"/>
                <a:gd name="T53" fmla="*/ 1116 h 1127"/>
                <a:gd name="T54" fmla="*/ 134 w 340"/>
                <a:gd name="T55" fmla="*/ 1099 h 1127"/>
                <a:gd name="T56" fmla="*/ 134 w 340"/>
                <a:gd name="T57" fmla="*/ 1070 h 1127"/>
                <a:gd name="T58" fmla="*/ 137 w 340"/>
                <a:gd name="T59" fmla="*/ 1026 h 1127"/>
                <a:gd name="T60" fmla="*/ 145 w 340"/>
                <a:gd name="T61" fmla="*/ 948 h 1127"/>
                <a:gd name="T62" fmla="*/ 165 w 340"/>
                <a:gd name="T63" fmla="*/ 829 h 1127"/>
                <a:gd name="T64" fmla="*/ 191 w 340"/>
                <a:gd name="T65" fmla="*/ 696 h 1127"/>
                <a:gd name="T66" fmla="*/ 222 w 340"/>
                <a:gd name="T67" fmla="*/ 559 h 1127"/>
                <a:gd name="T68" fmla="*/ 253 w 340"/>
                <a:gd name="T69" fmla="*/ 425 h 1127"/>
                <a:gd name="T70" fmla="*/ 286 w 340"/>
                <a:gd name="T71" fmla="*/ 301 h 1127"/>
                <a:gd name="T72" fmla="*/ 316 w 340"/>
                <a:gd name="T73" fmla="*/ 195 h 1127"/>
                <a:gd name="T74" fmla="*/ 333 w 340"/>
                <a:gd name="T75" fmla="*/ 136 h 1127"/>
                <a:gd name="T76" fmla="*/ 338 w 340"/>
                <a:gd name="T77" fmla="*/ 110 h 1127"/>
                <a:gd name="T78" fmla="*/ 340 w 340"/>
                <a:gd name="T79" fmla="*/ 88 h 1127"/>
                <a:gd name="T80" fmla="*/ 337 w 340"/>
                <a:gd name="T81" fmla="*/ 70 h 1127"/>
                <a:gd name="T82" fmla="*/ 331 w 340"/>
                <a:gd name="T83" fmla="*/ 55 h 1127"/>
                <a:gd name="T84" fmla="*/ 321 w 340"/>
                <a:gd name="T85" fmla="*/ 42 h 1127"/>
                <a:gd name="T86" fmla="*/ 307 w 340"/>
                <a:gd name="T87" fmla="*/ 31 h 1127"/>
                <a:gd name="T88" fmla="*/ 292 w 340"/>
                <a:gd name="T89" fmla="*/ 22 h 1127"/>
                <a:gd name="T90" fmla="*/ 266 w 340"/>
                <a:gd name="T91" fmla="*/ 9 h 1127"/>
                <a:gd name="T92" fmla="*/ 233 w 340"/>
                <a:gd name="T93" fmla="*/ 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0" h="1127">
                  <a:moveTo>
                    <a:pt x="218" y="0"/>
                  </a:moveTo>
                  <a:lnTo>
                    <a:pt x="211" y="0"/>
                  </a:lnTo>
                  <a:lnTo>
                    <a:pt x="204" y="1"/>
                  </a:lnTo>
                  <a:lnTo>
                    <a:pt x="198" y="2"/>
                  </a:lnTo>
                  <a:lnTo>
                    <a:pt x="192" y="4"/>
                  </a:lnTo>
                  <a:lnTo>
                    <a:pt x="187" y="6"/>
                  </a:lnTo>
                  <a:lnTo>
                    <a:pt x="182" y="9"/>
                  </a:lnTo>
                  <a:lnTo>
                    <a:pt x="178" y="12"/>
                  </a:lnTo>
                  <a:lnTo>
                    <a:pt x="174" y="16"/>
                  </a:lnTo>
                  <a:lnTo>
                    <a:pt x="167" y="24"/>
                  </a:lnTo>
                  <a:lnTo>
                    <a:pt x="162" y="33"/>
                  </a:lnTo>
                  <a:lnTo>
                    <a:pt x="158" y="41"/>
                  </a:lnTo>
                  <a:lnTo>
                    <a:pt x="154" y="51"/>
                  </a:lnTo>
                  <a:lnTo>
                    <a:pt x="151" y="66"/>
                  </a:lnTo>
                  <a:lnTo>
                    <a:pt x="148" y="84"/>
                  </a:lnTo>
                  <a:lnTo>
                    <a:pt x="144" y="103"/>
                  </a:lnTo>
                  <a:lnTo>
                    <a:pt x="139" y="125"/>
                  </a:lnTo>
                  <a:lnTo>
                    <a:pt x="134" y="147"/>
                  </a:lnTo>
                  <a:lnTo>
                    <a:pt x="129" y="171"/>
                  </a:lnTo>
                  <a:lnTo>
                    <a:pt x="123" y="195"/>
                  </a:lnTo>
                  <a:lnTo>
                    <a:pt x="118" y="222"/>
                  </a:lnTo>
                  <a:lnTo>
                    <a:pt x="101" y="292"/>
                  </a:lnTo>
                  <a:lnTo>
                    <a:pt x="84" y="369"/>
                  </a:lnTo>
                  <a:lnTo>
                    <a:pt x="67" y="447"/>
                  </a:lnTo>
                  <a:lnTo>
                    <a:pt x="50" y="528"/>
                  </a:lnTo>
                  <a:lnTo>
                    <a:pt x="35" y="608"/>
                  </a:lnTo>
                  <a:lnTo>
                    <a:pt x="22" y="687"/>
                  </a:lnTo>
                  <a:lnTo>
                    <a:pt x="16" y="725"/>
                  </a:lnTo>
                  <a:lnTo>
                    <a:pt x="11" y="762"/>
                  </a:lnTo>
                  <a:lnTo>
                    <a:pt x="7" y="797"/>
                  </a:lnTo>
                  <a:lnTo>
                    <a:pt x="3" y="832"/>
                  </a:lnTo>
                  <a:lnTo>
                    <a:pt x="1" y="872"/>
                  </a:lnTo>
                  <a:lnTo>
                    <a:pt x="0" y="909"/>
                  </a:lnTo>
                  <a:lnTo>
                    <a:pt x="0" y="941"/>
                  </a:lnTo>
                  <a:lnTo>
                    <a:pt x="1" y="971"/>
                  </a:lnTo>
                  <a:lnTo>
                    <a:pt x="5" y="996"/>
                  </a:lnTo>
                  <a:lnTo>
                    <a:pt x="9" y="1019"/>
                  </a:lnTo>
                  <a:lnTo>
                    <a:pt x="14" y="1039"/>
                  </a:lnTo>
                  <a:lnTo>
                    <a:pt x="20" y="1057"/>
                  </a:lnTo>
                  <a:lnTo>
                    <a:pt x="27" y="1071"/>
                  </a:lnTo>
                  <a:lnTo>
                    <a:pt x="35" y="1084"/>
                  </a:lnTo>
                  <a:lnTo>
                    <a:pt x="43" y="1094"/>
                  </a:lnTo>
                  <a:lnTo>
                    <a:pt x="52" y="1103"/>
                  </a:lnTo>
                  <a:lnTo>
                    <a:pt x="62" y="1111"/>
                  </a:lnTo>
                  <a:lnTo>
                    <a:pt x="72" y="1117"/>
                  </a:lnTo>
                  <a:lnTo>
                    <a:pt x="82" y="1121"/>
                  </a:lnTo>
                  <a:lnTo>
                    <a:pt x="93" y="1125"/>
                  </a:lnTo>
                  <a:lnTo>
                    <a:pt x="102" y="1127"/>
                  </a:lnTo>
                  <a:lnTo>
                    <a:pt x="112" y="1127"/>
                  </a:lnTo>
                  <a:lnTo>
                    <a:pt x="116" y="1127"/>
                  </a:lnTo>
                  <a:lnTo>
                    <a:pt x="119" y="1125"/>
                  </a:lnTo>
                  <a:lnTo>
                    <a:pt x="122" y="1124"/>
                  </a:lnTo>
                  <a:lnTo>
                    <a:pt x="125" y="1121"/>
                  </a:lnTo>
                  <a:lnTo>
                    <a:pt x="129" y="1116"/>
                  </a:lnTo>
                  <a:lnTo>
                    <a:pt x="132" y="1109"/>
                  </a:lnTo>
                  <a:lnTo>
                    <a:pt x="134" y="1099"/>
                  </a:lnTo>
                  <a:lnTo>
                    <a:pt x="134" y="1089"/>
                  </a:lnTo>
                  <a:lnTo>
                    <a:pt x="134" y="1070"/>
                  </a:lnTo>
                  <a:lnTo>
                    <a:pt x="135" y="1048"/>
                  </a:lnTo>
                  <a:lnTo>
                    <a:pt x="137" y="1026"/>
                  </a:lnTo>
                  <a:lnTo>
                    <a:pt x="139" y="1001"/>
                  </a:lnTo>
                  <a:lnTo>
                    <a:pt x="145" y="948"/>
                  </a:lnTo>
                  <a:lnTo>
                    <a:pt x="154" y="891"/>
                  </a:lnTo>
                  <a:lnTo>
                    <a:pt x="165" y="829"/>
                  </a:lnTo>
                  <a:lnTo>
                    <a:pt x="177" y="764"/>
                  </a:lnTo>
                  <a:lnTo>
                    <a:pt x="191" y="696"/>
                  </a:lnTo>
                  <a:lnTo>
                    <a:pt x="205" y="628"/>
                  </a:lnTo>
                  <a:lnTo>
                    <a:pt x="222" y="559"/>
                  </a:lnTo>
                  <a:lnTo>
                    <a:pt x="237" y="492"/>
                  </a:lnTo>
                  <a:lnTo>
                    <a:pt x="253" y="425"/>
                  </a:lnTo>
                  <a:lnTo>
                    <a:pt x="270" y="361"/>
                  </a:lnTo>
                  <a:lnTo>
                    <a:pt x="286" y="301"/>
                  </a:lnTo>
                  <a:lnTo>
                    <a:pt x="301" y="245"/>
                  </a:lnTo>
                  <a:lnTo>
                    <a:pt x="316" y="195"/>
                  </a:lnTo>
                  <a:lnTo>
                    <a:pt x="329" y="150"/>
                  </a:lnTo>
                  <a:lnTo>
                    <a:pt x="333" y="136"/>
                  </a:lnTo>
                  <a:lnTo>
                    <a:pt x="336" y="123"/>
                  </a:lnTo>
                  <a:lnTo>
                    <a:pt x="338" y="110"/>
                  </a:lnTo>
                  <a:lnTo>
                    <a:pt x="339" y="98"/>
                  </a:lnTo>
                  <a:lnTo>
                    <a:pt x="340" y="88"/>
                  </a:lnTo>
                  <a:lnTo>
                    <a:pt x="339" y="79"/>
                  </a:lnTo>
                  <a:lnTo>
                    <a:pt x="337" y="70"/>
                  </a:lnTo>
                  <a:lnTo>
                    <a:pt x="334" y="62"/>
                  </a:lnTo>
                  <a:lnTo>
                    <a:pt x="331" y="55"/>
                  </a:lnTo>
                  <a:lnTo>
                    <a:pt x="326" y="48"/>
                  </a:lnTo>
                  <a:lnTo>
                    <a:pt x="321" y="42"/>
                  </a:lnTo>
                  <a:lnTo>
                    <a:pt x="315" y="37"/>
                  </a:lnTo>
                  <a:lnTo>
                    <a:pt x="307" y="31"/>
                  </a:lnTo>
                  <a:lnTo>
                    <a:pt x="300" y="27"/>
                  </a:lnTo>
                  <a:lnTo>
                    <a:pt x="292" y="22"/>
                  </a:lnTo>
                  <a:lnTo>
                    <a:pt x="283" y="17"/>
                  </a:lnTo>
                  <a:lnTo>
                    <a:pt x="266" y="9"/>
                  </a:lnTo>
                  <a:lnTo>
                    <a:pt x="248" y="4"/>
                  </a:lnTo>
                  <a:lnTo>
                    <a:pt x="233" y="1"/>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4" name="Freeform 39"/>
            <p:cNvSpPr>
              <a:spLocks/>
            </p:cNvSpPr>
            <p:nvPr userDrawn="1"/>
          </p:nvSpPr>
          <p:spPr bwMode="gray">
            <a:xfrm>
              <a:off x="7003" y="607"/>
              <a:ext cx="58" cy="42"/>
            </a:xfrm>
            <a:custGeom>
              <a:avLst/>
              <a:gdLst>
                <a:gd name="T0" fmla="*/ 50 w 695"/>
                <a:gd name="T1" fmla="*/ 38 h 503"/>
                <a:gd name="T2" fmla="*/ 37 w 695"/>
                <a:gd name="T3" fmla="*/ 44 h 503"/>
                <a:gd name="T4" fmla="*/ 31 w 695"/>
                <a:gd name="T5" fmla="*/ 54 h 503"/>
                <a:gd name="T6" fmla="*/ 30 w 695"/>
                <a:gd name="T7" fmla="*/ 70 h 503"/>
                <a:gd name="T8" fmla="*/ 37 w 695"/>
                <a:gd name="T9" fmla="*/ 108 h 503"/>
                <a:gd name="T10" fmla="*/ 39 w 695"/>
                <a:gd name="T11" fmla="*/ 159 h 503"/>
                <a:gd name="T12" fmla="*/ 35 w 695"/>
                <a:gd name="T13" fmla="*/ 214 h 503"/>
                <a:gd name="T14" fmla="*/ 17 w 695"/>
                <a:gd name="T15" fmla="*/ 323 h 503"/>
                <a:gd name="T16" fmla="*/ 4 w 695"/>
                <a:gd name="T17" fmla="*/ 384 h 503"/>
                <a:gd name="T18" fmla="*/ 0 w 695"/>
                <a:gd name="T19" fmla="*/ 414 h 503"/>
                <a:gd name="T20" fmla="*/ 6 w 695"/>
                <a:gd name="T21" fmla="*/ 438 h 503"/>
                <a:gd name="T22" fmla="*/ 17 w 695"/>
                <a:gd name="T23" fmla="*/ 455 h 503"/>
                <a:gd name="T24" fmla="*/ 32 w 695"/>
                <a:gd name="T25" fmla="*/ 470 h 503"/>
                <a:gd name="T26" fmla="*/ 74 w 695"/>
                <a:gd name="T27" fmla="*/ 494 h 503"/>
                <a:gd name="T28" fmla="*/ 114 w 695"/>
                <a:gd name="T29" fmla="*/ 503 h 503"/>
                <a:gd name="T30" fmla="*/ 134 w 695"/>
                <a:gd name="T31" fmla="*/ 500 h 503"/>
                <a:gd name="T32" fmla="*/ 152 w 695"/>
                <a:gd name="T33" fmla="*/ 486 h 503"/>
                <a:gd name="T34" fmla="*/ 171 w 695"/>
                <a:gd name="T35" fmla="*/ 441 h 503"/>
                <a:gd name="T36" fmla="*/ 212 w 695"/>
                <a:gd name="T37" fmla="*/ 349 h 503"/>
                <a:gd name="T38" fmla="*/ 241 w 695"/>
                <a:gd name="T39" fmla="*/ 301 h 503"/>
                <a:gd name="T40" fmla="*/ 278 w 695"/>
                <a:gd name="T41" fmla="*/ 253 h 503"/>
                <a:gd name="T42" fmla="*/ 322 w 695"/>
                <a:gd name="T43" fmla="*/ 208 h 503"/>
                <a:gd name="T44" fmla="*/ 374 w 695"/>
                <a:gd name="T45" fmla="*/ 167 h 503"/>
                <a:gd name="T46" fmla="*/ 435 w 695"/>
                <a:gd name="T47" fmla="*/ 131 h 503"/>
                <a:gd name="T48" fmla="*/ 505 w 695"/>
                <a:gd name="T49" fmla="*/ 102 h 503"/>
                <a:gd name="T50" fmla="*/ 585 w 695"/>
                <a:gd name="T51" fmla="*/ 82 h 503"/>
                <a:gd name="T52" fmla="*/ 677 w 695"/>
                <a:gd name="T53" fmla="*/ 72 h 503"/>
                <a:gd name="T54" fmla="*/ 686 w 695"/>
                <a:gd name="T55" fmla="*/ 69 h 503"/>
                <a:gd name="T56" fmla="*/ 692 w 695"/>
                <a:gd name="T57" fmla="*/ 62 h 503"/>
                <a:gd name="T58" fmla="*/ 695 w 695"/>
                <a:gd name="T59" fmla="*/ 51 h 503"/>
                <a:gd name="T60" fmla="*/ 690 w 695"/>
                <a:gd name="T61" fmla="*/ 34 h 503"/>
                <a:gd name="T62" fmla="*/ 674 w 695"/>
                <a:gd name="T63" fmla="*/ 18 h 503"/>
                <a:gd name="T64" fmla="*/ 648 w 695"/>
                <a:gd name="T65" fmla="*/ 8 h 503"/>
                <a:gd name="T66" fmla="*/ 604 w 695"/>
                <a:gd name="T67" fmla="*/ 1 h 503"/>
                <a:gd name="T68" fmla="*/ 536 w 695"/>
                <a:gd name="T69" fmla="*/ 2 h 503"/>
                <a:gd name="T70" fmla="*/ 469 w 695"/>
                <a:gd name="T71" fmla="*/ 13 h 503"/>
                <a:gd name="T72" fmla="*/ 397 w 695"/>
                <a:gd name="T73" fmla="*/ 33 h 503"/>
                <a:gd name="T74" fmla="*/ 328 w 695"/>
                <a:gd name="T75" fmla="*/ 60 h 503"/>
                <a:gd name="T76" fmla="*/ 262 w 695"/>
                <a:gd name="T77" fmla="*/ 94 h 503"/>
                <a:gd name="T78" fmla="*/ 214 w 695"/>
                <a:gd name="T79" fmla="*/ 124 h 503"/>
                <a:gd name="T80" fmla="*/ 200 w 695"/>
                <a:gd name="T81" fmla="*/ 101 h 503"/>
                <a:gd name="T82" fmla="*/ 160 w 695"/>
                <a:gd name="T83" fmla="*/ 66 h 503"/>
                <a:gd name="T84" fmla="*/ 124 w 695"/>
                <a:gd name="T85" fmla="*/ 46 h 503"/>
                <a:gd name="T86" fmla="*/ 96 w 695"/>
                <a:gd name="T87" fmla="*/ 38 h 503"/>
                <a:gd name="T88" fmla="*/ 71 w 695"/>
                <a:gd name="T89" fmla="*/ 35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503">
                  <a:moveTo>
                    <a:pt x="71" y="35"/>
                  </a:moveTo>
                  <a:lnTo>
                    <a:pt x="61" y="36"/>
                  </a:lnTo>
                  <a:lnTo>
                    <a:pt x="50" y="38"/>
                  </a:lnTo>
                  <a:lnTo>
                    <a:pt x="45" y="39"/>
                  </a:lnTo>
                  <a:lnTo>
                    <a:pt x="41" y="42"/>
                  </a:lnTo>
                  <a:lnTo>
                    <a:pt x="37" y="44"/>
                  </a:lnTo>
                  <a:lnTo>
                    <a:pt x="34" y="48"/>
                  </a:lnTo>
                  <a:lnTo>
                    <a:pt x="32" y="51"/>
                  </a:lnTo>
                  <a:lnTo>
                    <a:pt x="31" y="54"/>
                  </a:lnTo>
                  <a:lnTo>
                    <a:pt x="30" y="58"/>
                  </a:lnTo>
                  <a:lnTo>
                    <a:pt x="29" y="61"/>
                  </a:lnTo>
                  <a:lnTo>
                    <a:pt x="30" y="70"/>
                  </a:lnTo>
                  <a:lnTo>
                    <a:pt x="32" y="81"/>
                  </a:lnTo>
                  <a:lnTo>
                    <a:pt x="35" y="94"/>
                  </a:lnTo>
                  <a:lnTo>
                    <a:pt x="37" y="108"/>
                  </a:lnTo>
                  <a:lnTo>
                    <a:pt x="39" y="125"/>
                  </a:lnTo>
                  <a:lnTo>
                    <a:pt x="39" y="141"/>
                  </a:lnTo>
                  <a:lnTo>
                    <a:pt x="39" y="159"/>
                  </a:lnTo>
                  <a:lnTo>
                    <a:pt x="38" y="177"/>
                  </a:lnTo>
                  <a:lnTo>
                    <a:pt x="37" y="195"/>
                  </a:lnTo>
                  <a:lnTo>
                    <a:pt x="35" y="214"/>
                  </a:lnTo>
                  <a:lnTo>
                    <a:pt x="29" y="252"/>
                  </a:lnTo>
                  <a:lnTo>
                    <a:pt x="23" y="288"/>
                  </a:lnTo>
                  <a:lnTo>
                    <a:pt x="17" y="323"/>
                  </a:lnTo>
                  <a:lnTo>
                    <a:pt x="10" y="353"/>
                  </a:lnTo>
                  <a:lnTo>
                    <a:pt x="7" y="370"/>
                  </a:lnTo>
                  <a:lnTo>
                    <a:pt x="4" y="384"/>
                  </a:lnTo>
                  <a:lnTo>
                    <a:pt x="1" y="395"/>
                  </a:lnTo>
                  <a:lnTo>
                    <a:pt x="0" y="405"/>
                  </a:lnTo>
                  <a:lnTo>
                    <a:pt x="0" y="414"/>
                  </a:lnTo>
                  <a:lnTo>
                    <a:pt x="1" y="424"/>
                  </a:lnTo>
                  <a:lnTo>
                    <a:pt x="4" y="431"/>
                  </a:lnTo>
                  <a:lnTo>
                    <a:pt x="6" y="438"/>
                  </a:lnTo>
                  <a:lnTo>
                    <a:pt x="9" y="444"/>
                  </a:lnTo>
                  <a:lnTo>
                    <a:pt x="13" y="450"/>
                  </a:lnTo>
                  <a:lnTo>
                    <a:pt x="17" y="455"/>
                  </a:lnTo>
                  <a:lnTo>
                    <a:pt x="22" y="460"/>
                  </a:lnTo>
                  <a:lnTo>
                    <a:pt x="27" y="464"/>
                  </a:lnTo>
                  <a:lnTo>
                    <a:pt x="32" y="470"/>
                  </a:lnTo>
                  <a:lnTo>
                    <a:pt x="45" y="478"/>
                  </a:lnTo>
                  <a:lnTo>
                    <a:pt x="60" y="486"/>
                  </a:lnTo>
                  <a:lnTo>
                    <a:pt x="74" y="494"/>
                  </a:lnTo>
                  <a:lnTo>
                    <a:pt x="87" y="499"/>
                  </a:lnTo>
                  <a:lnTo>
                    <a:pt x="101" y="502"/>
                  </a:lnTo>
                  <a:lnTo>
                    <a:pt x="114" y="503"/>
                  </a:lnTo>
                  <a:lnTo>
                    <a:pt x="121" y="503"/>
                  </a:lnTo>
                  <a:lnTo>
                    <a:pt x="127" y="502"/>
                  </a:lnTo>
                  <a:lnTo>
                    <a:pt x="134" y="500"/>
                  </a:lnTo>
                  <a:lnTo>
                    <a:pt x="140" y="496"/>
                  </a:lnTo>
                  <a:lnTo>
                    <a:pt x="146" y="492"/>
                  </a:lnTo>
                  <a:lnTo>
                    <a:pt x="152" y="486"/>
                  </a:lnTo>
                  <a:lnTo>
                    <a:pt x="158" y="478"/>
                  </a:lnTo>
                  <a:lnTo>
                    <a:pt x="161" y="469"/>
                  </a:lnTo>
                  <a:lnTo>
                    <a:pt x="171" y="441"/>
                  </a:lnTo>
                  <a:lnTo>
                    <a:pt x="182" y="411"/>
                  </a:lnTo>
                  <a:lnTo>
                    <a:pt x="195" y="381"/>
                  </a:lnTo>
                  <a:lnTo>
                    <a:pt x="212" y="349"/>
                  </a:lnTo>
                  <a:lnTo>
                    <a:pt x="221" y="333"/>
                  </a:lnTo>
                  <a:lnTo>
                    <a:pt x="231" y="316"/>
                  </a:lnTo>
                  <a:lnTo>
                    <a:pt x="241" y="301"/>
                  </a:lnTo>
                  <a:lnTo>
                    <a:pt x="253" y="285"/>
                  </a:lnTo>
                  <a:lnTo>
                    <a:pt x="265" y="270"/>
                  </a:lnTo>
                  <a:lnTo>
                    <a:pt x="278" y="253"/>
                  </a:lnTo>
                  <a:lnTo>
                    <a:pt x="292" y="238"/>
                  </a:lnTo>
                  <a:lnTo>
                    <a:pt x="306" y="223"/>
                  </a:lnTo>
                  <a:lnTo>
                    <a:pt x="322" y="208"/>
                  </a:lnTo>
                  <a:lnTo>
                    <a:pt x="338" y="194"/>
                  </a:lnTo>
                  <a:lnTo>
                    <a:pt x="355" y="181"/>
                  </a:lnTo>
                  <a:lnTo>
                    <a:pt x="374" y="167"/>
                  </a:lnTo>
                  <a:lnTo>
                    <a:pt x="393" y="154"/>
                  </a:lnTo>
                  <a:lnTo>
                    <a:pt x="414" y="142"/>
                  </a:lnTo>
                  <a:lnTo>
                    <a:pt x="435" y="131"/>
                  </a:lnTo>
                  <a:lnTo>
                    <a:pt x="457" y="120"/>
                  </a:lnTo>
                  <a:lnTo>
                    <a:pt x="480" y="111"/>
                  </a:lnTo>
                  <a:lnTo>
                    <a:pt x="505" y="102"/>
                  </a:lnTo>
                  <a:lnTo>
                    <a:pt x="531" y="94"/>
                  </a:lnTo>
                  <a:lnTo>
                    <a:pt x="557" y="88"/>
                  </a:lnTo>
                  <a:lnTo>
                    <a:pt x="585" y="82"/>
                  </a:lnTo>
                  <a:lnTo>
                    <a:pt x="614" y="78"/>
                  </a:lnTo>
                  <a:lnTo>
                    <a:pt x="645" y="75"/>
                  </a:lnTo>
                  <a:lnTo>
                    <a:pt x="677" y="72"/>
                  </a:lnTo>
                  <a:lnTo>
                    <a:pt x="680" y="72"/>
                  </a:lnTo>
                  <a:lnTo>
                    <a:pt x="683" y="70"/>
                  </a:lnTo>
                  <a:lnTo>
                    <a:pt x="686" y="69"/>
                  </a:lnTo>
                  <a:lnTo>
                    <a:pt x="688" y="67"/>
                  </a:lnTo>
                  <a:lnTo>
                    <a:pt x="691" y="65"/>
                  </a:lnTo>
                  <a:lnTo>
                    <a:pt x="692" y="62"/>
                  </a:lnTo>
                  <a:lnTo>
                    <a:pt x="694" y="59"/>
                  </a:lnTo>
                  <a:lnTo>
                    <a:pt x="694" y="56"/>
                  </a:lnTo>
                  <a:lnTo>
                    <a:pt x="695" y="51"/>
                  </a:lnTo>
                  <a:lnTo>
                    <a:pt x="694" y="45"/>
                  </a:lnTo>
                  <a:lnTo>
                    <a:pt x="693" y="40"/>
                  </a:lnTo>
                  <a:lnTo>
                    <a:pt x="690" y="34"/>
                  </a:lnTo>
                  <a:lnTo>
                    <a:pt x="686" y="29"/>
                  </a:lnTo>
                  <a:lnTo>
                    <a:pt x="681" y="24"/>
                  </a:lnTo>
                  <a:lnTo>
                    <a:pt x="674" y="18"/>
                  </a:lnTo>
                  <a:lnTo>
                    <a:pt x="667" y="14"/>
                  </a:lnTo>
                  <a:lnTo>
                    <a:pt x="657" y="11"/>
                  </a:lnTo>
                  <a:lnTo>
                    <a:pt x="648" y="8"/>
                  </a:lnTo>
                  <a:lnTo>
                    <a:pt x="638" y="6"/>
                  </a:lnTo>
                  <a:lnTo>
                    <a:pt x="628" y="4"/>
                  </a:lnTo>
                  <a:lnTo>
                    <a:pt x="604" y="1"/>
                  </a:lnTo>
                  <a:lnTo>
                    <a:pt x="579" y="0"/>
                  </a:lnTo>
                  <a:lnTo>
                    <a:pt x="558" y="0"/>
                  </a:lnTo>
                  <a:lnTo>
                    <a:pt x="536" y="2"/>
                  </a:lnTo>
                  <a:lnTo>
                    <a:pt x="515" y="5"/>
                  </a:lnTo>
                  <a:lnTo>
                    <a:pt x="491" y="8"/>
                  </a:lnTo>
                  <a:lnTo>
                    <a:pt x="469" y="13"/>
                  </a:lnTo>
                  <a:lnTo>
                    <a:pt x="445" y="19"/>
                  </a:lnTo>
                  <a:lnTo>
                    <a:pt x="422" y="26"/>
                  </a:lnTo>
                  <a:lnTo>
                    <a:pt x="397" y="33"/>
                  </a:lnTo>
                  <a:lnTo>
                    <a:pt x="374" y="41"/>
                  </a:lnTo>
                  <a:lnTo>
                    <a:pt x="350" y="50"/>
                  </a:lnTo>
                  <a:lnTo>
                    <a:pt x="328" y="60"/>
                  </a:lnTo>
                  <a:lnTo>
                    <a:pt x="305" y="70"/>
                  </a:lnTo>
                  <a:lnTo>
                    <a:pt x="283" y="82"/>
                  </a:lnTo>
                  <a:lnTo>
                    <a:pt x="262" y="94"/>
                  </a:lnTo>
                  <a:lnTo>
                    <a:pt x="240" y="106"/>
                  </a:lnTo>
                  <a:lnTo>
                    <a:pt x="221" y="119"/>
                  </a:lnTo>
                  <a:lnTo>
                    <a:pt x="214" y="124"/>
                  </a:lnTo>
                  <a:lnTo>
                    <a:pt x="212" y="116"/>
                  </a:lnTo>
                  <a:lnTo>
                    <a:pt x="209" y="110"/>
                  </a:lnTo>
                  <a:lnTo>
                    <a:pt x="200" y="101"/>
                  </a:lnTo>
                  <a:lnTo>
                    <a:pt x="190" y="91"/>
                  </a:lnTo>
                  <a:lnTo>
                    <a:pt x="176" y="79"/>
                  </a:lnTo>
                  <a:lnTo>
                    <a:pt x="160" y="66"/>
                  </a:lnTo>
                  <a:lnTo>
                    <a:pt x="142" y="55"/>
                  </a:lnTo>
                  <a:lnTo>
                    <a:pt x="133" y="50"/>
                  </a:lnTo>
                  <a:lnTo>
                    <a:pt x="124" y="46"/>
                  </a:lnTo>
                  <a:lnTo>
                    <a:pt x="114" y="42"/>
                  </a:lnTo>
                  <a:lnTo>
                    <a:pt x="104" y="40"/>
                  </a:lnTo>
                  <a:lnTo>
                    <a:pt x="96" y="38"/>
                  </a:lnTo>
                  <a:lnTo>
                    <a:pt x="87" y="36"/>
                  </a:lnTo>
                  <a:lnTo>
                    <a:pt x="79" y="36"/>
                  </a:lnTo>
                  <a:lnTo>
                    <a:pt x="71"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5" name="Freeform 40"/>
            <p:cNvSpPr>
              <a:spLocks/>
            </p:cNvSpPr>
            <p:nvPr userDrawn="1"/>
          </p:nvSpPr>
          <p:spPr bwMode="gray">
            <a:xfrm>
              <a:off x="6388" y="599"/>
              <a:ext cx="74" cy="49"/>
            </a:xfrm>
            <a:custGeom>
              <a:avLst/>
              <a:gdLst>
                <a:gd name="T0" fmla="*/ 144 w 883"/>
                <a:gd name="T1" fmla="*/ 3 h 595"/>
                <a:gd name="T2" fmla="*/ 125 w 883"/>
                <a:gd name="T3" fmla="*/ 13 h 595"/>
                <a:gd name="T4" fmla="*/ 100 w 883"/>
                <a:gd name="T5" fmla="*/ 49 h 595"/>
                <a:gd name="T6" fmla="*/ 55 w 883"/>
                <a:gd name="T7" fmla="*/ 183 h 595"/>
                <a:gd name="T8" fmla="*/ 10 w 883"/>
                <a:gd name="T9" fmla="*/ 382 h 595"/>
                <a:gd name="T10" fmla="*/ 0 w 883"/>
                <a:gd name="T11" fmla="*/ 465 h 595"/>
                <a:gd name="T12" fmla="*/ 7 w 883"/>
                <a:gd name="T13" fmla="*/ 503 h 595"/>
                <a:gd name="T14" fmla="*/ 25 w 883"/>
                <a:gd name="T15" fmla="*/ 532 h 595"/>
                <a:gd name="T16" fmla="*/ 77 w 883"/>
                <a:gd name="T17" fmla="*/ 571 h 595"/>
                <a:gd name="T18" fmla="*/ 122 w 883"/>
                <a:gd name="T19" fmla="*/ 590 h 595"/>
                <a:gd name="T20" fmla="*/ 164 w 883"/>
                <a:gd name="T21" fmla="*/ 595 h 595"/>
                <a:gd name="T22" fmla="*/ 201 w 883"/>
                <a:gd name="T23" fmla="*/ 585 h 595"/>
                <a:gd name="T24" fmla="*/ 234 w 883"/>
                <a:gd name="T25" fmla="*/ 555 h 595"/>
                <a:gd name="T26" fmla="*/ 295 w 883"/>
                <a:gd name="T27" fmla="*/ 487 h 595"/>
                <a:gd name="T28" fmla="*/ 404 w 883"/>
                <a:gd name="T29" fmla="*/ 369 h 595"/>
                <a:gd name="T30" fmla="*/ 491 w 883"/>
                <a:gd name="T31" fmla="*/ 296 h 595"/>
                <a:gd name="T32" fmla="*/ 514 w 883"/>
                <a:gd name="T33" fmla="*/ 299 h 595"/>
                <a:gd name="T34" fmla="*/ 534 w 883"/>
                <a:gd name="T35" fmla="*/ 336 h 595"/>
                <a:gd name="T36" fmla="*/ 568 w 883"/>
                <a:gd name="T37" fmla="*/ 405 h 595"/>
                <a:gd name="T38" fmla="*/ 605 w 883"/>
                <a:gd name="T39" fmla="*/ 459 h 595"/>
                <a:gd name="T40" fmla="*/ 644 w 883"/>
                <a:gd name="T41" fmla="*/ 500 h 595"/>
                <a:gd name="T42" fmla="*/ 693 w 883"/>
                <a:gd name="T43" fmla="*/ 535 h 595"/>
                <a:gd name="T44" fmla="*/ 767 w 883"/>
                <a:gd name="T45" fmla="*/ 561 h 595"/>
                <a:gd name="T46" fmla="*/ 828 w 883"/>
                <a:gd name="T47" fmla="*/ 565 h 595"/>
                <a:gd name="T48" fmla="*/ 868 w 883"/>
                <a:gd name="T49" fmla="*/ 555 h 595"/>
                <a:gd name="T50" fmla="*/ 883 w 883"/>
                <a:gd name="T51" fmla="*/ 533 h 595"/>
                <a:gd name="T52" fmla="*/ 880 w 883"/>
                <a:gd name="T53" fmla="*/ 518 h 595"/>
                <a:gd name="T54" fmla="*/ 868 w 883"/>
                <a:gd name="T55" fmla="*/ 512 h 595"/>
                <a:gd name="T56" fmla="*/ 840 w 883"/>
                <a:gd name="T57" fmla="*/ 510 h 595"/>
                <a:gd name="T58" fmla="*/ 808 w 883"/>
                <a:gd name="T59" fmla="*/ 501 h 595"/>
                <a:gd name="T60" fmla="*/ 781 w 883"/>
                <a:gd name="T61" fmla="*/ 483 h 595"/>
                <a:gd name="T62" fmla="*/ 751 w 883"/>
                <a:gd name="T63" fmla="*/ 440 h 595"/>
                <a:gd name="T64" fmla="*/ 722 w 883"/>
                <a:gd name="T65" fmla="*/ 358 h 595"/>
                <a:gd name="T66" fmla="*/ 694 w 883"/>
                <a:gd name="T67" fmla="*/ 231 h 595"/>
                <a:gd name="T68" fmla="*/ 679 w 883"/>
                <a:gd name="T69" fmla="*/ 197 h 595"/>
                <a:gd name="T70" fmla="*/ 655 w 883"/>
                <a:gd name="T71" fmla="*/ 168 h 595"/>
                <a:gd name="T72" fmla="*/ 622 w 883"/>
                <a:gd name="T73" fmla="*/ 145 h 595"/>
                <a:gd name="T74" fmla="*/ 580 w 883"/>
                <a:gd name="T75" fmla="*/ 127 h 595"/>
                <a:gd name="T76" fmla="*/ 537 w 883"/>
                <a:gd name="T77" fmla="*/ 122 h 595"/>
                <a:gd name="T78" fmla="*/ 494 w 883"/>
                <a:gd name="T79" fmla="*/ 140 h 595"/>
                <a:gd name="T80" fmla="*/ 409 w 883"/>
                <a:gd name="T81" fmla="*/ 209 h 595"/>
                <a:gd name="T82" fmla="*/ 308 w 883"/>
                <a:gd name="T83" fmla="*/ 309 h 595"/>
                <a:gd name="T84" fmla="*/ 207 w 883"/>
                <a:gd name="T85" fmla="*/ 410 h 595"/>
                <a:gd name="T86" fmla="*/ 179 w 883"/>
                <a:gd name="T87" fmla="*/ 427 h 595"/>
                <a:gd name="T88" fmla="*/ 201 w 883"/>
                <a:gd name="T89" fmla="*/ 322 h 595"/>
                <a:gd name="T90" fmla="*/ 255 w 883"/>
                <a:gd name="T91" fmla="*/ 149 h 595"/>
                <a:gd name="T92" fmla="*/ 277 w 883"/>
                <a:gd name="T93" fmla="*/ 89 h 595"/>
                <a:gd name="T94" fmla="*/ 276 w 883"/>
                <a:gd name="T95" fmla="*/ 67 h 595"/>
                <a:gd name="T96" fmla="*/ 261 w 883"/>
                <a:gd name="T97" fmla="*/ 42 h 595"/>
                <a:gd name="T98" fmla="*/ 226 w 883"/>
                <a:gd name="T99" fmla="*/ 18 h 595"/>
                <a:gd name="T100" fmla="*/ 174 w 883"/>
                <a:gd name="T101" fmla="*/ 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3" h="595">
                  <a:moveTo>
                    <a:pt x="162" y="0"/>
                  </a:moveTo>
                  <a:lnTo>
                    <a:pt x="156" y="0"/>
                  </a:lnTo>
                  <a:lnTo>
                    <a:pt x="150" y="1"/>
                  </a:lnTo>
                  <a:lnTo>
                    <a:pt x="144" y="3"/>
                  </a:lnTo>
                  <a:lnTo>
                    <a:pt x="139" y="4"/>
                  </a:lnTo>
                  <a:lnTo>
                    <a:pt x="134" y="7"/>
                  </a:lnTo>
                  <a:lnTo>
                    <a:pt x="129" y="10"/>
                  </a:lnTo>
                  <a:lnTo>
                    <a:pt x="125" y="13"/>
                  </a:lnTo>
                  <a:lnTo>
                    <a:pt x="121" y="17"/>
                  </a:lnTo>
                  <a:lnTo>
                    <a:pt x="113" y="26"/>
                  </a:lnTo>
                  <a:lnTo>
                    <a:pt x="106" y="37"/>
                  </a:lnTo>
                  <a:lnTo>
                    <a:pt x="100" y="49"/>
                  </a:lnTo>
                  <a:lnTo>
                    <a:pt x="94" y="63"/>
                  </a:lnTo>
                  <a:lnTo>
                    <a:pt x="82" y="97"/>
                  </a:lnTo>
                  <a:lnTo>
                    <a:pt x="68" y="137"/>
                  </a:lnTo>
                  <a:lnTo>
                    <a:pt x="55" y="183"/>
                  </a:lnTo>
                  <a:lnTo>
                    <a:pt x="43" y="232"/>
                  </a:lnTo>
                  <a:lnTo>
                    <a:pt x="31" y="282"/>
                  </a:lnTo>
                  <a:lnTo>
                    <a:pt x="19" y="333"/>
                  </a:lnTo>
                  <a:lnTo>
                    <a:pt x="10" y="382"/>
                  </a:lnTo>
                  <a:lnTo>
                    <a:pt x="3" y="429"/>
                  </a:lnTo>
                  <a:lnTo>
                    <a:pt x="1" y="442"/>
                  </a:lnTo>
                  <a:lnTo>
                    <a:pt x="0" y="454"/>
                  </a:lnTo>
                  <a:lnTo>
                    <a:pt x="0" y="465"/>
                  </a:lnTo>
                  <a:lnTo>
                    <a:pt x="1" y="477"/>
                  </a:lnTo>
                  <a:lnTo>
                    <a:pt x="2" y="486"/>
                  </a:lnTo>
                  <a:lnTo>
                    <a:pt x="4" y="495"/>
                  </a:lnTo>
                  <a:lnTo>
                    <a:pt x="7" y="503"/>
                  </a:lnTo>
                  <a:lnTo>
                    <a:pt x="10" y="511"/>
                  </a:lnTo>
                  <a:lnTo>
                    <a:pt x="14" y="518"/>
                  </a:lnTo>
                  <a:lnTo>
                    <a:pt x="19" y="526"/>
                  </a:lnTo>
                  <a:lnTo>
                    <a:pt x="25" y="532"/>
                  </a:lnTo>
                  <a:lnTo>
                    <a:pt x="32" y="539"/>
                  </a:lnTo>
                  <a:lnTo>
                    <a:pt x="47" y="551"/>
                  </a:lnTo>
                  <a:lnTo>
                    <a:pt x="65" y="564"/>
                  </a:lnTo>
                  <a:lnTo>
                    <a:pt x="77" y="571"/>
                  </a:lnTo>
                  <a:lnTo>
                    <a:pt x="89" y="577"/>
                  </a:lnTo>
                  <a:lnTo>
                    <a:pt x="100" y="582"/>
                  </a:lnTo>
                  <a:lnTo>
                    <a:pt x="111" y="587"/>
                  </a:lnTo>
                  <a:lnTo>
                    <a:pt x="122" y="590"/>
                  </a:lnTo>
                  <a:lnTo>
                    <a:pt x="133" y="592"/>
                  </a:lnTo>
                  <a:lnTo>
                    <a:pt x="144" y="594"/>
                  </a:lnTo>
                  <a:lnTo>
                    <a:pt x="154" y="595"/>
                  </a:lnTo>
                  <a:lnTo>
                    <a:pt x="164" y="595"/>
                  </a:lnTo>
                  <a:lnTo>
                    <a:pt x="174" y="593"/>
                  </a:lnTo>
                  <a:lnTo>
                    <a:pt x="184" y="591"/>
                  </a:lnTo>
                  <a:lnTo>
                    <a:pt x="192" y="589"/>
                  </a:lnTo>
                  <a:lnTo>
                    <a:pt x="201" y="585"/>
                  </a:lnTo>
                  <a:lnTo>
                    <a:pt x="208" y="580"/>
                  </a:lnTo>
                  <a:lnTo>
                    <a:pt x="216" y="575"/>
                  </a:lnTo>
                  <a:lnTo>
                    <a:pt x="222" y="567"/>
                  </a:lnTo>
                  <a:lnTo>
                    <a:pt x="234" y="555"/>
                  </a:lnTo>
                  <a:lnTo>
                    <a:pt x="245" y="542"/>
                  </a:lnTo>
                  <a:lnTo>
                    <a:pt x="257" y="530"/>
                  </a:lnTo>
                  <a:lnTo>
                    <a:pt x="268" y="516"/>
                  </a:lnTo>
                  <a:lnTo>
                    <a:pt x="295" y="487"/>
                  </a:lnTo>
                  <a:lnTo>
                    <a:pt x="321" y="456"/>
                  </a:lnTo>
                  <a:lnTo>
                    <a:pt x="349" y="427"/>
                  </a:lnTo>
                  <a:lnTo>
                    <a:pt x="376" y="397"/>
                  </a:lnTo>
                  <a:lnTo>
                    <a:pt x="404" y="369"/>
                  </a:lnTo>
                  <a:lnTo>
                    <a:pt x="431" y="343"/>
                  </a:lnTo>
                  <a:lnTo>
                    <a:pt x="458" y="320"/>
                  </a:lnTo>
                  <a:lnTo>
                    <a:pt x="484" y="300"/>
                  </a:lnTo>
                  <a:lnTo>
                    <a:pt x="491" y="296"/>
                  </a:lnTo>
                  <a:lnTo>
                    <a:pt x="497" y="295"/>
                  </a:lnTo>
                  <a:lnTo>
                    <a:pt x="503" y="295"/>
                  </a:lnTo>
                  <a:lnTo>
                    <a:pt x="509" y="296"/>
                  </a:lnTo>
                  <a:lnTo>
                    <a:pt x="514" y="299"/>
                  </a:lnTo>
                  <a:lnTo>
                    <a:pt x="519" y="303"/>
                  </a:lnTo>
                  <a:lnTo>
                    <a:pt x="523" y="309"/>
                  </a:lnTo>
                  <a:lnTo>
                    <a:pt x="527" y="316"/>
                  </a:lnTo>
                  <a:lnTo>
                    <a:pt x="534" y="336"/>
                  </a:lnTo>
                  <a:lnTo>
                    <a:pt x="543" y="355"/>
                  </a:lnTo>
                  <a:lnTo>
                    <a:pt x="551" y="372"/>
                  </a:lnTo>
                  <a:lnTo>
                    <a:pt x="560" y="390"/>
                  </a:lnTo>
                  <a:lnTo>
                    <a:pt x="568" y="405"/>
                  </a:lnTo>
                  <a:lnTo>
                    <a:pt x="577" y="420"/>
                  </a:lnTo>
                  <a:lnTo>
                    <a:pt x="586" y="434"/>
                  </a:lnTo>
                  <a:lnTo>
                    <a:pt x="596" y="447"/>
                  </a:lnTo>
                  <a:lnTo>
                    <a:pt x="605" y="459"/>
                  </a:lnTo>
                  <a:lnTo>
                    <a:pt x="615" y="470"/>
                  </a:lnTo>
                  <a:lnTo>
                    <a:pt x="624" y="481"/>
                  </a:lnTo>
                  <a:lnTo>
                    <a:pt x="634" y="491"/>
                  </a:lnTo>
                  <a:lnTo>
                    <a:pt x="644" y="500"/>
                  </a:lnTo>
                  <a:lnTo>
                    <a:pt x="654" y="508"/>
                  </a:lnTo>
                  <a:lnTo>
                    <a:pt x="663" y="515"/>
                  </a:lnTo>
                  <a:lnTo>
                    <a:pt x="673" y="523"/>
                  </a:lnTo>
                  <a:lnTo>
                    <a:pt x="693" y="535"/>
                  </a:lnTo>
                  <a:lnTo>
                    <a:pt x="712" y="545"/>
                  </a:lnTo>
                  <a:lnTo>
                    <a:pt x="731" y="552"/>
                  </a:lnTo>
                  <a:lnTo>
                    <a:pt x="749" y="558"/>
                  </a:lnTo>
                  <a:lnTo>
                    <a:pt x="767" y="561"/>
                  </a:lnTo>
                  <a:lnTo>
                    <a:pt x="783" y="564"/>
                  </a:lnTo>
                  <a:lnTo>
                    <a:pt x="799" y="565"/>
                  </a:lnTo>
                  <a:lnTo>
                    <a:pt x="813" y="566"/>
                  </a:lnTo>
                  <a:lnTo>
                    <a:pt x="828" y="565"/>
                  </a:lnTo>
                  <a:lnTo>
                    <a:pt x="843" y="564"/>
                  </a:lnTo>
                  <a:lnTo>
                    <a:pt x="853" y="562"/>
                  </a:lnTo>
                  <a:lnTo>
                    <a:pt x="861" y="559"/>
                  </a:lnTo>
                  <a:lnTo>
                    <a:pt x="868" y="555"/>
                  </a:lnTo>
                  <a:lnTo>
                    <a:pt x="874" y="550"/>
                  </a:lnTo>
                  <a:lnTo>
                    <a:pt x="878" y="545"/>
                  </a:lnTo>
                  <a:lnTo>
                    <a:pt x="881" y="539"/>
                  </a:lnTo>
                  <a:lnTo>
                    <a:pt x="883" y="533"/>
                  </a:lnTo>
                  <a:lnTo>
                    <a:pt x="883" y="528"/>
                  </a:lnTo>
                  <a:lnTo>
                    <a:pt x="883" y="524"/>
                  </a:lnTo>
                  <a:lnTo>
                    <a:pt x="882" y="520"/>
                  </a:lnTo>
                  <a:lnTo>
                    <a:pt x="880" y="518"/>
                  </a:lnTo>
                  <a:lnTo>
                    <a:pt x="878" y="515"/>
                  </a:lnTo>
                  <a:lnTo>
                    <a:pt x="875" y="514"/>
                  </a:lnTo>
                  <a:lnTo>
                    <a:pt x="872" y="512"/>
                  </a:lnTo>
                  <a:lnTo>
                    <a:pt x="868" y="512"/>
                  </a:lnTo>
                  <a:lnTo>
                    <a:pt x="864" y="511"/>
                  </a:lnTo>
                  <a:lnTo>
                    <a:pt x="860" y="511"/>
                  </a:lnTo>
                  <a:lnTo>
                    <a:pt x="851" y="511"/>
                  </a:lnTo>
                  <a:lnTo>
                    <a:pt x="840" y="510"/>
                  </a:lnTo>
                  <a:lnTo>
                    <a:pt x="832" y="509"/>
                  </a:lnTo>
                  <a:lnTo>
                    <a:pt x="823" y="507"/>
                  </a:lnTo>
                  <a:lnTo>
                    <a:pt x="815" y="504"/>
                  </a:lnTo>
                  <a:lnTo>
                    <a:pt x="808" y="501"/>
                  </a:lnTo>
                  <a:lnTo>
                    <a:pt x="801" y="497"/>
                  </a:lnTo>
                  <a:lnTo>
                    <a:pt x="794" y="493"/>
                  </a:lnTo>
                  <a:lnTo>
                    <a:pt x="787" y="488"/>
                  </a:lnTo>
                  <a:lnTo>
                    <a:pt x="781" y="483"/>
                  </a:lnTo>
                  <a:lnTo>
                    <a:pt x="775" y="477"/>
                  </a:lnTo>
                  <a:lnTo>
                    <a:pt x="770" y="469"/>
                  </a:lnTo>
                  <a:lnTo>
                    <a:pt x="760" y="455"/>
                  </a:lnTo>
                  <a:lnTo>
                    <a:pt x="751" y="440"/>
                  </a:lnTo>
                  <a:lnTo>
                    <a:pt x="743" y="421"/>
                  </a:lnTo>
                  <a:lnTo>
                    <a:pt x="735" y="402"/>
                  </a:lnTo>
                  <a:lnTo>
                    <a:pt x="728" y="381"/>
                  </a:lnTo>
                  <a:lnTo>
                    <a:pt x="722" y="358"/>
                  </a:lnTo>
                  <a:lnTo>
                    <a:pt x="711" y="309"/>
                  </a:lnTo>
                  <a:lnTo>
                    <a:pt x="700" y="255"/>
                  </a:lnTo>
                  <a:lnTo>
                    <a:pt x="697" y="240"/>
                  </a:lnTo>
                  <a:lnTo>
                    <a:pt x="694" y="231"/>
                  </a:lnTo>
                  <a:lnTo>
                    <a:pt x="692" y="222"/>
                  </a:lnTo>
                  <a:lnTo>
                    <a:pt x="687" y="213"/>
                  </a:lnTo>
                  <a:lnTo>
                    <a:pt x="683" y="205"/>
                  </a:lnTo>
                  <a:lnTo>
                    <a:pt x="679" y="197"/>
                  </a:lnTo>
                  <a:lnTo>
                    <a:pt x="674" y="189"/>
                  </a:lnTo>
                  <a:lnTo>
                    <a:pt x="668" y="182"/>
                  </a:lnTo>
                  <a:lnTo>
                    <a:pt x="662" y="174"/>
                  </a:lnTo>
                  <a:lnTo>
                    <a:pt x="655" y="168"/>
                  </a:lnTo>
                  <a:lnTo>
                    <a:pt x="648" y="161"/>
                  </a:lnTo>
                  <a:lnTo>
                    <a:pt x="639" y="155"/>
                  </a:lnTo>
                  <a:lnTo>
                    <a:pt x="631" y="150"/>
                  </a:lnTo>
                  <a:lnTo>
                    <a:pt x="622" y="145"/>
                  </a:lnTo>
                  <a:lnTo>
                    <a:pt x="613" y="140"/>
                  </a:lnTo>
                  <a:lnTo>
                    <a:pt x="603" y="135"/>
                  </a:lnTo>
                  <a:lnTo>
                    <a:pt x="592" y="131"/>
                  </a:lnTo>
                  <a:lnTo>
                    <a:pt x="580" y="127"/>
                  </a:lnTo>
                  <a:lnTo>
                    <a:pt x="569" y="124"/>
                  </a:lnTo>
                  <a:lnTo>
                    <a:pt x="559" y="122"/>
                  </a:lnTo>
                  <a:lnTo>
                    <a:pt x="549" y="121"/>
                  </a:lnTo>
                  <a:lnTo>
                    <a:pt x="537" y="122"/>
                  </a:lnTo>
                  <a:lnTo>
                    <a:pt x="527" y="124"/>
                  </a:lnTo>
                  <a:lnTo>
                    <a:pt x="518" y="128"/>
                  </a:lnTo>
                  <a:lnTo>
                    <a:pt x="510" y="131"/>
                  </a:lnTo>
                  <a:lnTo>
                    <a:pt x="494" y="140"/>
                  </a:lnTo>
                  <a:lnTo>
                    <a:pt x="478" y="150"/>
                  </a:lnTo>
                  <a:lnTo>
                    <a:pt x="457" y="167"/>
                  </a:lnTo>
                  <a:lnTo>
                    <a:pt x="433" y="187"/>
                  </a:lnTo>
                  <a:lnTo>
                    <a:pt x="409" y="209"/>
                  </a:lnTo>
                  <a:lnTo>
                    <a:pt x="383" y="233"/>
                  </a:lnTo>
                  <a:lnTo>
                    <a:pt x="358" y="258"/>
                  </a:lnTo>
                  <a:lnTo>
                    <a:pt x="332" y="284"/>
                  </a:lnTo>
                  <a:lnTo>
                    <a:pt x="308" y="309"/>
                  </a:lnTo>
                  <a:lnTo>
                    <a:pt x="284" y="334"/>
                  </a:lnTo>
                  <a:lnTo>
                    <a:pt x="246" y="372"/>
                  </a:lnTo>
                  <a:lnTo>
                    <a:pt x="218" y="400"/>
                  </a:lnTo>
                  <a:lnTo>
                    <a:pt x="207" y="410"/>
                  </a:lnTo>
                  <a:lnTo>
                    <a:pt x="199" y="417"/>
                  </a:lnTo>
                  <a:lnTo>
                    <a:pt x="192" y="423"/>
                  </a:lnTo>
                  <a:lnTo>
                    <a:pt x="188" y="425"/>
                  </a:lnTo>
                  <a:lnTo>
                    <a:pt x="179" y="427"/>
                  </a:lnTo>
                  <a:lnTo>
                    <a:pt x="180" y="417"/>
                  </a:lnTo>
                  <a:lnTo>
                    <a:pt x="185" y="392"/>
                  </a:lnTo>
                  <a:lnTo>
                    <a:pt x="192" y="360"/>
                  </a:lnTo>
                  <a:lnTo>
                    <a:pt x="201" y="322"/>
                  </a:lnTo>
                  <a:lnTo>
                    <a:pt x="211" y="283"/>
                  </a:lnTo>
                  <a:lnTo>
                    <a:pt x="224" y="239"/>
                  </a:lnTo>
                  <a:lnTo>
                    <a:pt x="239" y="194"/>
                  </a:lnTo>
                  <a:lnTo>
                    <a:pt x="255" y="149"/>
                  </a:lnTo>
                  <a:lnTo>
                    <a:pt x="272" y="105"/>
                  </a:lnTo>
                  <a:lnTo>
                    <a:pt x="275" y="100"/>
                  </a:lnTo>
                  <a:lnTo>
                    <a:pt x="276" y="94"/>
                  </a:lnTo>
                  <a:lnTo>
                    <a:pt x="277" y="89"/>
                  </a:lnTo>
                  <a:lnTo>
                    <a:pt x="278" y="84"/>
                  </a:lnTo>
                  <a:lnTo>
                    <a:pt x="278" y="78"/>
                  </a:lnTo>
                  <a:lnTo>
                    <a:pt x="277" y="72"/>
                  </a:lnTo>
                  <a:lnTo>
                    <a:pt x="276" y="67"/>
                  </a:lnTo>
                  <a:lnTo>
                    <a:pt x="274" y="62"/>
                  </a:lnTo>
                  <a:lnTo>
                    <a:pt x="271" y="55"/>
                  </a:lnTo>
                  <a:lnTo>
                    <a:pt x="266" y="48"/>
                  </a:lnTo>
                  <a:lnTo>
                    <a:pt x="261" y="42"/>
                  </a:lnTo>
                  <a:lnTo>
                    <a:pt x="254" y="36"/>
                  </a:lnTo>
                  <a:lnTo>
                    <a:pt x="246" y="30"/>
                  </a:lnTo>
                  <a:lnTo>
                    <a:pt x="237" y="23"/>
                  </a:lnTo>
                  <a:lnTo>
                    <a:pt x="226" y="18"/>
                  </a:lnTo>
                  <a:lnTo>
                    <a:pt x="215" y="13"/>
                  </a:lnTo>
                  <a:lnTo>
                    <a:pt x="201" y="7"/>
                  </a:lnTo>
                  <a:lnTo>
                    <a:pt x="187" y="3"/>
                  </a:lnTo>
                  <a:lnTo>
                    <a:pt x="174" y="1"/>
                  </a:lnTo>
                  <a:lnTo>
                    <a:pt x="1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6" name="Freeform 41"/>
            <p:cNvSpPr>
              <a:spLocks/>
            </p:cNvSpPr>
            <p:nvPr userDrawn="1"/>
          </p:nvSpPr>
          <p:spPr bwMode="gray">
            <a:xfrm>
              <a:off x="6666" y="603"/>
              <a:ext cx="60" cy="44"/>
            </a:xfrm>
            <a:custGeom>
              <a:avLst/>
              <a:gdLst>
                <a:gd name="T0" fmla="*/ 518 w 721"/>
                <a:gd name="T1" fmla="*/ 321 h 522"/>
                <a:gd name="T2" fmla="*/ 536 w 721"/>
                <a:gd name="T3" fmla="*/ 387 h 522"/>
                <a:gd name="T4" fmla="*/ 575 w 721"/>
                <a:gd name="T5" fmla="*/ 455 h 522"/>
                <a:gd name="T6" fmla="*/ 622 w 721"/>
                <a:gd name="T7" fmla="*/ 498 h 522"/>
                <a:gd name="T8" fmla="*/ 664 w 721"/>
                <a:gd name="T9" fmla="*/ 519 h 522"/>
                <a:gd name="T10" fmla="*/ 699 w 721"/>
                <a:gd name="T11" fmla="*/ 522 h 522"/>
                <a:gd name="T12" fmla="*/ 719 w 721"/>
                <a:gd name="T13" fmla="*/ 510 h 522"/>
                <a:gd name="T14" fmla="*/ 717 w 721"/>
                <a:gd name="T15" fmla="*/ 488 h 522"/>
                <a:gd name="T16" fmla="*/ 698 w 721"/>
                <a:gd name="T17" fmla="*/ 444 h 522"/>
                <a:gd name="T18" fmla="*/ 682 w 721"/>
                <a:gd name="T19" fmla="*/ 342 h 522"/>
                <a:gd name="T20" fmla="*/ 685 w 721"/>
                <a:gd name="T21" fmla="*/ 242 h 522"/>
                <a:gd name="T22" fmla="*/ 697 w 721"/>
                <a:gd name="T23" fmla="*/ 155 h 522"/>
                <a:gd name="T24" fmla="*/ 699 w 721"/>
                <a:gd name="T25" fmla="*/ 112 h 522"/>
                <a:gd name="T26" fmla="*/ 687 w 721"/>
                <a:gd name="T27" fmla="*/ 82 h 522"/>
                <a:gd name="T28" fmla="*/ 664 w 721"/>
                <a:gd name="T29" fmla="*/ 59 h 522"/>
                <a:gd name="T30" fmla="*/ 622 w 721"/>
                <a:gd name="T31" fmla="*/ 34 h 522"/>
                <a:gd name="T32" fmla="*/ 574 w 721"/>
                <a:gd name="T33" fmla="*/ 25 h 522"/>
                <a:gd name="T34" fmla="*/ 553 w 721"/>
                <a:gd name="T35" fmla="*/ 38 h 522"/>
                <a:gd name="T36" fmla="*/ 510 w 721"/>
                <a:gd name="T37" fmla="*/ 116 h 522"/>
                <a:gd name="T38" fmla="*/ 432 w 721"/>
                <a:gd name="T39" fmla="*/ 216 h 522"/>
                <a:gd name="T40" fmla="*/ 343 w 721"/>
                <a:gd name="T41" fmla="*/ 300 h 522"/>
                <a:gd name="T42" fmla="*/ 291 w 721"/>
                <a:gd name="T43" fmla="*/ 334 h 522"/>
                <a:gd name="T44" fmla="*/ 254 w 721"/>
                <a:gd name="T45" fmla="*/ 345 h 522"/>
                <a:gd name="T46" fmla="*/ 222 w 721"/>
                <a:gd name="T47" fmla="*/ 342 h 522"/>
                <a:gd name="T48" fmla="*/ 197 w 721"/>
                <a:gd name="T49" fmla="*/ 326 h 522"/>
                <a:gd name="T50" fmla="*/ 183 w 721"/>
                <a:gd name="T51" fmla="*/ 290 h 522"/>
                <a:gd name="T52" fmla="*/ 183 w 721"/>
                <a:gd name="T53" fmla="*/ 242 h 522"/>
                <a:gd name="T54" fmla="*/ 195 w 721"/>
                <a:gd name="T55" fmla="*/ 187 h 522"/>
                <a:gd name="T56" fmla="*/ 225 w 721"/>
                <a:gd name="T57" fmla="*/ 111 h 522"/>
                <a:gd name="T58" fmla="*/ 231 w 721"/>
                <a:gd name="T59" fmla="*/ 83 h 522"/>
                <a:gd name="T60" fmla="*/ 225 w 721"/>
                <a:gd name="T61" fmla="*/ 58 h 522"/>
                <a:gd name="T62" fmla="*/ 205 w 721"/>
                <a:gd name="T63" fmla="*/ 36 h 522"/>
                <a:gd name="T64" fmla="*/ 163 w 721"/>
                <a:gd name="T65" fmla="*/ 12 h 522"/>
                <a:gd name="T66" fmla="*/ 123 w 721"/>
                <a:gd name="T67" fmla="*/ 1 h 522"/>
                <a:gd name="T68" fmla="*/ 91 w 721"/>
                <a:gd name="T69" fmla="*/ 5 h 522"/>
                <a:gd name="T70" fmla="*/ 68 w 721"/>
                <a:gd name="T71" fmla="*/ 26 h 522"/>
                <a:gd name="T72" fmla="*/ 42 w 721"/>
                <a:gd name="T73" fmla="*/ 90 h 522"/>
                <a:gd name="T74" fmla="*/ 9 w 721"/>
                <a:gd name="T75" fmla="*/ 214 h 522"/>
                <a:gd name="T76" fmla="*/ 0 w 721"/>
                <a:gd name="T77" fmla="*/ 279 h 522"/>
                <a:gd name="T78" fmla="*/ 5 w 721"/>
                <a:gd name="T79" fmla="*/ 313 h 522"/>
                <a:gd name="T80" fmla="*/ 34 w 721"/>
                <a:gd name="T81" fmla="*/ 375 h 522"/>
                <a:gd name="T82" fmla="*/ 73 w 721"/>
                <a:gd name="T83" fmla="*/ 418 h 522"/>
                <a:gd name="T84" fmla="*/ 112 w 721"/>
                <a:gd name="T85" fmla="*/ 446 h 522"/>
                <a:gd name="T86" fmla="*/ 155 w 721"/>
                <a:gd name="T87" fmla="*/ 466 h 522"/>
                <a:gd name="T88" fmla="*/ 198 w 721"/>
                <a:gd name="T89" fmla="*/ 475 h 522"/>
                <a:gd name="T90" fmla="*/ 251 w 721"/>
                <a:gd name="T91" fmla="*/ 469 h 522"/>
                <a:gd name="T92" fmla="*/ 316 w 721"/>
                <a:gd name="T93" fmla="*/ 440 h 522"/>
                <a:gd name="T94" fmla="*/ 394 w 721"/>
                <a:gd name="T95" fmla="*/ 388 h 522"/>
                <a:gd name="T96" fmla="*/ 483 w 721"/>
                <a:gd name="T97" fmla="*/ 31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1" h="522">
                  <a:moveTo>
                    <a:pt x="515" y="282"/>
                  </a:moveTo>
                  <a:lnTo>
                    <a:pt x="516" y="294"/>
                  </a:lnTo>
                  <a:lnTo>
                    <a:pt x="516" y="307"/>
                  </a:lnTo>
                  <a:lnTo>
                    <a:pt x="518" y="321"/>
                  </a:lnTo>
                  <a:lnTo>
                    <a:pt x="520" y="332"/>
                  </a:lnTo>
                  <a:lnTo>
                    <a:pt x="522" y="344"/>
                  </a:lnTo>
                  <a:lnTo>
                    <a:pt x="528" y="367"/>
                  </a:lnTo>
                  <a:lnTo>
                    <a:pt x="536" y="387"/>
                  </a:lnTo>
                  <a:lnTo>
                    <a:pt x="544" y="406"/>
                  </a:lnTo>
                  <a:lnTo>
                    <a:pt x="553" y="424"/>
                  </a:lnTo>
                  <a:lnTo>
                    <a:pt x="564" y="440"/>
                  </a:lnTo>
                  <a:lnTo>
                    <a:pt x="575" y="455"/>
                  </a:lnTo>
                  <a:lnTo>
                    <a:pt x="587" y="468"/>
                  </a:lnTo>
                  <a:lnTo>
                    <a:pt x="599" y="480"/>
                  </a:lnTo>
                  <a:lnTo>
                    <a:pt x="610" y="490"/>
                  </a:lnTo>
                  <a:lnTo>
                    <a:pt x="622" y="498"/>
                  </a:lnTo>
                  <a:lnTo>
                    <a:pt x="634" y="505"/>
                  </a:lnTo>
                  <a:lnTo>
                    <a:pt x="645" y="511"/>
                  </a:lnTo>
                  <a:lnTo>
                    <a:pt x="655" y="516"/>
                  </a:lnTo>
                  <a:lnTo>
                    <a:pt x="664" y="519"/>
                  </a:lnTo>
                  <a:lnTo>
                    <a:pt x="673" y="521"/>
                  </a:lnTo>
                  <a:lnTo>
                    <a:pt x="683" y="522"/>
                  </a:lnTo>
                  <a:lnTo>
                    <a:pt x="692" y="522"/>
                  </a:lnTo>
                  <a:lnTo>
                    <a:pt x="699" y="522"/>
                  </a:lnTo>
                  <a:lnTo>
                    <a:pt x="706" y="520"/>
                  </a:lnTo>
                  <a:lnTo>
                    <a:pt x="712" y="518"/>
                  </a:lnTo>
                  <a:lnTo>
                    <a:pt x="716" y="515"/>
                  </a:lnTo>
                  <a:lnTo>
                    <a:pt x="719" y="510"/>
                  </a:lnTo>
                  <a:lnTo>
                    <a:pt x="721" y="505"/>
                  </a:lnTo>
                  <a:lnTo>
                    <a:pt x="721" y="500"/>
                  </a:lnTo>
                  <a:lnTo>
                    <a:pt x="720" y="494"/>
                  </a:lnTo>
                  <a:lnTo>
                    <a:pt x="717" y="488"/>
                  </a:lnTo>
                  <a:lnTo>
                    <a:pt x="711" y="478"/>
                  </a:lnTo>
                  <a:lnTo>
                    <a:pt x="706" y="467"/>
                  </a:lnTo>
                  <a:lnTo>
                    <a:pt x="702" y="455"/>
                  </a:lnTo>
                  <a:lnTo>
                    <a:pt x="698" y="444"/>
                  </a:lnTo>
                  <a:lnTo>
                    <a:pt x="692" y="420"/>
                  </a:lnTo>
                  <a:lnTo>
                    <a:pt x="687" y="394"/>
                  </a:lnTo>
                  <a:lnTo>
                    <a:pt x="684" y="368"/>
                  </a:lnTo>
                  <a:lnTo>
                    <a:pt x="682" y="342"/>
                  </a:lnTo>
                  <a:lnTo>
                    <a:pt x="682" y="315"/>
                  </a:lnTo>
                  <a:lnTo>
                    <a:pt x="682" y="290"/>
                  </a:lnTo>
                  <a:lnTo>
                    <a:pt x="683" y="265"/>
                  </a:lnTo>
                  <a:lnTo>
                    <a:pt x="685" y="242"/>
                  </a:lnTo>
                  <a:lnTo>
                    <a:pt x="687" y="221"/>
                  </a:lnTo>
                  <a:lnTo>
                    <a:pt x="690" y="202"/>
                  </a:lnTo>
                  <a:lnTo>
                    <a:pt x="694" y="172"/>
                  </a:lnTo>
                  <a:lnTo>
                    <a:pt x="697" y="155"/>
                  </a:lnTo>
                  <a:lnTo>
                    <a:pt x="699" y="143"/>
                  </a:lnTo>
                  <a:lnTo>
                    <a:pt x="700" y="132"/>
                  </a:lnTo>
                  <a:lnTo>
                    <a:pt x="700" y="122"/>
                  </a:lnTo>
                  <a:lnTo>
                    <a:pt x="699" y="112"/>
                  </a:lnTo>
                  <a:lnTo>
                    <a:pt x="697" y="103"/>
                  </a:lnTo>
                  <a:lnTo>
                    <a:pt x="695" y="96"/>
                  </a:lnTo>
                  <a:lnTo>
                    <a:pt x="691" y="89"/>
                  </a:lnTo>
                  <a:lnTo>
                    <a:pt x="687" y="82"/>
                  </a:lnTo>
                  <a:lnTo>
                    <a:pt x="682" y="76"/>
                  </a:lnTo>
                  <a:lnTo>
                    <a:pt x="676" y="69"/>
                  </a:lnTo>
                  <a:lnTo>
                    <a:pt x="671" y="64"/>
                  </a:lnTo>
                  <a:lnTo>
                    <a:pt x="664" y="59"/>
                  </a:lnTo>
                  <a:lnTo>
                    <a:pt x="651" y="50"/>
                  </a:lnTo>
                  <a:lnTo>
                    <a:pt x="638" y="42"/>
                  </a:lnTo>
                  <a:lnTo>
                    <a:pt x="636" y="41"/>
                  </a:lnTo>
                  <a:lnTo>
                    <a:pt x="622" y="34"/>
                  </a:lnTo>
                  <a:lnTo>
                    <a:pt x="609" y="29"/>
                  </a:lnTo>
                  <a:lnTo>
                    <a:pt x="596" y="26"/>
                  </a:lnTo>
                  <a:lnTo>
                    <a:pt x="584" y="24"/>
                  </a:lnTo>
                  <a:lnTo>
                    <a:pt x="574" y="25"/>
                  </a:lnTo>
                  <a:lnTo>
                    <a:pt x="565" y="28"/>
                  </a:lnTo>
                  <a:lnTo>
                    <a:pt x="561" y="30"/>
                  </a:lnTo>
                  <a:lnTo>
                    <a:pt x="557" y="34"/>
                  </a:lnTo>
                  <a:lnTo>
                    <a:pt x="553" y="38"/>
                  </a:lnTo>
                  <a:lnTo>
                    <a:pt x="551" y="43"/>
                  </a:lnTo>
                  <a:lnTo>
                    <a:pt x="540" y="66"/>
                  </a:lnTo>
                  <a:lnTo>
                    <a:pt x="526" y="91"/>
                  </a:lnTo>
                  <a:lnTo>
                    <a:pt x="510" y="116"/>
                  </a:lnTo>
                  <a:lnTo>
                    <a:pt x="493" y="142"/>
                  </a:lnTo>
                  <a:lnTo>
                    <a:pt x="473" y="167"/>
                  </a:lnTo>
                  <a:lnTo>
                    <a:pt x="453" y="192"/>
                  </a:lnTo>
                  <a:lnTo>
                    <a:pt x="432" y="216"/>
                  </a:lnTo>
                  <a:lnTo>
                    <a:pt x="409" y="240"/>
                  </a:lnTo>
                  <a:lnTo>
                    <a:pt x="388" y="262"/>
                  </a:lnTo>
                  <a:lnTo>
                    <a:pt x="365" y="282"/>
                  </a:lnTo>
                  <a:lnTo>
                    <a:pt x="343" y="300"/>
                  </a:lnTo>
                  <a:lnTo>
                    <a:pt x="322" y="315"/>
                  </a:lnTo>
                  <a:lnTo>
                    <a:pt x="310" y="323"/>
                  </a:lnTo>
                  <a:lnTo>
                    <a:pt x="300" y="329"/>
                  </a:lnTo>
                  <a:lnTo>
                    <a:pt x="291" y="334"/>
                  </a:lnTo>
                  <a:lnTo>
                    <a:pt x="281" y="338"/>
                  </a:lnTo>
                  <a:lnTo>
                    <a:pt x="272" y="341"/>
                  </a:lnTo>
                  <a:lnTo>
                    <a:pt x="262" y="344"/>
                  </a:lnTo>
                  <a:lnTo>
                    <a:pt x="254" y="345"/>
                  </a:lnTo>
                  <a:lnTo>
                    <a:pt x="246" y="346"/>
                  </a:lnTo>
                  <a:lnTo>
                    <a:pt x="238" y="345"/>
                  </a:lnTo>
                  <a:lnTo>
                    <a:pt x="230" y="344"/>
                  </a:lnTo>
                  <a:lnTo>
                    <a:pt x="222" y="342"/>
                  </a:lnTo>
                  <a:lnTo>
                    <a:pt x="214" y="339"/>
                  </a:lnTo>
                  <a:lnTo>
                    <a:pt x="208" y="336"/>
                  </a:lnTo>
                  <a:lnTo>
                    <a:pt x="202" y="331"/>
                  </a:lnTo>
                  <a:lnTo>
                    <a:pt x="197" y="326"/>
                  </a:lnTo>
                  <a:lnTo>
                    <a:pt x="193" y="320"/>
                  </a:lnTo>
                  <a:lnTo>
                    <a:pt x="188" y="310"/>
                  </a:lnTo>
                  <a:lnTo>
                    <a:pt x="185" y="301"/>
                  </a:lnTo>
                  <a:lnTo>
                    <a:pt x="183" y="290"/>
                  </a:lnTo>
                  <a:lnTo>
                    <a:pt x="181" y="279"/>
                  </a:lnTo>
                  <a:lnTo>
                    <a:pt x="181" y="267"/>
                  </a:lnTo>
                  <a:lnTo>
                    <a:pt x="181" y="255"/>
                  </a:lnTo>
                  <a:lnTo>
                    <a:pt x="183" y="242"/>
                  </a:lnTo>
                  <a:lnTo>
                    <a:pt x="185" y="229"/>
                  </a:lnTo>
                  <a:lnTo>
                    <a:pt x="187" y="214"/>
                  </a:lnTo>
                  <a:lnTo>
                    <a:pt x="191" y="201"/>
                  </a:lnTo>
                  <a:lnTo>
                    <a:pt x="195" y="187"/>
                  </a:lnTo>
                  <a:lnTo>
                    <a:pt x="199" y="174"/>
                  </a:lnTo>
                  <a:lnTo>
                    <a:pt x="209" y="146"/>
                  </a:lnTo>
                  <a:lnTo>
                    <a:pt x="221" y="120"/>
                  </a:lnTo>
                  <a:lnTo>
                    <a:pt x="225" y="111"/>
                  </a:lnTo>
                  <a:lnTo>
                    <a:pt x="227" y="104"/>
                  </a:lnTo>
                  <a:lnTo>
                    <a:pt x="229" y="97"/>
                  </a:lnTo>
                  <a:lnTo>
                    <a:pt x="231" y="90"/>
                  </a:lnTo>
                  <a:lnTo>
                    <a:pt x="231" y="83"/>
                  </a:lnTo>
                  <a:lnTo>
                    <a:pt x="231" y="77"/>
                  </a:lnTo>
                  <a:lnTo>
                    <a:pt x="229" y="71"/>
                  </a:lnTo>
                  <a:lnTo>
                    <a:pt x="228" y="64"/>
                  </a:lnTo>
                  <a:lnTo>
                    <a:pt x="225" y="58"/>
                  </a:lnTo>
                  <a:lnTo>
                    <a:pt x="221" y="52"/>
                  </a:lnTo>
                  <a:lnTo>
                    <a:pt x="216" y="47"/>
                  </a:lnTo>
                  <a:lnTo>
                    <a:pt x="211" y="42"/>
                  </a:lnTo>
                  <a:lnTo>
                    <a:pt x="205" y="36"/>
                  </a:lnTo>
                  <a:lnTo>
                    <a:pt x="198" y="31"/>
                  </a:lnTo>
                  <a:lnTo>
                    <a:pt x="190" y="26"/>
                  </a:lnTo>
                  <a:lnTo>
                    <a:pt x="181" y="20"/>
                  </a:lnTo>
                  <a:lnTo>
                    <a:pt x="163" y="12"/>
                  </a:lnTo>
                  <a:lnTo>
                    <a:pt x="146" y="5"/>
                  </a:lnTo>
                  <a:lnTo>
                    <a:pt x="138" y="3"/>
                  </a:lnTo>
                  <a:lnTo>
                    <a:pt x="130" y="2"/>
                  </a:lnTo>
                  <a:lnTo>
                    <a:pt x="123" y="1"/>
                  </a:lnTo>
                  <a:lnTo>
                    <a:pt x="115" y="0"/>
                  </a:lnTo>
                  <a:lnTo>
                    <a:pt x="106" y="1"/>
                  </a:lnTo>
                  <a:lnTo>
                    <a:pt x="98" y="2"/>
                  </a:lnTo>
                  <a:lnTo>
                    <a:pt x="91" y="5"/>
                  </a:lnTo>
                  <a:lnTo>
                    <a:pt x="84" y="8"/>
                  </a:lnTo>
                  <a:lnTo>
                    <a:pt x="78" y="13"/>
                  </a:lnTo>
                  <a:lnTo>
                    <a:pt x="73" y="18"/>
                  </a:lnTo>
                  <a:lnTo>
                    <a:pt x="68" y="26"/>
                  </a:lnTo>
                  <a:lnTo>
                    <a:pt x="63" y="33"/>
                  </a:lnTo>
                  <a:lnTo>
                    <a:pt x="57" y="48"/>
                  </a:lnTo>
                  <a:lnTo>
                    <a:pt x="50" y="66"/>
                  </a:lnTo>
                  <a:lnTo>
                    <a:pt x="42" y="90"/>
                  </a:lnTo>
                  <a:lnTo>
                    <a:pt x="34" y="116"/>
                  </a:lnTo>
                  <a:lnTo>
                    <a:pt x="25" y="146"/>
                  </a:lnTo>
                  <a:lnTo>
                    <a:pt x="17" y="179"/>
                  </a:lnTo>
                  <a:lnTo>
                    <a:pt x="9" y="214"/>
                  </a:lnTo>
                  <a:lnTo>
                    <a:pt x="2" y="252"/>
                  </a:lnTo>
                  <a:lnTo>
                    <a:pt x="1" y="260"/>
                  </a:lnTo>
                  <a:lnTo>
                    <a:pt x="0" y="270"/>
                  </a:lnTo>
                  <a:lnTo>
                    <a:pt x="0" y="279"/>
                  </a:lnTo>
                  <a:lnTo>
                    <a:pt x="1" y="287"/>
                  </a:lnTo>
                  <a:lnTo>
                    <a:pt x="2" y="296"/>
                  </a:lnTo>
                  <a:lnTo>
                    <a:pt x="3" y="305"/>
                  </a:lnTo>
                  <a:lnTo>
                    <a:pt x="5" y="313"/>
                  </a:lnTo>
                  <a:lnTo>
                    <a:pt x="8" y="323"/>
                  </a:lnTo>
                  <a:lnTo>
                    <a:pt x="14" y="340"/>
                  </a:lnTo>
                  <a:lnTo>
                    <a:pt x="24" y="357"/>
                  </a:lnTo>
                  <a:lnTo>
                    <a:pt x="34" y="375"/>
                  </a:lnTo>
                  <a:lnTo>
                    <a:pt x="46" y="391"/>
                  </a:lnTo>
                  <a:lnTo>
                    <a:pt x="55" y="400"/>
                  </a:lnTo>
                  <a:lnTo>
                    <a:pt x="63" y="408"/>
                  </a:lnTo>
                  <a:lnTo>
                    <a:pt x="73" y="418"/>
                  </a:lnTo>
                  <a:lnTo>
                    <a:pt x="83" y="425"/>
                  </a:lnTo>
                  <a:lnTo>
                    <a:pt x="92" y="433"/>
                  </a:lnTo>
                  <a:lnTo>
                    <a:pt x="102" y="440"/>
                  </a:lnTo>
                  <a:lnTo>
                    <a:pt x="112" y="446"/>
                  </a:lnTo>
                  <a:lnTo>
                    <a:pt x="124" y="452"/>
                  </a:lnTo>
                  <a:lnTo>
                    <a:pt x="134" y="457"/>
                  </a:lnTo>
                  <a:lnTo>
                    <a:pt x="145" y="461"/>
                  </a:lnTo>
                  <a:lnTo>
                    <a:pt x="155" y="466"/>
                  </a:lnTo>
                  <a:lnTo>
                    <a:pt x="166" y="469"/>
                  </a:lnTo>
                  <a:lnTo>
                    <a:pt x="177" y="472"/>
                  </a:lnTo>
                  <a:lnTo>
                    <a:pt x="188" y="474"/>
                  </a:lnTo>
                  <a:lnTo>
                    <a:pt x="198" y="475"/>
                  </a:lnTo>
                  <a:lnTo>
                    <a:pt x="208" y="475"/>
                  </a:lnTo>
                  <a:lnTo>
                    <a:pt x="222" y="475"/>
                  </a:lnTo>
                  <a:lnTo>
                    <a:pt x="236" y="473"/>
                  </a:lnTo>
                  <a:lnTo>
                    <a:pt x="251" y="469"/>
                  </a:lnTo>
                  <a:lnTo>
                    <a:pt x="266" y="463"/>
                  </a:lnTo>
                  <a:lnTo>
                    <a:pt x="283" y="457"/>
                  </a:lnTo>
                  <a:lnTo>
                    <a:pt x="299" y="449"/>
                  </a:lnTo>
                  <a:lnTo>
                    <a:pt x="316" y="440"/>
                  </a:lnTo>
                  <a:lnTo>
                    <a:pt x="335" y="430"/>
                  </a:lnTo>
                  <a:lnTo>
                    <a:pt x="354" y="418"/>
                  </a:lnTo>
                  <a:lnTo>
                    <a:pt x="374" y="403"/>
                  </a:lnTo>
                  <a:lnTo>
                    <a:pt x="394" y="388"/>
                  </a:lnTo>
                  <a:lnTo>
                    <a:pt x="414" y="372"/>
                  </a:lnTo>
                  <a:lnTo>
                    <a:pt x="437" y="353"/>
                  </a:lnTo>
                  <a:lnTo>
                    <a:pt x="459" y="334"/>
                  </a:lnTo>
                  <a:lnTo>
                    <a:pt x="483" y="313"/>
                  </a:lnTo>
                  <a:lnTo>
                    <a:pt x="506" y="291"/>
                  </a:lnTo>
                  <a:lnTo>
                    <a:pt x="515" y="2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7" name="Freeform 42"/>
            <p:cNvSpPr>
              <a:spLocks/>
            </p:cNvSpPr>
            <p:nvPr userDrawn="1"/>
          </p:nvSpPr>
          <p:spPr bwMode="gray">
            <a:xfrm>
              <a:off x="6739" y="604"/>
              <a:ext cx="18" cy="42"/>
            </a:xfrm>
            <a:custGeom>
              <a:avLst/>
              <a:gdLst>
                <a:gd name="T0" fmla="*/ 85 w 214"/>
                <a:gd name="T1" fmla="*/ 0 h 504"/>
                <a:gd name="T2" fmla="*/ 74 w 214"/>
                <a:gd name="T3" fmla="*/ 2 h 504"/>
                <a:gd name="T4" fmla="*/ 65 w 214"/>
                <a:gd name="T5" fmla="*/ 6 h 504"/>
                <a:gd name="T6" fmla="*/ 56 w 214"/>
                <a:gd name="T7" fmla="*/ 13 h 504"/>
                <a:gd name="T8" fmla="*/ 44 w 214"/>
                <a:gd name="T9" fmla="*/ 29 h 504"/>
                <a:gd name="T10" fmla="*/ 31 w 214"/>
                <a:gd name="T11" fmla="*/ 57 h 504"/>
                <a:gd name="T12" fmla="*/ 19 w 214"/>
                <a:gd name="T13" fmla="*/ 102 h 504"/>
                <a:gd name="T14" fmla="*/ 9 w 214"/>
                <a:gd name="T15" fmla="*/ 155 h 504"/>
                <a:gd name="T16" fmla="*/ 2 w 214"/>
                <a:gd name="T17" fmla="*/ 206 h 504"/>
                <a:gd name="T18" fmla="*/ 0 w 214"/>
                <a:gd name="T19" fmla="*/ 254 h 504"/>
                <a:gd name="T20" fmla="*/ 2 w 214"/>
                <a:gd name="T21" fmla="*/ 299 h 504"/>
                <a:gd name="T22" fmla="*/ 9 w 214"/>
                <a:gd name="T23" fmla="*/ 341 h 504"/>
                <a:gd name="T24" fmla="*/ 19 w 214"/>
                <a:gd name="T25" fmla="*/ 380 h 504"/>
                <a:gd name="T26" fmla="*/ 33 w 214"/>
                <a:gd name="T27" fmla="*/ 413 h 504"/>
                <a:gd name="T28" fmla="*/ 51 w 214"/>
                <a:gd name="T29" fmla="*/ 443 h 504"/>
                <a:gd name="T30" fmla="*/ 74 w 214"/>
                <a:gd name="T31" fmla="*/ 468 h 504"/>
                <a:gd name="T32" fmla="*/ 100 w 214"/>
                <a:gd name="T33" fmla="*/ 486 h 504"/>
                <a:gd name="T34" fmla="*/ 130 w 214"/>
                <a:gd name="T35" fmla="*/ 498 h 504"/>
                <a:gd name="T36" fmla="*/ 154 w 214"/>
                <a:gd name="T37" fmla="*/ 504 h 504"/>
                <a:gd name="T38" fmla="*/ 171 w 214"/>
                <a:gd name="T39" fmla="*/ 504 h 504"/>
                <a:gd name="T40" fmla="*/ 184 w 214"/>
                <a:gd name="T41" fmla="*/ 502 h 504"/>
                <a:gd name="T42" fmla="*/ 194 w 214"/>
                <a:gd name="T43" fmla="*/ 497 h 504"/>
                <a:gd name="T44" fmla="*/ 199 w 214"/>
                <a:gd name="T45" fmla="*/ 488 h 504"/>
                <a:gd name="T46" fmla="*/ 199 w 214"/>
                <a:gd name="T47" fmla="*/ 479 h 504"/>
                <a:gd name="T48" fmla="*/ 191 w 214"/>
                <a:gd name="T49" fmla="*/ 459 h 504"/>
                <a:gd name="T50" fmla="*/ 180 w 214"/>
                <a:gd name="T51" fmla="*/ 424 h 504"/>
                <a:gd name="T52" fmla="*/ 172 w 214"/>
                <a:gd name="T53" fmla="*/ 384 h 504"/>
                <a:gd name="T54" fmla="*/ 167 w 214"/>
                <a:gd name="T55" fmla="*/ 341 h 504"/>
                <a:gd name="T56" fmla="*/ 167 w 214"/>
                <a:gd name="T57" fmla="*/ 295 h 504"/>
                <a:gd name="T58" fmla="*/ 170 w 214"/>
                <a:gd name="T59" fmla="*/ 249 h 504"/>
                <a:gd name="T60" fmla="*/ 179 w 214"/>
                <a:gd name="T61" fmla="*/ 202 h 504"/>
                <a:gd name="T62" fmla="*/ 192 w 214"/>
                <a:gd name="T63" fmla="*/ 157 h 504"/>
                <a:gd name="T64" fmla="*/ 205 w 214"/>
                <a:gd name="T65" fmla="*/ 125 h 504"/>
                <a:gd name="T66" fmla="*/ 212 w 214"/>
                <a:gd name="T67" fmla="*/ 104 h 504"/>
                <a:gd name="T68" fmla="*/ 214 w 214"/>
                <a:gd name="T69" fmla="*/ 87 h 504"/>
                <a:gd name="T70" fmla="*/ 212 w 214"/>
                <a:gd name="T71" fmla="*/ 72 h 504"/>
                <a:gd name="T72" fmla="*/ 206 w 214"/>
                <a:gd name="T73" fmla="*/ 57 h 504"/>
                <a:gd name="T74" fmla="*/ 196 w 214"/>
                <a:gd name="T75" fmla="*/ 45 h 504"/>
                <a:gd name="T76" fmla="*/ 183 w 214"/>
                <a:gd name="T77" fmla="*/ 34 h 504"/>
                <a:gd name="T78" fmla="*/ 165 w 214"/>
                <a:gd name="T79" fmla="*/ 23 h 504"/>
                <a:gd name="T80" fmla="*/ 136 w 214"/>
                <a:gd name="T81" fmla="*/ 9 h 504"/>
                <a:gd name="T82" fmla="*/ 104 w 214"/>
                <a:gd name="T83" fmla="*/ 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4" h="504">
                  <a:moveTo>
                    <a:pt x="91" y="0"/>
                  </a:moveTo>
                  <a:lnTo>
                    <a:pt x="85" y="0"/>
                  </a:lnTo>
                  <a:lnTo>
                    <a:pt x="80" y="1"/>
                  </a:lnTo>
                  <a:lnTo>
                    <a:pt x="74" y="2"/>
                  </a:lnTo>
                  <a:lnTo>
                    <a:pt x="69" y="4"/>
                  </a:lnTo>
                  <a:lnTo>
                    <a:pt x="65" y="6"/>
                  </a:lnTo>
                  <a:lnTo>
                    <a:pt x="60" y="9"/>
                  </a:lnTo>
                  <a:lnTo>
                    <a:pt x="56" y="13"/>
                  </a:lnTo>
                  <a:lnTo>
                    <a:pt x="51" y="17"/>
                  </a:lnTo>
                  <a:lnTo>
                    <a:pt x="44" y="29"/>
                  </a:lnTo>
                  <a:lnTo>
                    <a:pt x="37" y="41"/>
                  </a:lnTo>
                  <a:lnTo>
                    <a:pt x="31" y="57"/>
                  </a:lnTo>
                  <a:lnTo>
                    <a:pt x="26" y="76"/>
                  </a:lnTo>
                  <a:lnTo>
                    <a:pt x="19" y="102"/>
                  </a:lnTo>
                  <a:lnTo>
                    <a:pt x="13" y="130"/>
                  </a:lnTo>
                  <a:lnTo>
                    <a:pt x="9" y="155"/>
                  </a:lnTo>
                  <a:lnTo>
                    <a:pt x="5" y="181"/>
                  </a:lnTo>
                  <a:lnTo>
                    <a:pt x="2" y="206"/>
                  </a:lnTo>
                  <a:lnTo>
                    <a:pt x="0" y="231"/>
                  </a:lnTo>
                  <a:lnTo>
                    <a:pt x="0" y="254"/>
                  </a:lnTo>
                  <a:lnTo>
                    <a:pt x="0" y="278"/>
                  </a:lnTo>
                  <a:lnTo>
                    <a:pt x="2" y="299"/>
                  </a:lnTo>
                  <a:lnTo>
                    <a:pt x="5" y="321"/>
                  </a:lnTo>
                  <a:lnTo>
                    <a:pt x="9" y="341"/>
                  </a:lnTo>
                  <a:lnTo>
                    <a:pt x="14" y="360"/>
                  </a:lnTo>
                  <a:lnTo>
                    <a:pt x="19" y="380"/>
                  </a:lnTo>
                  <a:lnTo>
                    <a:pt x="26" y="397"/>
                  </a:lnTo>
                  <a:lnTo>
                    <a:pt x="33" y="413"/>
                  </a:lnTo>
                  <a:lnTo>
                    <a:pt x="42" y="429"/>
                  </a:lnTo>
                  <a:lnTo>
                    <a:pt x="51" y="443"/>
                  </a:lnTo>
                  <a:lnTo>
                    <a:pt x="63" y="456"/>
                  </a:lnTo>
                  <a:lnTo>
                    <a:pt x="74" y="468"/>
                  </a:lnTo>
                  <a:lnTo>
                    <a:pt x="87" y="478"/>
                  </a:lnTo>
                  <a:lnTo>
                    <a:pt x="100" y="486"/>
                  </a:lnTo>
                  <a:lnTo>
                    <a:pt x="115" y="493"/>
                  </a:lnTo>
                  <a:lnTo>
                    <a:pt x="130" y="498"/>
                  </a:lnTo>
                  <a:lnTo>
                    <a:pt x="145" y="502"/>
                  </a:lnTo>
                  <a:lnTo>
                    <a:pt x="154" y="504"/>
                  </a:lnTo>
                  <a:lnTo>
                    <a:pt x="164" y="504"/>
                  </a:lnTo>
                  <a:lnTo>
                    <a:pt x="171" y="504"/>
                  </a:lnTo>
                  <a:lnTo>
                    <a:pt x="178" y="503"/>
                  </a:lnTo>
                  <a:lnTo>
                    <a:pt x="184" y="502"/>
                  </a:lnTo>
                  <a:lnTo>
                    <a:pt x="190" y="500"/>
                  </a:lnTo>
                  <a:lnTo>
                    <a:pt x="194" y="497"/>
                  </a:lnTo>
                  <a:lnTo>
                    <a:pt x="197" y="493"/>
                  </a:lnTo>
                  <a:lnTo>
                    <a:pt x="199" y="488"/>
                  </a:lnTo>
                  <a:lnTo>
                    <a:pt x="199" y="484"/>
                  </a:lnTo>
                  <a:lnTo>
                    <a:pt x="199" y="479"/>
                  </a:lnTo>
                  <a:lnTo>
                    <a:pt x="197" y="475"/>
                  </a:lnTo>
                  <a:lnTo>
                    <a:pt x="191" y="459"/>
                  </a:lnTo>
                  <a:lnTo>
                    <a:pt x="185" y="442"/>
                  </a:lnTo>
                  <a:lnTo>
                    <a:pt x="180" y="424"/>
                  </a:lnTo>
                  <a:lnTo>
                    <a:pt x="175" y="404"/>
                  </a:lnTo>
                  <a:lnTo>
                    <a:pt x="172" y="384"/>
                  </a:lnTo>
                  <a:lnTo>
                    <a:pt x="169" y="362"/>
                  </a:lnTo>
                  <a:lnTo>
                    <a:pt x="167" y="341"/>
                  </a:lnTo>
                  <a:lnTo>
                    <a:pt x="167" y="319"/>
                  </a:lnTo>
                  <a:lnTo>
                    <a:pt x="167" y="295"/>
                  </a:lnTo>
                  <a:lnTo>
                    <a:pt x="168" y="273"/>
                  </a:lnTo>
                  <a:lnTo>
                    <a:pt x="170" y="249"/>
                  </a:lnTo>
                  <a:lnTo>
                    <a:pt x="174" y="226"/>
                  </a:lnTo>
                  <a:lnTo>
                    <a:pt x="179" y="202"/>
                  </a:lnTo>
                  <a:lnTo>
                    <a:pt x="185" y="180"/>
                  </a:lnTo>
                  <a:lnTo>
                    <a:pt x="192" y="157"/>
                  </a:lnTo>
                  <a:lnTo>
                    <a:pt x="200" y="135"/>
                  </a:lnTo>
                  <a:lnTo>
                    <a:pt x="205" y="125"/>
                  </a:lnTo>
                  <a:lnTo>
                    <a:pt x="209" y="114"/>
                  </a:lnTo>
                  <a:lnTo>
                    <a:pt x="212" y="104"/>
                  </a:lnTo>
                  <a:lnTo>
                    <a:pt x="213" y="96"/>
                  </a:lnTo>
                  <a:lnTo>
                    <a:pt x="214" y="87"/>
                  </a:lnTo>
                  <a:lnTo>
                    <a:pt x="214" y="79"/>
                  </a:lnTo>
                  <a:lnTo>
                    <a:pt x="212" y="72"/>
                  </a:lnTo>
                  <a:lnTo>
                    <a:pt x="210" y="64"/>
                  </a:lnTo>
                  <a:lnTo>
                    <a:pt x="206" y="57"/>
                  </a:lnTo>
                  <a:lnTo>
                    <a:pt x="202" y="51"/>
                  </a:lnTo>
                  <a:lnTo>
                    <a:pt x="196" y="45"/>
                  </a:lnTo>
                  <a:lnTo>
                    <a:pt x="190" y="39"/>
                  </a:lnTo>
                  <a:lnTo>
                    <a:pt x="183" y="34"/>
                  </a:lnTo>
                  <a:lnTo>
                    <a:pt x="175" y="28"/>
                  </a:lnTo>
                  <a:lnTo>
                    <a:pt x="165" y="23"/>
                  </a:lnTo>
                  <a:lnTo>
                    <a:pt x="154" y="17"/>
                  </a:lnTo>
                  <a:lnTo>
                    <a:pt x="136" y="9"/>
                  </a:lnTo>
                  <a:lnTo>
                    <a:pt x="119" y="4"/>
                  </a:lnTo>
                  <a:lnTo>
                    <a:pt x="104" y="1"/>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8" name="Freeform 43"/>
            <p:cNvSpPr>
              <a:spLocks/>
            </p:cNvSpPr>
            <p:nvPr userDrawn="1"/>
          </p:nvSpPr>
          <p:spPr bwMode="gray">
            <a:xfrm>
              <a:off x="6966" y="608"/>
              <a:ext cx="26" cy="41"/>
            </a:xfrm>
            <a:custGeom>
              <a:avLst/>
              <a:gdLst>
                <a:gd name="T0" fmla="*/ 91 w 315"/>
                <a:gd name="T1" fmla="*/ 120 h 486"/>
                <a:gd name="T2" fmla="*/ 110 w 315"/>
                <a:gd name="T3" fmla="*/ 124 h 486"/>
                <a:gd name="T4" fmla="*/ 128 w 315"/>
                <a:gd name="T5" fmla="*/ 132 h 486"/>
                <a:gd name="T6" fmla="*/ 144 w 315"/>
                <a:gd name="T7" fmla="*/ 143 h 486"/>
                <a:gd name="T8" fmla="*/ 160 w 315"/>
                <a:gd name="T9" fmla="*/ 161 h 486"/>
                <a:gd name="T10" fmla="*/ 172 w 315"/>
                <a:gd name="T11" fmla="*/ 183 h 486"/>
                <a:gd name="T12" fmla="*/ 180 w 315"/>
                <a:gd name="T13" fmla="*/ 206 h 486"/>
                <a:gd name="T14" fmla="*/ 183 w 315"/>
                <a:gd name="T15" fmla="*/ 228 h 486"/>
                <a:gd name="T16" fmla="*/ 181 w 315"/>
                <a:gd name="T17" fmla="*/ 251 h 486"/>
                <a:gd name="T18" fmla="*/ 174 w 315"/>
                <a:gd name="T19" fmla="*/ 279 h 486"/>
                <a:gd name="T20" fmla="*/ 161 w 315"/>
                <a:gd name="T21" fmla="*/ 304 h 486"/>
                <a:gd name="T22" fmla="*/ 144 w 315"/>
                <a:gd name="T23" fmla="*/ 327 h 486"/>
                <a:gd name="T24" fmla="*/ 123 w 315"/>
                <a:gd name="T25" fmla="*/ 347 h 486"/>
                <a:gd name="T26" fmla="*/ 100 w 315"/>
                <a:gd name="T27" fmla="*/ 363 h 486"/>
                <a:gd name="T28" fmla="*/ 74 w 315"/>
                <a:gd name="T29" fmla="*/ 374 h 486"/>
                <a:gd name="T30" fmla="*/ 47 w 315"/>
                <a:gd name="T31" fmla="*/ 380 h 486"/>
                <a:gd name="T32" fmla="*/ 0 w 315"/>
                <a:gd name="T33" fmla="*/ 434 h 486"/>
                <a:gd name="T34" fmla="*/ 74 w 315"/>
                <a:gd name="T35" fmla="*/ 486 h 486"/>
                <a:gd name="T36" fmla="*/ 97 w 315"/>
                <a:gd name="T37" fmla="*/ 484 h 486"/>
                <a:gd name="T38" fmla="*/ 129 w 315"/>
                <a:gd name="T39" fmla="*/ 476 h 486"/>
                <a:gd name="T40" fmla="*/ 172 w 315"/>
                <a:gd name="T41" fmla="*/ 460 h 486"/>
                <a:gd name="T42" fmla="*/ 213 w 315"/>
                <a:gd name="T43" fmla="*/ 435 h 486"/>
                <a:gd name="T44" fmla="*/ 250 w 315"/>
                <a:gd name="T45" fmla="*/ 406 h 486"/>
                <a:gd name="T46" fmla="*/ 273 w 315"/>
                <a:gd name="T47" fmla="*/ 379 h 486"/>
                <a:gd name="T48" fmla="*/ 286 w 315"/>
                <a:gd name="T49" fmla="*/ 361 h 486"/>
                <a:gd name="T50" fmla="*/ 297 w 315"/>
                <a:gd name="T51" fmla="*/ 340 h 486"/>
                <a:gd name="T52" fmla="*/ 306 w 315"/>
                <a:gd name="T53" fmla="*/ 320 h 486"/>
                <a:gd name="T54" fmla="*/ 312 w 315"/>
                <a:gd name="T55" fmla="*/ 297 h 486"/>
                <a:gd name="T56" fmla="*/ 315 w 315"/>
                <a:gd name="T57" fmla="*/ 275 h 486"/>
                <a:gd name="T58" fmla="*/ 315 w 315"/>
                <a:gd name="T59" fmla="*/ 249 h 486"/>
                <a:gd name="T60" fmla="*/ 312 w 315"/>
                <a:gd name="T61" fmla="*/ 221 h 486"/>
                <a:gd name="T62" fmla="*/ 306 w 315"/>
                <a:gd name="T63" fmla="*/ 194 h 486"/>
                <a:gd name="T64" fmla="*/ 298 w 315"/>
                <a:gd name="T65" fmla="*/ 169 h 486"/>
                <a:gd name="T66" fmla="*/ 287 w 315"/>
                <a:gd name="T67" fmla="*/ 144 h 486"/>
                <a:gd name="T68" fmla="*/ 274 w 315"/>
                <a:gd name="T69" fmla="*/ 122 h 486"/>
                <a:gd name="T70" fmla="*/ 259 w 315"/>
                <a:gd name="T71" fmla="*/ 101 h 486"/>
                <a:gd name="T72" fmla="*/ 243 w 315"/>
                <a:gd name="T73" fmla="*/ 82 h 486"/>
                <a:gd name="T74" fmla="*/ 224 w 315"/>
                <a:gd name="T75" fmla="*/ 65 h 486"/>
                <a:gd name="T76" fmla="*/ 205 w 315"/>
                <a:gd name="T77" fmla="*/ 49 h 486"/>
                <a:gd name="T78" fmla="*/ 184 w 315"/>
                <a:gd name="T79" fmla="*/ 36 h 486"/>
                <a:gd name="T80" fmla="*/ 163 w 315"/>
                <a:gd name="T81" fmla="*/ 25 h 486"/>
                <a:gd name="T82" fmla="*/ 141 w 315"/>
                <a:gd name="T83" fmla="*/ 15 h 486"/>
                <a:gd name="T84" fmla="*/ 118 w 315"/>
                <a:gd name="T85" fmla="*/ 7 h 486"/>
                <a:gd name="T86" fmla="*/ 95 w 315"/>
                <a:gd name="T87" fmla="*/ 3 h 486"/>
                <a:gd name="T88" fmla="*/ 72 w 315"/>
                <a:gd name="T89" fmla="*/ 0 h 486"/>
                <a:gd name="T90" fmla="*/ 21 w 315"/>
                <a:gd name="T91"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5" h="486">
                  <a:moveTo>
                    <a:pt x="80" y="120"/>
                  </a:moveTo>
                  <a:lnTo>
                    <a:pt x="91" y="120"/>
                  </a:lnTo>
                  <a:lnTo>
                    <a:pt x="101" y="122"/>
                  </a:lnTo>
                  <a:lnTo>
                    <a:pt x="110" y="124"/>
                  </a:lnTo>
                  <a:lnTo>
                    <a:pt x="119" y="128"/>
                  </a:lnTo>
                  <a:lnTo>
                    <a:pt x="128" y="132"/>
                  </a:lnTo>
                  <a:lnTo>
                    <a:pt x="136" y="137"/>
                  </a:lnTo>
                  <a:lnTo>
                    <a:pt x="144" y="143"/>
                  </a:lnTo>
                  <a:lnTo>
                    <a:pt x="151" y="150"/>
                  </a:lnTo>
                  <a:lnTo>
                    <a:pt x="160" y="161"/>
                  </a:lnTo>
                  <a:lnTo>
                    <a:pt x="167" y="172"/>
                  </a:lnTo>
                  <a:lnTo>
                    <a:pt x="172" y="183"/>
                  </a:lnTo>
                  <a:lnTo>
                    <a:pt x="177" y="194"/>
                  </a:lnTo>
                  <a:lnTo>
                    <a:pt x="180" y="206"/>
                  </a:lnTo>
                  <a:lnTo>
                    <a:pt x="182" y="218"/>
                  </a:lnTo>
                  <a:lnTo>
                    <a:pt x="183" y="228"/>
                  </a:lnTo>
                  <a:lnTo>
                    <a:pt x="183" y="237"/>
                  </a:lnTo>
                  <a:lnTo>
                    <a:pt x="181" y="251"/>
                  </a:lnTo>
                  <a:lnTo>
                    <a:pt x="178" y="266"/>
                  </a:lnTo>
                  <a:lnTo>
                    <a:pt x="174" y="279"/>
                  </a:lnTo>
                  <a:lnTo>
                    <a:pt x="168" y="292"/>
                  </a:lnTo>
                  <a:lnTo>
                    <a:pt x="161" y="304"/>
                  </a:lnTo>
                  <a:lnTo>
                    <a:pt x="153" y="317"/>
                  </a:lnTo>
                  <a:lnTo>
                    <a:pt x="144" y="327"/>
                  </a:lnTo>
                  <a:lnTo>
                    <a:pt x="134" y="338"/>
                  </a:lnTo>
                  <a:lnTo>
                    <a:pt x="123" y="347"/>
                  </a:lnTo>
                  <a:lnTo>
                    <a:pt x="112" y="355"/>
                  </a:lnTo>
                  <a:lnTo>
                    <a:pt x="100" y="363"/>
                  </a:lnTo>
                  <a:lnTo>
                    <a:pt x="87" y="369"/>
                  </a:lnTo>
                  <a:lnTo>
                    <a:pt x="74" y="374"/>
                  </a:lnTo>
                  <a:lnTo>
                    <a:pt x="61" y="378"/>
                  </a:lnTo>
                  <a:lnTo>
                    <a:pt x="47" y="380"/>
                  </a:lnTo>
                  <a:lnTo>
                    <a:pt x="33" y="381"/>
                  </a:lnTo>
                  <a:lnTo>
                    <a:pt x="0" y="434"/>
                  </a:lnTo>
                  <a:lnTo>
                    <a:pt x="64" y="486"/>
                  </a:lnTo>
                  <a:lnTo>
                    <a:pt x="74" y="486"/>
                  </a:lnTo>
                  <a:lnTo>
                    <a:pt x="85" y="485"/>
                  </a:lnTo>
                  <a:lnTo>
                    <a:pt x="97" y="484"/>
                  </a:lnTo>
                  <a:lnTo>
                    <a:pt x="107" y="482"/>
                  </a:lnTo>
                  <a:lnTo>
                    <a:pt x="129" y="476"/>
                  </a:lnTo>
                  <a:lnTo>
                    <a:pt x="151" y="469"/>
                  </a:lnTo>
                  <a:lnTo>
                    <a:pt x="172" y="460"/>
                  </a:lnTo>
                  <a:lnTo>
                    <a:pt x="194" y="448"/>
                  </a:lnTo>
                  <a:lnTo>
                    <a:pt x="213" y="435"/>
                  </a:lnTo>
                  <a:lnTo>
                    <a:pt x="232" y="421"/>
                  </a:lnTo>
                  <a:lnTo>
                    <a:pt x="250" y="406"/>
                  </a:lnTo>
                  <a:lnTo>
                    <a:pt x="266" y="388"/>
                  </a:lnTo>
                  <a:lnTo>
                    <a:pt x="273" y="379"/>
                  </a:lnTo>
                  <a:lnTo>
                    <a:pt x="279" y="370"/>
                  </a:lnTo>
                  <a:lnTo>
                    <a:pt x="286" y="361"/>
                  </a:lnTo>
                  <a:lnTo>
                    <a:pt x="291" y="350"/>
                  </a:lnTo>
                  <a:lnTo>
                    <a:pt x="297" y="340"/>
                  </a:lnTo>
                  <a:lnTo>
                    <a:pt x="302" y="330"/>
                  </a:lnTo>
                  <a:lnTo>
                    <a:pt x="306" y="320"/>
                  </a:lnTo>
                  <a:lnTo>
                    <a:pt x="309" y="309"/>
                  </a:lnTo>
                  <a:lnTo>
                    <a:pt x="312" y="297"/>
                  </a:lnTo>
                  <a:lnTo>
                    <a:pt x="314" y="287"/>
                  </a:lnTo>
                  <a:lnTo>
                    <a:pt x="315" y="275"/>
                  </a:lnTo>
                  <a:lnTo>
                    <a:pt x="315" y="264"/>
                  </a:lnTo>
                  <a:lnTo>
                    <a:pt x="315" y="249"/>
                  </a:lnTo>
                  <a:lnTo>
                    <a:pt x="314" y="235"/>
                  </a:lnTo>
                  <a:lnTo>
                    <a:pt x="312" y="221"/>
                  </a:lnTo>
                  <a:lnTo>
                    <a:pt x="309" y="207"/>
                  </a:lnTo>
                  <a:lnTo>
                    <a:pt x="306" y="194"/>
                  </a:lnTo>
                  <a:lnTo>
                    <a:pt x="302" y="181"/>
                  </a:lnTo>
                  <a:lnTo>
                    <a:pt x="298" y="169"/>
                  </a:lnTo>
                  <a:lnTo>
                    <a:pt x="293" y="156"/>
                  </a:lnTo>
                  <a:lnTo>
                    <a:pt x="287" y="144"/>
                  </a:lnTo>
                  <a:lnTo>
                    <a:pt x="280" y="133"/>
                  </a:lnTo>
                  <a:lnTo>
                    <a:pt x="274" y="122"/>
                  </a:lnTo>
                  <a:lnTo>
                    <a:pt x="267" y="112"/>
                  </a:lnTo>
                  <a:lnTo>
                    <a:pt x="259" y="101"/>
                  </a:lnTo>
                  <a:lnTo>
                    <a:pt x="251" y="91"/>
                  </a:lnTo>
                  <a:lnTo>
                    <a:pt x="243" y="82"/>
                  </a:lnTo>
                  <a:lnTo>
                    <a:pt x="233" y="73"/>
                  </a:lnTo>
                  <a:lnTo>
                    <a:pt x="224" y="65"/>
                  </a:lnTo>
                  <a:lnTo>
                    <a:pt x="215" y="56"/>
                  </a:lnTo>
                  <a:lnTo>
                    <a:pt x="205" y="49"/>
                  </a:lnTo>
                  <a:lnTo>
                    <a:pt x="195" y="42"/>
                  </a:lnTo>
                  <a:lnTo>
                    <a:pt x="184" y="36"/>
                  </a:lnTo>
                  <a:lnTo>
                    <a:pt x="174" y="30"/>
                  </a:lnTo>
                  <a:lnTo>
                    <a:pt x="163" y="25"/>
                  </a:lnTo>
                  <a:lnTo>
                    <a:pt x="152" y="20"/>
                  </a:lnTo>
                  <a:lnTo>
                    <a:pt x="141" y="15"/>
                  </a:lnTo>
                  <a:lnTo>
                    <a:pt x="129" y="12"/>
                  </a:lnTo>
                  <a:lnTo>
                    <a:pt x="118" y="7"/>
                  </a:lnTo>
                  <a:lnTo>
                    <a:pt x="107" y="5"/>
                  </a:lnTo>
                  <a:lnTo>
                    <a:pt x="95" y="3"/>
                  </a:lnTo>
                  <a:lnTo>
                    <a:pt x="83" y="1"/>
                  </a:lnTo>
                  <a:lnTo>
                    <a:pt x="72" y="0"/>
                  </a:lnTo>
                  <a:lnTo>
                    <a:pt x="60" y="0"/>
                  </a:lnTo>
                  <a:lnTo>
                    <a:pt x="21" y="68"/>
                  </a:lnTo>
                  <a:lnTo>
                    <a:pt x="8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79" name="Freeform 44"/>
            <p:cNvSpPr>
              <a:spLocks/>
            </p:cNvSpPr>
            <p:nvPr userDrawn="1"/>
          </p:nvSpPr>
          <p:spPr bwMode="gray">
            <a:xfrm>
              <a:off x="6884" y="562"/>
              <a:ext cx="92" cy="118"/>
            </a:xfrm>
            <a:custGeom>
              <a:avLst/>
              <a:gdLst>
                <a:gd name="T0" fmla="*/ 1007 w 1095"/>
                <a:gd name="T1" fmla="*/ 693 h 1421"/>
                <a:gd name="T2" fmla="*/ 952 w 1095"/>
                <a:gd name="T3" fmla="*/ 735 h 1421"/>
                <a:gd name="T4" fmla="*/ 915 w 1095"/>
                <a:gd name="T5" fmla="*/ 791 h 1421"/>
                <a:gd name="T6" fmla="*/ 906 w 1095"/>
                <a:gd name="T7" fmla="*/ 852 h 1421"/>
                <a:gd name="T8" fmla="*/ 929 w 1095"/>
                <a:gd name="T9" fmla="*/ 906 h 1421"/>
                <a:gd name="T10" fmla="*/ 974 w 1095"/>
                <a:gd name="T11" fmla="*/ 937 h 1421"/>
                <a:gd name="T12" fmla="*/ 1040 w 1095"/>
                <a:gd name="T13" fmla="*/ 1047 h 1421"/>
                <a:gd name="T14" fmla="*/ 955 w 1095"/>
                <a:gd name="T15" fmla="*/ 1038 h 1421"/>
                <a:gd name="T16" fmla="*/ 881 w 1095"/>
                <a:gd name="T17" fmla="*/ 1012 h 1421"/>
                <a:gd name="T18" fmla="*/ 821 w 1095"/>
                <a:gd name="T19" fmla="*/ 976 h 1421"/>
                <a:gd name="T20" fmla="*/ 774 w 1095"/>
                <a:gd name="T21" fmla="*/ 931 h 1421"/>
                <a:gd name="T22" fmla="*/ 741 w 1095"/>
                <a:gd name="T23" fmla="*/ 883 h 1421"/>
                <a:gd name="T24" fmla="*/ 726 w 1095"/>
                <a:gd name="T25" fmla="*/ 835 h 1421"/>
                <a:gd name="T26" fmla="*/ 728 w 1095"/>
                <a:gd name="T27" fmla="*/ 774 h 1421"/>
                <a:gd name="T28" fmla="*/ 749 w 1095"/>
                <a:gd name="T29" fmla="*/ 723 h 1421"/>
                <a:gd name="T30" fmla="*/ 650 w 1095"/>
                <a:gd name="T31" fmla="*/ 723 h 1421"/>
                <a:gd name="T32" fmla="*/ 491 w 1095"/>
                <a:gd name="T33" fmla="*/ 745 h 1421"/>
                <a:gd name="T34" fmla="*/ 462 w 1095"/>
                <a:gd name="T35" fmla="*/ 886 h 1421"/>
                <a:gd name="T36" fmla="*/ 435 w 1095"/>
                <a:gd name="T37" fmla="*/ 1103 h 1421"/>
                <a:gd name="T38" fmla="*/ 427 w 1095"/>
                <a:gd name="T39" fmla="*/ 1291 h 1421"/>
                <a:gd name="T40" fmla="*/ 431 w 1095"/>
                <a:gd name="T41" fmla="*/ 1398 h 1421"/>
                <a:gd name="T42" fmla="*/ 416 w 1095"/>
                <a:gd name="T43" fmla="*/ 1418 h 1421"/>
                <a:gd name="T44" fmla="*/ 378 w 1095"/>
                <a:gd name="T45" fmla="*/ 1418 h 1421"/>
                <a:gd name="T46" fmla="*/ 337 w 1095"/>
                <a:gd name="T47" fmla="*/ 1390 h 1421"/>
                <a:gd name="T48" fmla="*/ 310 w 1095"/>
                <a:gd name="T49" fmla="*/ 1337 h 1421"/>
                <a:gd name="T50" fmla="*/ 293 w 1095"/>
                <a:gd name="T51" fmla="*/ 1256 h 1421"/>
                <a:gd name="T52" fmla="*/ 288 w 1095"/>
                <a:gd name="T53" fmla="*/ 1109 h 1421"/>
                <a:gd name="T54" fmla="*/ 313 w 1095"/>
                <a:gd name="T55" fmla="*/ 843 h 1421"/>
                <a:gd name="T56" fmla="*/ 226 w 1095"/>
                <a:gd name="T57" fmla="*/ 803 h 1421"/>
                <a:gd name="T58" fmla="*/ 161 w 1095"/>
                <a:gd name="T59" fmla="*/ 831 h 1421"/>
                <a:gd name="T60" fmla="*/ 125 w 1095"/>
                <a:gd name="T61" fmla="*/ 840 h 1421"/>
                <a:gd name="T62" fmla="*/ 86 w 1095"/>
                <a:gd name="T63" fmla="*/ 834 h 1421"/>
                <a:gd name="T64" fmla="*/ 24 w 1095"/>
                <a:gd name="T65" fmla="*/ 796 h 1421"/>
                <a:gd name="T66" fmla="*/ 0 w 1095"/>
                <a:gd name="T67" fmla="*/ 762 h 1421"/>
                <a:gd name="T68" fmla="*/ 8 w 1095"/>
                <a:gd name="T69" fmla="*/ 740 h 1421"/>
                <a:gd name="T70" fmla="*/ 62 w 1095"/>
                <a:gd name="T71" fmla="*/ 713 h 1421"/>
                <a:gd name="T72" fmla="*/ 251 w 1095"/>
                <a:gd name="T73" fmla="*/ 663 h 1421"/>
                <a:gd name="T74" fmla="*/ 364 w 1095"/>
                <a:gd name="T75" fmla="*/ 577 h 1421"/>
                <a:gd name="T76" fmla="*/ 431 w 1095"/>
                <a:gd name="T77" fmla="*/ 350 h 1421"/>
                <a:gd name="T78" fmla="*/ 514 w 1095"/>
                <a:gd name="T79" fmla="*/ 162 h 1421"/>
                <a:gd name="T80" fmla="*/ 599 w 1095"/>
                <a:gd name="T81" fmla="*/ 34 h 1421"/>
                <a:gd name="T82" fmla="*/ 669 w 1095"/>
                <a:gd name="T83" fmla="*/ 1 h 1421"/>
                <a:gd name="T84" fmla="*/ 732 w 1095"/>
                <a:gd name="T85" fmla="*/ 7 h 1421"/>
                <a:gd name="T86" fmla="*/ 799 w 1095"/>
                <a:gd name="T87" fmla="*/ 37 h 1421"/>
                <a:gd name="T88" fmla="*/ 852 w 1095"/>
                <a:gd name="T89" fmla="*/ 97 h 1421"/>
                <a:gd name="T90" fmla="*/ 866 w 1095"/>
                <a:gd name="T91" fmla="*/ 159 h 1421"/>
                <a:gd name="T92" fmla="*/ 852 w 1095"/>
                <a:gd name="T93" fmla="*/ 204 h 1421"/>
                <a:gd name="T94" fmla="*/ 824 w 1095"/>
                <a:gd name="T95" fmla="*/ 224 h 1421"/>
                <a:gd name="T96" fmla="*/ 807 w 1095"/>
                <a:gd name="T97" fmla="*/ 220 h 1421"/>
                <a:gd name="T98" fmla="*/ 778 w 1095"/>
                <a:gd name="T99" fmla="*/ 172 h 1421"/>
                <a:gd name="T100" fmla="*/ 731 w 1095"/>
                <a:gd name="T101" fmla="*/ 149 h 1421"/>
                <a:gd name="T102" fmla="*/ 697 w 1095"/>
                <a:gd name="T103" fmla="*/ 160 h 1421"/>
                <a:gd name="T104" fmla="*/ 660 w 1095"/>
                <a:gd name="T105" fmla="*/ 210 h 1421"/>
                <a:gd name="T106" fmla="*/ 601 w 1095"/>
                <a:gd name="T107" fmla="*/ 339 h 1421"/>
                <a:gd name="T108" fmla="*/ 514 w 1095"/>
                <a:gd name="T109" fmla="*/ 627 h 1421"/>
                <a:gd name="T110" fmla="*/ 618 w 1095"/>
                <a:gd name="T111" fmla="*/ 629 h 1421"/>
                <a:gd name="T112" fmla="*/ 798 w 1095"/>
                <a:gd name="T113" fmla="*/ 626 h 1421"/>
                <a:gd name="T114" fmla="*/ 892 w 1095"/>
                <a:gd name="T115" fmla="*/ 627 h 1421"/>
                <a:gd name="T116" fmla="*/ 961 w 1095"/>
                <a:gd name="T117" fmla="*/ 578 h 1421"/>
                <a:gd name="T118" fmla="*/ 1027 w 1095"/>
                <a:gd name="T119" fmla="*/ 561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5" h="1421">
                  <a:moveTo>
                    <a:pt x="1056" y="681"/>
                  </a:moveTo>
                  <a:lnTo>
                    <a:pt x="1044" y="682"/>
                  </a:lnTo>
                  <a:lnTo>
                    <a:pt x="1032" y="684"/>
                  </a:lnTo>
                  <a:lnTo>
                    <a:pt x="1020" y="688"/>
                  </a:lnTo>
                  <a:lnTo>
                    <a:pt x="1007" y="693"/>
                  </a:lnTo>
                  <a:lnTo>
                    <a:pt x="995" y="699"/>
                  </a:lnTo>
                  <a:lnTo>
                    <a:pt x="984" y="707"/>
                  </a:lnTo>
                  <a:lnTo>
                    <a:pt x="973" y="715"/>
                  </a:lnTo>
                  <a:lnTo>
                    <a:pt x="961" y="725"/>
                  </a:lnTo>
                  <a:lnTo>
                    <a:pt x="952" y="735"/>
                  </a:lnTo>
                  <a:lnTo>
                    <a:pt x="943" y="745"/>
                  </a:lnTo>
                  <a:lnTo>
                    <a:pt x="934" y="756"/>
                  </a:lnTo>
                  <a:lnTo>
                    <a:pt x="927" y="767"/>
                  </a:lnTo>
                  <a:lnTo>
                    <a:pt x="921" y="779"/>
                  </a:lnTo>
                  <a:lnTo>
                    <a:pt x="915" y="791"/>
                  </a:lnTo>
                  <a:lnTo>
                    <a:pt x="910" y="802"/>
                  </a:lnTo>
                  <a:lnTo>
                    <a:pt x="908" y="813"/>
                  </a:lnTo>
                  <a:lnTo>
                    <a:pt x="906" y="827"/>
                  </a:lnTo>
                  <a:lnTo>
                    <a:pt x="905" y="839"/>
                  </a:lnTo>
                  <a:lnTo>
                    <a:pt x="906" y="852"/>
                  </a:lnTo>
                  <a:lnTo>
                    <a:pt x="908" y="863"/>
                  </a:lnTo>
                  <a:lnTo>
                    <a:pt x="912" y="876"/>
                  </a:lnTo>
                  <a:lnTo>
                    <a:pt x="917" y="886"/>
                  </a:lnTo>
                  <a:lnTo>
                    <a:pt x="922" y="897"/>
                  </a:lnTo>
                  <a:lnTo>
                    <a:pt x="929" y="906"/>
                  </a:lnTo>
                  <a:lnTo>
                    <a:pt x="936" y="914"/>
                  </a:lnTo>
                  <a:lnTo>
                    <a:pt x="945" y="922"/>
                  </a:lnTo>
                  <a:lnTo>
                    <a:pt x="953" y="928"/>
                  </a:lnTo>
                  <a:lnTo>
                    <a:pt x="964" y="933"/>
                  </a:lnTo>
                  <a:lnTo>
                    <a:pt x="974" y="937"/>
                  </a:lnTo>
                  <a:lnTo>
                    <a:pt x="985" y="940"/>
                  </a:lnTo>
                  <a:lnTo>
                    <a:pt x="997" y="941"/>
                  </a:lnTo>
                  <a:lnTo>
                    <a:pt x="1009" y="942"/>
                  </a:lnTo>
                  <a:lnTo>
                    <a:pt x="1073" y="984"/>
                  </a:lnTo>
                  <a:lnTo>
                    <a:pt x="1040" y="1047"/>
                  </a:lnTo>
                  <a:lnTo>
                    <a:pt x="1022" y="1047"/>
                  </a:lnTo>
                  <a:lnTo>
                    <a:pt x="1004" y="1046"/>
                  </a:lnTo>
                  <a:lnTo>
                    <a:pt x="988" y="1044"/>
                  </a:lnTo>
                  <a:lnTo>
                    <a:pt x="971" y="1041"/>
                  </a:lnTo>
                  <a:lnTo>
                    <a:pt x="955" y="1038"/>
                  </a:lnTo>
                  <a:lnTo>
                    <a:pt x="939" y="1034"/>
                  </a:lnTo>
                  <a:lnTo>
                    <a:pt x="924" y="1030"/>
                  </a:lnTo>
                  <a:lnTo>
                    <a:pt x="909" y="1025"/>
                  </a:lnTo>
                  <a:lnTo>
                    <a:pt x="895" y="1019"/>
                  </a:lnTo>
                  <a:lnTo>
                    <a:pt x="881" y="1012"/>
                  </a:lnTo>
                  <a:lnTo>
                    <a:pt x="869" y="1006"/>
                  </a:lnTo>
                  <a:lnTo>
                    <a:pt x="855" y="999"/>
                  </a:lnTo>
                  <a:lnTo>
                    <a:pt x="843" y="992"/>
                  </a:lnTo>
                  <a:lnTo>
                    <a:pt x="832" y="984"/>
                  </a:lnTo>
                  <a:lnTo>
                    <a:pt x="821" y="976"/>
                  </a:lnTo>
                  <a:lnTo>
                    <a:pt x="810" y="968"/>
                  </a:lnTo>
                  <a:lnTo>
                    <a:pt x="800" y="958"/>
                  </a:lnTo>
                  <a:lnTo>
                    <a:pt x="790" y="949"/>
                  </a:lnTo>
                  <a:lnTo>
                    <a:pt x="782" y="940"/>
                  </a:lnTo>
                  <a:lnTo>
                    <a:pt x="774" y="931"/>
                  </a:lnTo>
                  <a:lnTo>
                    <a:pt x="766" y="922"/>
                  </a:lnTo>
                  <a:lnTo>
                    <a:pt x="759" y="911"/>
                  </a:lnTo>
                  <a:lnTo>
                    <a:pt x="752" y="902"/>
                  </a:lnTo>
                  <a:lnTo>
                    <a:pt x="746" y="892"/>
                  </a:lnTo>
                  <a:lnTo>
                    <a:pt x="741" y="883"/>
                  </a:lnTo>
                  <a:lnTo>
                    <a:pt x="737" y="873"/>
                  </a:lnTo>
                  <a:lnTo>
                    <a:pt x="733" y="863"/>
                  </a:lnTo>
                  <a:lnTo>
                    <a:pt x="730" y="853"/>
                  </a:lnTo>
                  <a:lnTo>
                    <a:pt x="728" y="844"/>
                  </a:lnTo>
                  <a:lnTo>
                    <a:pt x="726" y="835"/>
                  </a:lnTo>
                  <a:lnTo>
                    <a:pt x="725" y="826"/>
                  </a:lnTo>
                  <a:lnTo>
                    <a:pt x="725" y="816"/>
                  </a:lnTo>
                  <a:lnTo>
                    <a:pt x="725" y="801"/>
                  </a:lnTo>
                  <a:lnTo>
                    <a:pt x="726" y="787"/>
                  </a:lnTo>
                  <a:lnTo>
                    <a:pt x="728" y="774"/>
                  </a:lnTo>
                  <a:lnTo>
                    <a:pt x="731" y="761"/>
                  </a:lnTo>
                  <a:lnTo>
                    <a:pt x="734" y="750"/>
                  </a:lnTo>
                  <a:lnTo>
                    <a:pt x="739" y="740"/>
                  </a:lnTo>
                  <a:lnTo>
                    <a:pt x="744" y="731"/>
                  </a:lnTo>
                  <a:lnTo>
                    <a:pt x="749" y="723"/>
                  </a:lnTo>
                  <a:lnTo>
                    <a:pt x="759" y="712"/>
                  </a:lnTo>
                  <a:lnTo>
                    <a:pt x="745" y="713"/>
                  </a:lnTo>
                  <a:lnTo>
                    <a:pt x="714" y="716"/>
                  </a:lnTo>
                  <a:lnTo>
                    <a:pt x="682" y="720"/>
                  </a:lnTo>
                  <a:lnTo>
                    <a:pt x="650" y="723"/>
                  </a:lnTo>
                  <a:lnTo>
                    <a:pt x="619" y="727"/>
                  </a:lnTo>
                  <a:lnTo>
                    <a:pt x="586" y="731"/>
                  </a:lnTo>
                  <a:lnTo>
                    <a:pt x="555" y="735"/>
                  </a:lnTo>
                  <a:lnTo>
                    <a:pt x="523" y="740"/>
                  </a:lnTo>
                  <a:lnTo>
                    <a:pt x="491" y="745"/>
                  </a:lnTo>
                  <a:lnTo>
                    <a:pt x="487" y="745"/>
                  </a:lnTo>
                  <a:lnTo>
                    <a:pt x="487" y="749"/>
                  </a:lnTo>
                  <a:lnTo>
                    <a:pt x="478" y="795"/>
                  </a:lnTo>
                  <a:lnTo>
                    <a:pt x="470" y="841"/>
                  </a:lnTo>
                  <a:lnTo>
                    <a:pt x="462" y="886"/>
                  </a:lnTo>
                  <a:lnTo>
                    <a:pt x="455" y="931"/>
                  </a:lnTo>
                  <a:lnTo>
                    <a:pt x="448" y="976"/>
                  </a:lnTo>
                  <a:lnTo>
                    <a:pt x="443" y="1019"/>
                  </a:lnTo>
                  <a:lnTo>
                    <a:pt x="439" y="1061"/>
                  </a:lnTo>
                  <a:lnTo>
                    <a:pt x="435" y="1103"/>
                  </a:lnTo>
                  <a:lnTo>
                    <a:pt x="432" y="1143"/>
                  </a:lnTo>
                  <a:lnTo>
                    <a:pt x="429" y="1183"/>
                  </a:lnTo>
                  <a:lnTo>
                    <a:pt x="428" y="1221"/>
                  </a:lnTo>
                  <a:lnTo>
                    <a:pt x="427" y="1256"/>
                  </a:lnTo>
                  <a:lnTo>
                    <a:pt x="427" y="1291"/>
                  </a:lnTo>
                  <a:lnTo>
                    <a:pt x="428" y="1323"/>
                  </a:lnTo>
                  <a:lnTo>
                    <a:pt x="429" y="1353"/>
                  </a:lnTo>
                  <a:lnTo>
                    <a:pt x="432" y="1382"/>
                  </a:lnTo>
                  <a:lnTo>
                    <a:pt x="432" y="1391"/>
                  </a:lnTo>
                  <a:lnTo>
                    <a:pt x="431" y="1398"/>
                  </a:lnTo>
                  <a:lnTo>
                    <a:pt x="429" y="1405"/>
                  </a:lnTo>
                  <a:lnTo>
                    <a:pt x="426" y="1411"/>
                  </a:lnTo>
                  <a:lnTo>
                    <a:pt x="423" y="1414"/>
                  </a:lnTo>
                  <a:lnTo>
                    <a:pt x="420" y="1416"/>
                  </a:lnTo>
                  <a:lnTo>
                    <a:pt x="416" y="1418"/>
                  </a:lnTo>
                  <a:lnTo>
                    <a:pt x="413" y="1419"/>
                  </a:lnTo>
                  <a:lnTo>
                    <a:pt x="406" y="1420"/>
                  </a:lnTo>
                  <a:lnTo>
                    <a:pt x="398" y="1421"/>
                  </a:lnTo>
                  <a:lnTo>
                    <a:pt x="388" y="1420"/>
                  </a:lnTo>
                  <a:lnTo>
                    <a:pt x="378" y="1418"/>
                  </a:lnTo>
                  <a:lnTo>
                    <a:pt x="368" y="1414"/>
                  </a:lnTo>
                  <a:lnTo>
                    <a:pt x="359" y="1409"/>
                  </a:lnTo>
                  <a:lnTo>
                    <a:pt x="352" y="1403"/>
                  </a:lnTo>
                  <a:lnTo>
                    <a:pt x="344" y="1397"/>
                  </a:lnTo>
                  <a:lnTo>
                    <a:pt x="337" y="1390"/>
                  </a:lnTo>
                  <a:lnTo>
                    <a:pt x="331" y="1381"/>
                  </a:lnTo>
                  <a:lnTo>
                    <a:pt x="325" y="1372"/>
                  </a:lnTo>
                  <a:lnTo>
                    <a:pt x="319" y="1362"/>
                  </a:lnTo>
                  <a:lnTo>
                    <a:pt x="314" y="1349"/>
                  </a:lnTo>
                  <a:lnTo>
                    <a:pt x="310" y="1337"/>
                  </a:lnTo>
                  <a:lnTo>
                    <a:pt x="306" y="1323"/>
                  </a:lnTo>
                  <a:lnTo>
                    <a:pt x="302" y="1307"/>
                  </a:lnTo>
                  <a:lnTo>
                    <a:pt x="298" y="1292"/>
                  </a:lnTo>
                  <a:lnTo>
                    <a:pt x="295" y="1275"/>
                  </a:lnTo>
                  <a:lnTo>
                    <a:pt x="293" y="1256"/>
                  </a:lnTo>
                  <a:lnTo>
                    <a:pt x="291" y="1237"/>
                  </a:lnTo>
                  <a:lnTo>
                    <a:pt x="289" y="1217"/>
                  </a:lnTo>
                  <a:lnTo>
                    <a:pt x="288" y="1195"/>
                  </a:lnTo>
                  <a:lnTo>
                    <a:pt x="287" y="1154"/>
                  </a:lnTo>
                  <a:lnTo>
                    <a:pt x="288" y="1109"/>
                  </a:lnTo>
                  <a:lnTo>
                    <a:pt x="290" y="1060"/>
                  </a:lnTo>
                  <a:lnTo>
                    <a:pt x="294" y="1009"/>
                  </a:lnTo>
                  <a:lnTo>
                    <a:pt x="298" y="955"/>
                  </a:lnTo>
                  <a:lnTo>
                    <a:pt x="306" y="900"/>
                  </a:lnTo>
                  <a:lnTo>
                    <a:pt x="313" y="843"/>
                  </a:lnTo>
                  <a:lnTo>
                    <a:pt x="322" y="786"/>
                  </a:lnTo>
                  <a:lnTo>
                    <a:pt x="323" y="777"/>
                  </a:lnTo>
                  <a:lnTo>
                    <a:pt x="315" y="779"/>
                  </a:lnTo>
                  <a:lnTo>
                    <a:pt x="267" y="791"/>
                  </a:lnTo>
                  <a:lnTo>
                    <a:pt x="226" y="803"/>
                  </a:lnTo>
                  <a:lnTo>
                    <a:pt x="209" y="809"/>
                  </a:lnTo>
                  <a:lnTo>
                    <a:pt x="193" y="815"/>
                  </a:lnTo>
                  <a:lnTo>
                    <a:pt x="180" y="822"/>
                  </a:lnTo>
                  <a:lnTo>
                    <a:pt x="168" y="827"/>
                  </a:lnTo>
                  <a:lnTo>
                    <a:pt x="161" y="831"/>
                  </a:lnTo>
                  <a:lnTo>
                    <a:pt x="154" y="834"/>
                  </a:lnTo>
                  <a:lnTo>
                    <a:pt x="147" y="836"/>
                  </a:lnTo>
                  <a:lnTo>
                    <a:pt x="139" y="838"/>
                  </a:lnTo>
                  <a:lnTo>
                    <a:pt x="132" y="839"/>
                  </a:lnTo>
                  <a:lnTo>
                    <a:pt x="125" y="840"/>
                  </a:lnTo>
                  <a:lnTo>
                    <a:pt x="117" y="840"/>
                  </a:lnTo>
                  <a:lnTo>
                    <a:pt x="110" y="839"/>
                  </a:lnTo>
                  <a:lnTo>
                    <a:pt x="102" y="838"/>
                  </a:lnTo>
                  <a:lnTo>
                    <a:pt x="94" y="836"/>
                  </a:lnTo>
                  <a:lnTo>
                    <a:pt x="86" y="834"/>
                  </a:lnTo>
                  <a:lnTo>
                    <a:pt x="78" y="830"/>
                  </a:lnTo>
                  <a:lnTo>
                    <a:pt x="62" y="822"/>
                  </a:lnTo>
                  <a:lnTo>
                    <a:pt x="45" y="811"/>
                  </a:lnTo>
                  <a:lnTo>
                    <a:pt x="33" y="803"/>
                  </a:lnTo>
                  <a:lnTo>
                    <a:pt x="24" y="796"/>
                  </a:lnTo>
                  <a:lnTo>
                    <a:pt x="16" y="789"/>
                  </a:lnTo>
                  <a:lnTo>
                    <a:pt x="10" y="782"/>
                  </a:lnTo>
                  <a:lnTo>
                    <a:pt x="5" y="775"/>
                  </a:lnTo>
                  <a:lnTo>
                    <a:pt x="2" y="768"/>
                  </a:lnTo>
                  <a:lnTo>
                    <a:pt x="0" y="762"/>
                  </a:lnTo>
                  <a:lnTo>
                    <a:pt x="0" y="756"/>
                  </a:lnTo>
                  <a:lnTo>
                    <a:pt x="0" y="752"/>
                  </a:lnTo>
                  <a:lnTo>
                    <a:pt x="2" y="748"/>
                  </a:lnTo>
                  <a:lnTo>
                    <a:pt x="5" y="744"/>
                  </a:lnTo>
                  <a:lnTo>
                    <a:pt x="8" y="740"/>
                  </a:lnTo>
                  <a:lnTo>
                    <a:pt x="13" y="736"/>
                  </a:lnTo>
                  <a:lnTo>
                    <a:pt x="18" y="733"/>
                  </a:lnTo>
                  <a:lnTo>
                    <a:pt x="24" y="729"/>
                  </a:lnTo>
                  <a:lnTo>
                    <a:pt x="31" y="726"/>
                  </a:lnTo>
                  <a:lnTo>
                    <a:pt x="62" y="713"/>
                  </a:lnTo>
                  <a:lnTo>
                    <a:pt x="94" y="701"/>
                  </a:lnTo>
                  <a:lnTo>
                    <a:pt x="129" y="691"/>
                  </a:lnTo>
                  <a:lnTo>
                    <a:pt x="167" y="681"/>
                  </a:lnTo>
                  <a:lnTo>
                    <a:pt x="208" y="672"/>
                  </a:lnTo>
                  <a:lnTo>
                    <a:pt x="251" y="663"/>
                  </a:lnTo>
                  <a:lnTo>
                    <a:pt x="295" y="656"/>
                  </a:lnTo>
                  <a:lnTo>
                    <a:pt x="343" y="649"/>
                  </a:lnTo>
                  <a:lnTo>
                    <a:pt x="347" y="649"/>
                  </a:lnTo>
                  <a:lnTo>
                    <a:pt x="348" y="645"/>
                  </a:lnTo>
                  <a:lnTo>
                    <a:pt x="364" y="577"/>
                  </a:lnTo>
                  <a:lnTo>
                    <a:pt x="383" y="503"/>
                  </a:lnTo>
                  <a:lnTo>
                    <a:pt x="393" y="465"/>
                  </a:lnTo>
                  <a:lnTo>
                    <a:pt x="406" y="428"/>
                  </a:lnTo>
                  <a:lnTo>
                    <a:pt x="418" y="389"/>
                  </a:lnTo>
                  <a:lnTo>
                    <a:pt x="431" y="350"/>
                  </a:lnTo>
                  <a:lnTo>
                    <a:pt x="445" y="311"/>
                  </a:lnTo>
                  <a:lnTo>
                    <a:pt x="462" y="272"/>
                  </a:lnTo>
                  <a:lnTo>
                    <a:pt x="478" y="235"/>
                  </a:lnTo>
                  <a:lnTo>
                    <a:pt x="495" y="198"/>
                  </a:lnTo>
                  <a:lnTo>
                    <a:pt x="514" y="162"/>
                  </a:lnTo>
                  <a:lnTo>
                    <a:pt x="533" y="126"/>
                  </a:lnTo>
                  <a:lnTo>
                    <a:pt x="555" y="93"/>
                  </a:lnTo>
                  <a:lnTo>
                    <a:pt x="576" y="61"/>
                  </a:lnTo>
                  <a:lnTo>
                    <a:pt x="588" y="47"/>
                  </a:lnTo>
                  <a:lnTo>
                    <a:pt x="599" y="34"/>
                  </a:lnTo>
                  <a:lnTo>
                    <a:pt x="613" y="23"/>
                  </a:lnTo>
                  <a:lnTo>
                    <a:pt x="626" y="15"/>
                  </a:lnTo>
                  <a:lnTo>
                    <a:pt x="639" y="8"/>
                  </a:lnTo>
                  <a:lnTo>
                    <a:pt x="653" y="3"/>
                  </a:lnTo>
                  <a:lnTo>
                    <a:pt x="669" y="1"/>
                  </a:lnTo>
                  <a:lnTo>
                    <a:pt x="684" y="0"/>
                  </a:lnTo>
                  <a:lnTo>
                    <a:pt x="695" y="0"/>
                  </a:lnTo>
                  <a:lnTo>
                    <a:pt x="708" y="2"/>
                  </a:lnTo>
                  <a:lnTo>
                    <a:pt x="719" y="4"/>
                  </a:lnTo>
                  <a:lnTo>
                    <a:pt x="732" y="7"/>
                  </a:lnTo>
                  <a:lnTo>
                    <a:pt x="744" y="11"/>
                  </a:lnTo>
                  <a:lnTo>
                    <a:pt x="757" y="16"/>
                  </a:lnTo>
                  <a:lnTo>
                    <a:pt x="771" y="22"/>
                  </a:lnTo>
                  <a:lnTo>
                    <a:pt x="785" y="29"/>
                  </a:lnTo>
                  <a:lnTo>
                    <a:pt x="799" y="37"/>
                  </a:lnTo>
                  <a:lnTo>
                    <a:pt x="813" y="47"/>
                  </a:lnTo>
                  <a:lnTo>
                    <a:pt x="825" y="58"/>
                  </a:lnTo>
                  <a:lnTo>
                    <a:pt x="835" y="70"/>
                  </a:lnTo>
                  <a:lnTo>
                    <a:pt x="844" y="83"/>
                  </a:lnTo>
                  <a:lnTo>
                    <a:pt x="852" y="97"/>
                  </a:lnTo>
                  <a:lnTo>
                    <a:pt x="858" y="111"/>
                  </a:lnTo>
                  <a:lnTo>
                    <a:pt x="863" y="126"/>
                  </a:lnTo>
                  <a:lnTo>
                    <a:pt x="865" y="138"/>
                  </a:lnTo>
                  <a:lnTo>
                    <a:pt x="866" y="149"/>
                  </a:lnTo>
                  <a:lnTo>
                    <a:pt x="866" y="159"/>
                  </a:lnTo>
                  <a:lnTo>
                    <a:pt x="865" y="169"/>
                  </a:lnTo>
                  <a:lnTo>
                    <a:pt x="864" y="180"/>
                  </a:lnTo>
                  <a:lnTo>
                    <a:pt x="861" y="188"/>
                  </a:lnTo>
                  <a:lnTo>
                    <a:pt x="856" y="196"/>
                  </a:lnTo>
                  <a:lnTo>
                    <a:pt x="852" y="204"/>
                  </a:lnTo>
                  <a:lnTo>
                    <a:pt x="844" y="213"/>
                  </a:lnTo>
                  <a:lnTo>
                    <a:pt x="836" y="219"/>
                  </a:lnTo>
                  <a:lnTo>
                    <a:pt x="832" y="222"/>
                  </a:lnTo>
                  <a:lnTo>
                    <a:pt x="828" y="223"/>
                  </a:lnTo>
                  <a:lnTo>
                    <a:pt x="824" y="224"/>
                  </a:lnTo>
                  <a:lnTo>
                    <a:pt x="820" y="226"/>
                  </a:lnTo>
                  <a:lnTo>
                    <a:pt x="817" y="224"/>
                  </a:lnTo>
                  <a:lnTo>
                    <a:pt x="813" y="223"/>
                  </a:lnTo>
                  <a:lnTo>
                    <a:pt x="810" y="222"/>
                  </a:lnTo>
                  <a:lnTo>
                    <a:pt x="807" y="220"/>
                  </a:lnTo>
                  <a:lnTo>
                    <a:pt x="802" y="215"/>
                  </a:lnTo>
                  <a:lnTo>
                    <a:pt x="799" y="209"/>
                  </a:lnTo>
                  <a:lnTo>
                    <a:pt x="792" y="195"/>
                  </a:lnTo>
                  <a:lnTo>
                    <a:pt x="785" y="184"/>
                  </a:lnTo>
                  <a:lnTo>
                    <a:pt x="778" y="172"/>
                  </a:lnTo>
                  <a:lnTo>
                    <a:pt x="770" y="164"/>
                  </a:lnTo>
                  <a:lnTo>
                    <a:pt x="761" y="158"/>
                  </a:lnTo>
                  <a:lnTo>
                    <a:pt x="751" y="153"/>
                  </a:lnTo>
                  <a:lnTo>
                    <a:pt x="741" y="150"/>
                  </a:lnTo>
                  <a:lnTo>
                    <a:pt x="731" y="149"/>
                  </a:lnTo>
                  <a:lnTo>
                    <a:pt x="728" y="149"/>
                  </a:lnTo>
                  <a:lnTo>
                    <a:pt x="725" y="150"/>
                  </a:lnTo>
                  <a:lnTo>
                    <a:pt x="715" y="152"/>
                  </a:lnTo>
                  <a:lnTo>
                    <a:pt x="705" y="155"/>
                  </a:lnTo>
                  <a:lnTo>
                    <a:pt x="697" y="160"/>
                  </a:lnTo>
                  <a:lnTo>
                    <a:pt x="689" y="166"/>
                  </a:lnTo>
                  <a:lnTo>
                    <a:pt x="682" y="174"/>
                  </a:lnTo>
                  <a:lnTo>
                    <a:pt x="675" y="185"/>
                  </a:lnTo>
                  <a:lnTo>
                    <a:pt x="668" y="196"/>
                  </a:lnTo>
                  <a:lnTo>
                    <a:pt x="660" y="210"/>
                  </a:lnTo>
                  <a:lnTo>
                    <a:pt x="650" y="229"/>
                  </a:lnTo>
                  <a:lnTo>
                    <a:pt x="640" y="249"/>
                  </a:lnTo>
                  <a:lnTo>
                    <a:pt x="630" y="270"/>
                  </a:lnTo>
                  <a:lnTo>
                    <a:pt x="621" y="292"/>
                  </a:lnTo>
                  <a:lnTo>
                    <a:pt x="601" y="339"/>
                  </a:lnTo>
                  <a:lnTo>
                    <a:pt x="583" y="390"/>
                  </a:lnTo>
                  <a:lnTo>
                    <a:pt x="565" y="444"/>
                  </a:lnTo>
                  <a:lnTo>
                    <a:pt x="547" y="502"/>
                  </a:lnTo>
                  <a:lnTo>
                    <a:pt x="530" y="562"/>
                  </a:lnTo>
                  <a:lnTo>
                    <a:pt x="514" y="627"/>
                  </a:lnTo>
                  <a:lnTo>
                    <a:pt x="512" y="634"/>
                  </a:lnTo>
                  <a:lnTo>
                    <a:pt x="520" y="634"/>
                  </a:lnTo>
                  <a:lnTo>
                    <a:pt x="551" y="632"/>
                  </a:lnTo>
                  <a:lnTo>
                    <a:pt x="584" y="630"/>
                  </a:lnTo>
                  <a:lnTo>
                    <a:pt x="618" y="629"/>
                  </a:lnTo>
                  <a:lnTo>
                    <a:pt x="652" y="628"/>
                  </a:lnTo>
                  <a:lnTo>
                    <a:pt x="688" y="627"/>
                  </a:lnTo>
                  <a:lnTo>
                    <a:pt x="724" y="627"/>
                  </a:lnTo>
                  <a:lnTo>
                    <a:pt x="761" y="626"/>
                  </a:lnTo>
                  <a:lnTo>
                    <a:pt x="798" y="626"/>
                  </a:lnTo>
                  <a:lnTo>
                    <a:pt x="821" y="626"/>
                  </a:lnTo>
                  <a:lnTo>
                    <a:pt x="843" y="626"/>
                  </a:lnTo>
                  <a:lnTo>
                    <a:pt x="867" y="627"/>
                  </a:lnTo>
                  <a:lnTo>
                    <a:pt x="889" y="627"/>
                  </a:lnTo>
                  <a:lnTo>
                    <a:pt x="892" y="627"/>
                  </a:lnTo>
                  <a:lnTo>
                    <a:pt x="893" y="625"/>
                  </a:lnTo>
                  <a:lnTo>
                    <a:pt x="909" y="610"/>
                  </a:lnTo>
                  <a:lnTo>
                    <a:pt x="926" y="598"/>
                  </a:lnTo>
                  <a:lnTo>
                    <a:pt x="943" y="587"/>
                  </a:lnTo>
                  <a:lnTo>
                    <a:pt x="961" y="578"/>
                  </a:lnTo>
                  <a:lnTo>
                    <a:pt x="980" y="570"/>
                  </a:lnTo>
                  <a:lnTo>
                    <a:pt x="998" y="565"/>
                  </a:lnTo>
                  <a:lnTo>
                    <a:pt x="1007" y="563"/>
                  </a:lnTo>
                  <a:lnTo>
                    <a:pt x="1018" y="562"/>
                  </a:lnTo>
                  <a:lnTo>
                    <a:pt x="1027" y="561"/>
                  </a:lnTo>
                  <a:lnTo>
                    <a:pt x="1036" y="561"/>
                  </a:lnTo>
                  <a:lnTo>
                    <a:pt x="1095" y="622"/>
                  </a:lnTo>
                  <a:lnTo>
                    <a:pt x="1056" y="6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0" name="Freeform 45"/>
            <p:cNvSpPr>
              <a:spLocks/>
            </p:cNvSpPr>
            <p:nvPr userDrawn="1"/>
          </p:nvSpPr>
          <p:spPr bwMode="gray">
            <a:xfrm>
              <a:off x="6462" y="602"/>
              <a:ext cx="36" cy="42"/>
            </a:xfrm>
            <a:custGeom>
              <a:avLst/>
              <a:gdLst>
                <a:gd name="T0" fmla="*/ 212 w 427"/>
                <a:gd name="T1" fmla="*/ 377 h 496"/>
                <a:gd name="T2" fmla="*/ 201 w 427"/>
                <a:gd name="T3" fmla="*/ 371 h 496"/>
                <a:gd name="T4" fmla="*/ 196 w 427"/>
                <a:gd name="T5" fmla="*/ 364 h 496"/>
                <a:gd name="T6" fmla="*/ 193 w 427"/>
                <a:gd name="T7" fmla="*/ 355 h 496"/>
                <a:gd name="T8" fmla="*/ 192 w 427"/>
                <a:gd name="T9" fmla="*/ 345 h 496"/>
                <a:gd name="T10" fmla="*/ 193 w 427"/>
                <a:gd name="T11" fmla="*/ 333 h 496"/>
                <a:gd name="T12" fmla="*/ 199 w 427"/>
                <a:gd name="T13" fmla="*/ 315 h 496"/>
                <a:gd name="T14" fmla="*/ 213 w 427"/>
                <a:gd name="T15" fmla="*/ 286 h 496"/>
                <a:gd name="T16" fmla="*/ 235 w 427"/>
                <a:gd name="T17" fmla="*/ 250 h 496"/>
                <a:gd name="T18" fmla="*/ 260 w 427"/>
                <a:gd name="T19" fmla="*/ 212 h 496"/>
                <a:gd name="T20" fmla="*/ 289 w 427"/>
                <a:gd name="T21" fmla="*/ 174 h 496"/>
                <a:gd name="T22" fmla="*/ 318 w 427"/>
                <a:gd name="T23" fmla="*/ 142 h 496"/>
                <a:gd name="T24" fmla="*/ 346 w 427"/>
                <a:gd name="T25" fmla="*/ 116 h 496"/>
                <a:gd name="T26" fmla="*/ 365 w 427"/>
                <a:gd name="T27" fmla="*/ 104 h 496"/>
                <a:gd name="T28" fmla="*/ 377 w 427"/>
                <a:gd name="T29" fmla="*/ 101 h 496"/>
                <a:gd name="T30" fmla="*/ 427 w 427"/>
                <a:gd name="T31" fmla="*/ 50 h 496"/>
                <a:gd name="T32" fmla="*/ 359 w 427"/>
                <a:gd name="T33" fmla="*/ 1 h 496"/>
                <a:gd name="T34" fmla="*/ 331 w 427"/>
                <a:gd name="T35" fmla="*/ 6 h 496"/>
                <a:gd name="T36" fmla="*/ 301 w 427"/>
                <a:gd name="T37" fmla="*/ 17 h 496"/>
                <a:gd name="T38" fmla="*/ 272 w 427"/>
                <a:gd name="T39" fmla="*/ 31 h 496"/>
                <a:gd name="T40" fmla="*/ 241 w 427"/>
                <a:gd name="T41" fmla="*/ 50 h 496"/>
                <a:gd name="T42" fmla="*/ 210 w 427"/>
                <a:gd name="T43" fmla="*/ 72 h 496"/>
                <a:gd name="T44" fmla="*/ 167 w 427"/>
                <a:gd name="T45" fmla="*/ 109 h 496"/>
                <a:gd name="T46" fmla="*/ 112 w 427"/>
                <a:gd name="T47" fmla="*/ 165 h 496"/>
                <a:gd name="T48" fmla="*/ 66 w 427"/>
                <a:gd name="T49" fmla="*/ 222 h 496"/>
                <a:gd name="T50" fmla="*/ 37 w 427"/>
                <a:gd name="T51" fmla="*/ 264 h 496"/>
                <a:gd name="T52" fmla="*/ 22 w 427"/>
                <a:gd name="T53" fmla="*/ 291 h 496"/>
                <a:gd name="T54" fmla="*/ 10 w 427"/>
                <a:gd name="T55" fmla="*/ 315 h 496"/>
                <a:gd name="T56" fmla="*/ 3 w 427"/>
                <a:gd name="T57" fmla="*/ 337 h 496"/>
                <a:gd name="T58" fmla="*/ 0 w 427"/>
                <a:gd name="T59" fmla="*/ 356 h 496"/>
                <a:gd name="T60" fmla="*/ 1 w 427"/>
                <a:gd name="T61" fmla="*/ 374 h 496"/>
                <a:gd name="T62" fmla="*/ 7 w 427"/>
                <a:gd name="T63" fmla="*/ 394 h 496"/>
                <a:gd name="T64" fmla="*/ 19 w 427"/>
                <a:gd name="T65" fmla="*/ 412 h 496"/>
                <a:gd name="T66" fmla="*/ 33 w 427"/>
                <a:gd name="T67" fmla="*/ 429 h 496"/>
                <a:gd name="T68" fmla="*/ 51 w 427"/>
                <a:gd name="T69" fmla="*/ 445 h 496"/>
                <a:gd name="T70" fmla="*/ 72 w 427"/>
                <a:gd name="T71" fmla="*/ 459 h 496"/>
                <a:gd name="T72" fmla="*/ 94 w 427"/>
                <a:gd name="T73" fmla="*/ 471 h 496"/>
                <a:gd name="T74" fmla="*/ 119 w 427"/>
                <a:gd name="T75" fmla="*/ 482 h 496"/>
                <a:gd name="T76" fmla="*/ 144 w 427"/>
                <a:gd name="T77" fmla="*/ 490 h 496"/>
                <a:gd name="T78" fmla="*/ 169 w 427"/>
                <a:gd name="T79" fmla="*/ 494 h 496"/>
                <a:gd name="T80" fmla="*/ 193 w 427"/>
                <a:gd name="T81" fmla="*/ 496 h 496"/>
                <a:gd name="T82" fmla="*/ 262 w 427"/>
                <a:gd name="T83" fmla="*/ 4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 h="496">
                  <a:moveTo>
                    <a:pt x="222" y="377"/>
                  </a:moveTo>
                  <a:lnTo>
                    <a:pt x="212" y="377"/>
                  </a:lnTo>
                  <a:lnTo>
                    <a:pt x="206" y="374"/>
                  </a:lnTo>
                  <a:lnTo>
                    <a:pt x="201" y="371"/>
                  </a:lnTo>
                  <a:lnTo>
                    <a:pt x="198" y="367"/>
                  </a:lnTo>
                  <a:lnTo>
                    <a:pt x="196" y="364"/>
                  </a:lnTo>
                  <a:lnTo>
                    <a:pt x="194" y="359"/>
                  </a:lnTo>
                  <a:lnTo>
                    <a:pt x="193" y="355"/>
                  </a:lnTo>
                  <a:lnTo>
                    <a:pt x="192" y="350"/>
                  </a:lnTo>
                  <a:lnTo>
                    <a:pt x="192" y="345"/>
                  </a:lnTo>
                  <a:lnTo>
                    <a:pt x="192" y="339"/>
                  </a:lnTo>
                  <a:lnTo>
                    <a:pt x="193" y="333"/>
                  </a:lnTo>
                  <a:lnTo>
                    <a:pt x="195" y="326"/>
                  </a:lnTo>
                  <a:lnTo>
                    <a:pt x="199" y="315"/>
                  </a:lnTo>
                  <a:lnTo>
                    <a:pt x="205" y="302"/>
                  </a:lnTo>
                  <a:lnTo>
                    <a:pt x="213" y="286"/>
                  </a:lnTo>
                  <a:lnTo>
                    <a:pt x="224" y="268"/>
                  </a:lnTo>
                  <a:lnTo>
                    <a:pt x="235" y="250"/>
                  </a:lnTo>
                  <a:lnTo>
                    <a:pt x="247" y="231"/>
                  </a:lnTo>
                  <a:lnTo>
                    <a:pt x="260" y="212"/>
                  </a:lnTo>
                  <a:lnTo>
                    <a:pt x="275" y="193"/>
                  </a:lnTo>
                  <a:lnTo>
                    <a:pt x="289" y="174"/>
                  </a:lnTo>
                  <a:lnTo>
                    <a:pt x="303" y="157"/>
                  </a:lnTo>
                  <a:lnTo>
                    <a:pt x="318" y="142"/>
                  </a:lnTo>
                  <a:lnTo>
                    <a:pt x="333" y="127"/>
                  </a:lnTo>
                  <a:lnTo>
                    <a:pt x="346" y="116"/>
                  </a:lnTo>
                  <a:lnTo>
                    <a:pt x="359" y="107"/>
                  </a:lnTo>
                  <a:lnTo>
                    <a:pt x="365" y="104"/>
                  </a:lnTo>
                  <a:lnTo>
                    <a:pt x="372" y="102"/>
                  </a:lnTo>
                  <a:lnTo>
                    <a:pt x="377" y="101"/>
                  </a:lnTo>
                  <a:lnTo>
                    <a:pt x="383" y="100"/>
                  </a:lnTo>
                  <a:lnTo>
                    <a:pt x="427" y="50"/>
                  </a:lnTo>
                  <a:lnTo>
                    <a:pt x="373" y="0"/>
                  </a:lnTo>
                  <a:lnTo>
                    <a:pt x="359" y="1"/>
                  </a:lnTo>
                  <a:lnTo>
                    <a:pt x="345" y="3"/>
                  </a:lnTo>
                  <a:lnTo>
                    <a:pt x="331" y="6"/>
                  </a:lnTo>
                  <a:lnTo>
                    <a:pt x="316" y="11"/>
                  </a:lnTo>
                  <a:lnTo>
                    <a:pt x="301" y="17"/>
                  </a:lnTo>
                  <a:lnTo>
                    <a:pt x="286" y="23"/>
                  </a:lnTo>
                  <a:lnTo>
                    <a:pt x="272" y="31"/>
                  </a:lnTo>
                  <a:lnTo>
                    <a:pt x="256" y="41"/>
                  </a:lnTo>
                  <a:lnTo>
                    <a:pt x="241" y="50"/>
                  </a:lnTo>
                  <a:lnTo>
                    <a:pt x="226" y="61"/>
                  </a:lnTo>
                  <a:lnTo>
                    <a:pt x="210" y="72"/>
                  </a:lnTo>
                  <a:lnTo>
                    <a:pt x="196" y="83"/>
                  </a:lnTo>
                  <a:lnTo>
                    <a:pt x="167" y="109"/>
                  </a:lnTo>
                  <a:lnTo>
                    <a:pt x="139" y="137"/>
                  </a:lnTo>
                  <a:lnTo>
                    <a:pt x="112" y="165"/>
                  </a:lnTo>
                  <a:lnTo>
                    <a:pt x="88" y="194"/>
                  </a:lnTo>
                  <a:lnTo>
                    <a:pt x="66" y="222"/>
                  </a:lnTo>
                  <a:lnTo>
                    <a:pt x="45" y="251"/>
                  </a:lnTo>
                  <a:lnTo>
                    <a:pt x="37" y="264"/>
                  </a:lnTo>
                  <a:lnTo>
                    <a:pt x="29" y="278"/>
                  </a:lnTo>
                  <a:lnTo>
                    <a:pt x="22" y="291"/>
                  </a:lnTo>
                  <a:lnTo>
                    <a:pt x="16" y="303"/>
                  </a:lnTo>
                  <a:lnTo>
                    <a:pt x="10" y="315"/>
                  </a:lnTo>
                  <a:lnTo>
                    <a:pt x="6" y="326"/>
                  </a:lnTo>
                  <a:lnTo>
                    <a:pt x="3" y="337"/>
                  </a:lnTo>
                  <a:lnTo>
                    <a:pt x="1" y="346"/>
                  </a:lnTo>
                  <a:lnTo>
                    <a:pt x="0" y="356"/>
                  </a:lnTo>
                  <a:lnTo>
                    <a:pt x="0" y="365"/>
                  </a:lnTo>
                  <a:lnTo>
                    <a:pt x="1" y="374"/>
                  </a:lnTo>
                  <a:lnTo>
                    <a:pt x="4" y="385"/>
                  </a:lnTo>
                  <a:lnTo>
                    <a:pt x="7" y="394"/>
                  </a:lnTo>
                  <a:lnTo>
                    <a:pt x="13" y="403"/>
                  </a:lnTo>
                  <a:lnTo>
                    <a:pt x="19" y="412"/>
                  </a:lnTo>
                  <a:lnTo>
                    <a:pt x="26" y="420"/>
                  </a:lnTo>
                  <a:lnTo>
                    <a:pt x="33" y="429"/>
                  </a:lnTo>
                  <a:lnTo>
                    <a:pt x="42" y="437"/>
                  </a:lnTo>
                  <a:lnTo>
                    <a:pt x="51" y="445"/>
                  </a:lnTo>
                  <a:lnTo>
                    <a:pt x="61" y="452"/>
                  </a:lnTo>
                  <a:lnTo>
                    <a:pt x="72" y="459"/>
                  </a:lnTo>
                  <a:lnTo>
                    <a:pt x="83" y="465"/>
                  </a:lnTo>
                  <a:lnTo>
                    <a:pt x="94" y="471"/>
                  </a:lnTo>
                  <a:lnTo>
                    <a:pt x="106" y="476"/>
                  </a:lnTo>
                  <a:lnTo>
                    <a:pt x="119" y="482"/>
                  </a:lnTo>
                  <a:lnTo>
                    <a:pt x="131" y="486"/>
                  </a:lnTo>
                  <a:lnTo>
                    <a:pt x="144" y="490"/>
                  </a:lnTo>
                  <a:lnTo>
                    <a:pt x="156" y="492"/>
                  </a:lnTo>
                  <a:lnTo>
                    <a:pt x="169" y="494"/>
                  </a:lnTo>
                  <a:lnTo>
                    <a:pt x="181" y="496"/>
                  </a:lnTo>
                  <a:lnTo>
                    <a:pt x="193" y="496"/>
                  </a:lnTo>
                  <a:lnTo>
                    <a:pt x="204" y="496"/>
                  </a:lnTo>
                  <a:lnTo>
                    <a:pt x="262" y="437"/>
                  </a:lnTo>
                  <a:lnTo>
                    <a:pt x="222" y="3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1" name="Freeform 46"/>
            <p:cNvSpPr>
              <a:spLocks/>
            </p:cNvSpPr>
            <p:nvPr userDrawn="1"/>
          </p:nvSpPr>
          <p:spPr bwMode="gray">
            <a:xfrm>
              <a:off x="7208" y="606"/>
              <a:ext cx="34" cy="28"/>
            </a:xfrm>
            <a:custGeom>
              <a:avLst/>
              <a:gdLst>
                <a:gd name="T0" fmla="*/ 217 w 410"/>
                <a:gd name="T1" fmla="*/ 96 h 335"/>
                <a:gd name="T2" fmla="*/ 233 w 410"/>
                <a:gd name="T3" fmla="*/ 100 h 335"/>
                <a:gd name="T4" fmla="*/ 248 w 410"/>
                <a:gd name="T5" fmla="*/ 107 h 335"/>
                <a:gd name="T6" fmla="*/ 258 w 410"/>
                <a:gd name="T7" fmla="*/ 117 h 335"/>
                <a:gd name="T8" fmla="*/ 264 w 410"/>
                <a:gd name="T9" fmla="*/ 129 h 335"/>
                <a:gd name="T10" fmla="*/ 265 w 410"/>
                <a:gd name="T11" fmla="*/ 141 h 335"/>
                <a:gd name="T12" fmla="*/ 263 w 410"/>
                <a:gd name="T13" fmla="*/ 155 h 335"/>
                <a:gd name="T14" fmla="*/ 256 w 410"/>
                <a:gd name="T15" fmla="*/ 169 h 335"/>
                <a:gd name="T16" fmla="*/ 245 w 410"/>
                <a:gd name="T17" fmla="*/ 183 h 335"/>
                <a:gd name="T18" fmla="*/ 227 w 410"/>
                <a:gd name="T19" fmla="*/ 199 h 335"/>
                <a:gd name="T20" fmla="*/ 208 w 410"/>
                <a:gd name="T21" fmla="*/ 211 h 335"/>
                <a:gd name="T22" fmla="*/ 185 w 410"/>
                <a:gd name="T23" fmla="*/ 221 h 335"/>
                <a:gd name="T24" fmla="*/ 151 w 410"/>
                <a:gd name="T25" fmla="*/ 233 h 335"/>
                <a:gd name="T26" fmla="*/ 107 w 410"/>
                <a:gd name="T27" fmla="*/ 245 h 335"/>
                <a:gd name="T28" fmla="*/ 81 w 410"/>
                <a:gd name="T29" fmla="*/ 249 h 335"/>
                <a:gd name="T30" fmla="*/ 112 w 410"/>
                <a:gd name="T31" fmla="*/ 335 h 335"/>
                <a:gd name="T32" fmla="*/ 144 w 410"/>
                <a:gd name="T33" fmla="*/ 331 h 335"/>
                <a:gd name="T34" fmla="*/ 189 w 410"/>
                <a:gd name="T35" fmla="*/ 321 h 335"/>
                <a:gd name="T36" fmla="*/ 232 w 410"/>
                <a:gd name="T37" fmla="*/ 308 h 335"/>
                <a:gd name="T38" fmla="*/ 275 w 410"/>
                <a:gd name="T39" fmla="*/ 292 h 335"/>
                <a:gd name="T40" fmla="*/ 315 w 410"/>
                <a:gd name="T41" fmla="*/ 273 h 335"/>
                <a:gd name="T42" fmla="*/ 349 w 410"/>
                <a:gd name="T43" fmla="*/ 253 h 335"/>
                <a:gd name="T44" fmla="*/ 376 w 410"/>
                <a:gd name="T45" fmla="*/ 232 h 335"/>
                <a:gd name="T46" fmla="*/ 395 w 410"/>
                <a:gd name="T47" fmla="*/ 212 h 335"/>
                <a:gd name="T48" fmla="*/ 404 w 410"/>
                <a:gd name="T49" fmla="*/ 194 h 335"/>
                <a:gd name="T50" fmla="*/ 408 w 410"/>
                <a:gd name="T51" fmla="*/ 177 h 335"/>
                <a:gd name="T52" fmla="*/ 410 w 410"/>
                <a:gd name="T53" fmla="*/ 162 h 335"/>
                <a:gd name="T54" fmla="*/ 409 w 410"/>
                <a:gd name="T55" fmla="*/ 147 h 335"/>
                <a:gd name="T56" fmla="*/ 405 w 410"/>
                <a:gd name="T57" fmla="*/ 126 h 335"/>
                <a:gd name="T58" fmla="*/ 395 w 410"/>
                <a:gd name="T59" fmla="*/ 103 h 335"/>
                <a:gd name="T60" fmla="*/ 381 w 410"/>
                <a:gd name="T61" fmla="*/ 83 h 335"/>
                <a:gd name="T62" fmla="*/ 365 w 410"/>
                <a:gd name="T63" fmla="*/ 64 h 335"/>
                <a:gd name="T64" fmla="*/ 346 w 410"/>
                <a:gd name="T65" fmla="*/ 48 h 335"/>
                <a:gd name="T66" fmla="*/ 323 w 410"/>
                <a:gd name="T67" fmla="*/ 32 h 335"/>
                <a:gd name="T68" fmla="*/ 301 w 410"/>
                <a:gd name="T69" fmla="*/ 20 h 335"/>
                <a:gd name="T70" fmla="*/ 276 w 410"/>
                <a:gd name="T71" fmla="*/ 11 h 335"/>
                <a:gd name="T72" fmla="*/ 251 w 410"/>
                <a:gd name="T73" fmla="*/ 4 h 335"/>
                <a:gd name="T74" fmla="*/ 225 w 410"/>
                <a:gd name="T75" fmla="*/ 1 h 335"/>
                <a:gd name="T76" fmla="*/ 162 w 410"/>
                <a:gd name="T77"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0" h="335">
                  <a:moveTo>
                    <a:pt x="209" y="96"/>
                  </a:moveTo>
                  <a:lnTo>
                    <a:pt x="217" y="96"/>
                  </a:lnTo>
                  <a:lnTo>
                    <a:pt x="226" y="98"/>
                  </a:lnTo>
                  <a:lnTo>
                    <a:pt x="233" y="100"/>
                  </a:lnTo>
                  <a:lnTo>
                    <a:pt x="241" y="103"/>
                  </a:lnTo>
                  <a:lnTo>
                    <a:pt x="248" y="107"/>
                  </a:lnTo>
                  <a:lnTo>
                    <a:pt x="253" y="111"/>
                  </a:lnTo>
                  <a:lnTo>
                    <a:pt x="258" y="117"/>
                  </a:lnTo>
                  <a:lnTo>
                    <a:pt x="261" y="123"/>
                  </a:lnTo>
                  <a:lnTo>
                    <a:pt x="264" y="129"/>
                  </a:lnTo>
                  <a:lnTo>
                    <a:pt x="265" y="135"/>
                  </a:lnTo>
                  <a:lnTo>
                    <a:pt x="265" y="141"/>
                  </a:lnTo>
                  <a:lnTo>
                    <a:pt x="264" y="148"/>
                  </a:lnTo>
                  <a:lnTo>
                    <a:pt x="263" y="155"/>
                  </a:lnTo>
                  <a:lnTo>
                    <a:pt x="260" y="162"/>
                  </a:lnTo>
                  <a:lnTo>
                    <a:pt x="256" y="169"/>
                  </a:lnTo>
                  <a:lnTo>
                    <a:pt x="252" y="175"/>
                  </a:lnTo>
                  <a:lnTo>
                    <a:pt x="245" y="183"/>
                  </a:lnTo>
                  <a:lnTo>
                    <a:pt x="236" y="192"/>
                  </a:lnTo>
                  <a:lnTo>
                    <a:pt x="227" y="199"/>
                  </a:lnTo>
                  <a:lnTo>
                    <a:pt x="218" y="205"/>
                  </a:lnTo>
                  <a:lnTo>
                    <a:pt x="208" y="211"/>
                  </a:lnTo>
                  <a:lnTo>
                    <a:pt x="197" y="216"/>
                  </a:lnTo>
                  <a:lnTo>
                    <a:pt x="185" y="221"/>
                  </a:lnTo>
                  <a:lnTo>
                    <a:pt x="174" y="226"/>
                  </a:lnTo>
                  <a:lnTo>
                    <a:pt x="151" y="233"/>
                  </a:lnTo>
                  <a:lnTo>
                    <a:pt x="128" y="239"/>
                  </a:lnTo>
                  <a:lnTo>
                    <a:pt x="107" y="245"/>
                  </a:lnTo>
                  <a:lnTo>
                    <a:pt x="88" y="248"/>
                  </a:lnTo>
                  <a:lnTo>
                    <a:pt x="81" y="249"/>
                  </a:lnTo>
                  <a:lnTo>
                    <a:pt x="0" y="328"/>
                  </a:lnTo>
                  <a:lnTo>
                    <a:pt x="112" y="335"/>
                  </a:lnTo>
                  <a:lnTo>
                    <a:pt x="121" y="334"/>
                  </a:lnTo>
                  <a:lnTo>
                    <a:pt x="144" y="331"/>
                  </a:lnTo>
                  <a:lnTo>
                    <a:pt x="165" y="326"/>
                  </a:lnTo>
                  <a:lnTo>
                    <a:pt x="189" y="321"/>
                  </a:lnTo>
                  <a:lnTo>
                    <a:pt x="211" y="315"/>
                  </a:lnTo>
                  <a:lnTo>
                    <a:pt x="232" y="308"/>
                  </a:lnTo>
                  <a:lnTo>
                    <a:pt x="255" y="300"/>
                  </a:lnTo>
                  <a:lnTo>
                    <a:pt x="275" y="292"/>
                  </a:lnTo>
                  <a:lnTo>
                    <a:pt x="296" y="282"/>
                  </a:lnTo>
                  <a:lnTo>
                    <a:pt x="315" y="273"/>
                  </a:lnTo>
                  <a:lnTo>
                    <a:pt x="332" y="263"/>
                  </a:lnTo>
                  <a:lnTo>
                    <a:pt x="349" y="253"/>
                  </a:lnTo>
                  <a:lnTo>
                    <a:pt x="363" y="243"/>
                  </a:lnTo>
                  <a:lnTo>
                    <a:pt x="376" y="232"/>
                  </a:lnTo>
                  <a:lnTo>
                    <a:pt x="386" y="222"/>
                  </a:lnTo>
                  <a:lnTo>
                    <a:pt x="395" y="212"/>
                  </a:lnTo>
                  <a:lnTo>
                    <a:pt x="400" y="203"/>
                  </a:lnTo>
                  <a:lnTo>
                    <a:pt x="404" y="194"/>
                  </a:lnTo>
                  <a:lnTo>
                    <a:pt x="406" y="185"/>
                  </a:lnTo>
                  <a:lnTo>
                    <a:pt x="408" y="177"/>
                  </a:lnTo>
                  <a:lnTo>
                    <a:pt x="409" y="169"/>
                  </a:lnTo>
                  <a:lnTo>
                    <a:pt x="410" y="162"/>
                  </a:lnTo>
                  <a:lnTo>
                    <a:pt x="409" y="154"/>
                  </a:lnTo>
                  <a:lnTo>
                    <a:pt x="409" y="147"/>
                  </a:lnTo>
                  <a:lnTo>
                    <a:pt x="408" y="139"/>
                  </a:lnTo>
                  <a:lnTo>
                    <a:pt x="405" y="126"/>
                  </a:lnTo>
                  <a:lnTo>
                    <a:pt x="400" y="114"/>
                  </a:lnTo>
                  <a:lnTo>
                    <a:pt x="395" y="103"/>
                  </a:lnTo>
                  <a:lnTo>
                    <a:pt x="388" y="93"/>
                  </a:lnTo>
                  <a:lnTo>
                    <a:pt x="381" y="83"/>
                  </a:lnTo>
                  <a:lnTo>
                    <a:pt x="373" y="73"/>
                  </a:lnTo>
                  <a:lnTo>
                    <a:pt x="365" y="64"/>
                  </a:lnTo>
                  <a:lnTo>
                    <a:pt x="355" y="56"/>
                  </a:lnTo>
                  <a:lnTo>
                    <a:pt x="346" y="48"/>
                  </a:lnTo>
                  <a:lnTo>
                    <a:pt x="334" y="39"/>
                  </a:lnTo>
                  <a:lnTo>
                    <a:pt x="323" y="32"/>
                  </a:lnTo>
                  <a:lnTo>
                    <a:pt x="312" y="26"/>
                  </a:lnTo>
                  <a:lnTo>
                    <a:pt x="301" y="20"/>
                  </a:lnTo>
                  <a:lnTo>
                    <a:pt x="288" y="15"/>
                  </a:lnTo>
                  <a:lnTo>
                    <a:pt x="276" y="11"/>
                  </a:lnTo>
                  <a:lnTo>
                    <a:pt x="263" y="7"/>
                  </a:lnTo>
                  <a:lnTo>
                    <a:pt x="251" y="4"/>
                  </a:lnTo>
                  <a:lnTo>
                    <a:pt x="239" y="2"/>
                  </a:lnTo>
                  <a:lnTo>
                    <a:pt x="225" y="1"/>
                  </a:lnTo>
                  <a:lnTo>
                    <a:pt x="213" y="0"/>
                  </a:lnTo>
                  <a:lnTo>
                    <a:pt x="162" y="56"/>
                  </a:lnTo>
                  <a:lnTo>
                    <a:pt x="209"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2" name="Freeform 47"/>
            <p:cNvSpPr>
              <a:spLocks/>
            </p:cNvSpPr>
            <p:nvPr userDrawn="1"/>
          </p:nvSpPr>
          <p:spPr bwMode="gray">
            <a:xfrm>
              <a:off x="7156" y="565"/>
              <a:ext cx="109" cy="121"/>
            </a:xfrm>
            <a:custGeom>
              <a:avLst/>
              <a:gdLst>
                <a:gd name="T0" fmla="*/ 802 w 1307"/>
                <a:gd name="T1" fmla="*/ 593 h 1456"/>
                <a:gd name="T2" fmla="*/ 746 w 1307"/>
                <a:gd name="T3" fmla="*/ 629 h 1456"/>
                <a:gd name="T4" fmla="*/ 713 w 1307"/>
                <a:gd name="T5" fmla="*/ 692 h 1456"/>
                <a:gd name="T6" fmla="*/ 748 w 1307"/>
                <a:gd name="T7" fmla="*/ 832 h 1456"/>
                <a:gd name="T8" fmla="*/ 838 w 1307"/>
                <a:gd name="T9" fmla="*/ 916 h 1456"/>
                <a:gd name="T10" fmla="*/ 970 w 1307"/>
                <a:gd name="T11" fmla="*/ 963 h 1456"/>
                <a:gd name="T12" fmla="*/ 1127 w 1307"/>
                <a:gd name="T13" fmla="*/ 971 h 1456"/>
                <a:gd name="T14" fmla="*/ 1282 w 1307"/>
                <a:gd name="T15" fmla="*/ 944 h 1456"/>
                <a:gd name="T16" fmla="*/ 1306 w 1307"/>
                <a:gd name="T17" fmla="*/ 948 h 1456"/>
                <a:gd name="T18" fmla="*/ 1299 w 1307"/>
                <a:gd name="T19" fmla="*/ 972 h 1456"/>
                <a:gd name="T20" fmla="*/ 1255 w 1307"/>
                <a:gd name="T21" fmla="*/ 1007 h 1456"/>
                <a:gd name="T22" fmla="*/ 1166 w 1307"/>
                <a:gd name="T23" fmla="*/ 1042 h 1456"/>
                <a:gd name="T24" fmla="*/ 1051 w 1307"/>
                <a:gd name="T25" fmla="*/ 1057 h 1456"/>
                <a:gd name="T26" fmla="*/ 851 w 1307"/>
                <a:gd name="T27" fmla="*/ 1032 h 1456"/>
                <a:gd name="T28" fmla="*/ 687 w 1307"/>
                <a:gd name="T29" fmla="*/ 959 h 1456"/>
                <a:gd name="T30" fmla="*/ 585 w 1307"/>
                <a:gd name="T31" fmla="*/ 864 h 1456"/>
                <a:gd name="T32" fmla="*/ 547 w 1307"/>
                <a:gd name="T33" fmla="*/ 796 h 1456"/>
                <a:gd name="T34" fmla="*/ 533 w 1307"/>
                <a:gd name="T35" fmla="*/ 728 h 1456"/>
                <a:gd name="T36" fmla="*/ 471 w 1307"/>
                <a:gd name="T37" fmla="*/ 717 h 1456"/>
                <a:gd name="T38" fmla="*/ 295 w 1307"/>
                <a:gd name="T39" fmla="*/ 760 h 1456"/>
                <a:gd name="T40" fmla="*/ 263 w 1307"/>
                <a:gd name="T41" fmla="*/ 950 h 1456"/>
                <a:gd name="T42" fmla="*/ 242 w 1307"/>
                <a:gd name="T43" fmla="*/ 1207 h 1456"/>
                <a:gd name="T44" fmla="*/ 249 w 1307"/>
                <a:gd name="T45" fmla="*/ 1425 h 1456"/>
                <a:gd name="T46" fmla="*/ 235 w 1307"/>
                <a:gd name="T47" fmla="*/ 1455 h 1456"/>
                <a:gd name="T48" fmla="*/ 183 w 1307"/>
                <a:gd name="T49" fmla="*/ 1441 h 1456"/>
                <a:gd name="T50" fmla="*/ 132 w 1307"/>
                <a:gd name="T51" fmla="*/ 1388 h 1456"/>
                <a:gd name="T52" fmla="*/ 101 w 1307"/>
                <a:gd name="T53" fmla="*/ 1291 h 1456"/>
                <a:gd name="T54" fmla="*/ 98 w 1307"/>
                <a:gd name="T55" fmla="*/ 1045 h 1456"/>
                <a:gd name="T56" fmla="*/ 123 w 1307"/>
                <a:gd name="T57" fmla="*/ 785 h 1456"/>
                <a:gd name="T58" fmla="*/ 59 w 1307"/>
                <a:gd name="T59" fmla="*/ 774 h 1456"/>
                <a:gd name="T60" fmla="*/ 29 w 1307"/>
                <a:gd name="T61" fmla="*/ 747 h 1456"/>
                <a:gd name="T62" fmla="*/ 0 w 1307"/>
                <a:gd name="T63" fmla="*/ 679 h 1456"/>
                <a:gd name="T64" fmla="*/ 21 w 1307"/>
                <a:gd name="T65" fmla="*/ 654 h 1456"/>
                <a:gd name="T66" fmla="*/ 95 w 1307"/>
                <a:gd name="T67" fmla="*/ 659 h 1456"/>
                <a:gd name="T68" fmla="*/ 174 w 1307"/>
                <a:gd name="T69" fmla="*/ 563 h 1456"/>
                <a:gd name="T70" fmla="*/ 246 w 1307"/>
                <a:gd name="T71" fmla="*/ 312 h 1456"/>
                <a:gd name="T72" fmla="*/ 332 w 1307"/>
                <a:gd name="T73" fmla="*/ 113 h 1456"/>
                <a:gd name="T74" fmla="*/ 407 w 1307"/>
                <a:gd name="T75" fmla="*/ 15 h 1456"/>
                <a:gd name="T76" fmla="*/ 488 w 1307"/>
                <a:gd name="T77" fmla="*/ 3 h 1456"/>
                <a:gd name="T78" fmla="*/ 569 w 1307"/>
                <a:gd name="T79" fmla="*/ 39 h 1456"/>
                <a:gd name="T80" fmla="*/ 619 w 1307"/>
                <a:gd name="T81" fmla="*/ 95 h 1456"/>
                <a:gd name="T82" fmla="*/ 634 w 1307"/>
                <a:gd name="T83" fmla="*/ 156 h 1456"/>
                <a:gd name="T84" fmla="*/ 621 w 1307"/>
                <a:gd name="T85" fmla="*/ 200 h 1456"/>
                <a:gd name="T86" fmla="*/ 598 w 1307"/>
                <a:gd name="T87" fmla="*/ 214 h 1456"/>
                <a:gd name="T88" fmla="*/ 578 w 1307"/>
                <a:gd name="T89" fmla="*/ 195 h 1456"/>
                <a:gd name="T90" fmla="*/ 535 w 1307"/>
                <a:gd name="T91" fmla="*/ 146 h 1456"/>
                <a:gd name="T92" fmla="*/ 494 w 1307"/>
                <a:gd name="T93" fmla="*/ 149 h 1456"/>
                <a:gd name="T94" fmla="*/ 451 w 1307"/>
                <a:gd name="T95" fmla="*/ 206 h 1456"/>
                <a:gd name="T96" fmla="*/ 345 w 1307"/>
                <a:gd name="T97" fmla="*/ 519 h 1456"/>
                <a:gd name="T98" fmla="*/ 388 w 1307"/>
                <a:gd name="T99" fmla="*/ 638 h 1456"/>
                <a:gd name="T100" fmla="*/ 594 w 1307"/>
                <a:gd name="T101" fmla="*/ 595 h 1456"/>
                <a:gd name="T102" fmla="*/ 650 w 1307"/>
                <a:gd name="T103" fmla="*/ 551 h 1456"/>
                <a:gd name="T104" fmla="*/ 746 w 1307"/>
                <a:gd name="T105" fmla="*/ 506 h 1456"/>
                <a:gd name="T106" fmla="*/ 844 w 1307"/>
                <a:gd name="T107" fmla="*/ 48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7" h="1456">
                  <a:moveTo>
                    <a:pt x="840" y="585"/>
                  </a:moveTo>
                  <a:lnTo>
                    <a:pt x="833" y="585"/>
                  </a:lnTo>
                  <a:lnTo>
                    <a:pt x="826" y="586"/>
                  </a:lnTo>
                  <a:lnTo>
                    <a:pt x="820" y="587"/>
                  </a:lnTo>
                  <a:lnTo>
                    <a:pt x="812" y="589"/>
                  </a:lnTo>
                  <a:lnTo>
                    <a:pt x="802" y="593"/>
                  </a:lnTo>
                  <a:lnTo>
                    <a:pt x="792" y="597"/>
                  </a:lnTo>
                  <a:lnTo>
                    <a:pt x="783" y="602"/>
                  </a:lnTo>
                  <a:lnTo>
                    <a:pt x="773" y="608"/>
                  </a:lnTo>
                  <a:lnTo>
                    <a:pt x="763" y="615"/>
                  </a:lnTo>
                  <a:lnTo>
                    <a:pt x="755" y="622"/>
                  </a:lnTo>
                  <a:lnTo>
                    <a:pt x="746" y="629"/>
                  </a:lnTo>
                  <a:lnTo>
                    <a:pt x="739" y="639"/>
                  </a:lnTo>
                  <a:lnTo>
                    <a:pt x="732" y="648"/>
                  </a:lnTo>
                  <a:lnTo>
                    <a:pt x="726" y="658"/>
                  </a:lnTo>
                  <a:lnTo>
                    <a:pt x="721" y="668"/>
                  </a:lnTo>
                  <a:lnTo>
                    <a:pt x="717" y="679"/>
                  </a:lnTo>
                  <a:lnTo>
                    <a:pt x="713" y="692"/>
                  </a:lnTo>
                  <a:lnTo>
                    <a:pt x="711" y="704"/>
                  </a:lnTo>
                  <a:lnTo>
                    <a:pt x="711" y="717"/>
                  </a:lnTo>
                  <a:lnTo>
                    <a:pt x="711" y="732"/>
                  </a:lnTo>
                  <a:lnTo>
                    <a:pt x="712" y="738"/>
                  </a:lnTo>
                  <a:lnTo>
                    <a:pt x="743" y="824"/>
                  </a:lnTo>
                  <a:lnTo>
                    <a:pt x="748" y="832"/>
                  </a:lnTo>
                  <a:lnTo>
                    <a:pt x="759" y="848"/>
                  </a:lnTo>
                  <a:lnTo>
                    <a:pt x="773" y="863"/>
                  </a:lnTo>
                  <a:lnTo>
                    <a:pt x="787" y="879"/>
                  </a:lnTo>
                  <a:lnTo>
                    <a:pt x="803" y="892"/>
                  </a:lnTo>
                  <a:lnTo>
                    <a:pt x="820" y="904"/>
                  </a:lnTo>
                  <a:lnTo>
                    <a:pt x="838" y="916"/>
                  </a:lnTo>
                  <a:lnTo>
                    <a:pt x="857" y="926"/>
                  </a:lnTo>
                  <a:lnTo>
                    <a:pt x="878" y="936"/>
                  </a:lnTo>
                  <a:lnTo>
                    <a:pt x="899" y="945"/>
                  </a:lnTo>
                  <a:lnTo>
                    <a:pt x="922" y="952"/>
                  </a:lnTo>
                  <a:lnTo>
                    <a:pt x="946" y="958"/>
                  </a:lnTo>
                  <a:lnTo>
                    <a:pt x="970" y="963"/>
                  </a:lnTo>
                  <a:lnTo>
                    <a:pt x="996" y="967"/>
                  </a:lnTo>
                  <a:lnTo>
                    <a:pt x="1021" y="970"/>
                  </a:lnTo>
                  <a:lnTo>
                    <a:pt x="1049" y="972"/>
                  </a:lnTo>
                  <a:lnTo>
                    <a:pt x="1077" y="973"/>
                  </a:lnTo>
                  <a:lnTo>
                    <a:pt x="1102" y="972"/>
                  </a:lnTo>
                  <a:lnTo>
                    <a:pt x="1127" y="971"/>
                  </a:lnTo>
                  <a:lnTo>
                    <a:pt x="1152" y="968"/>
                  </a:lnTo>
                  <a:lnTo>
                    <a:pt x="1178" y="965"/>
                  </a:lnTo>
                  <a:lnTo>
                    <a:pt x="1204" y="961"/>
                  </a:lnTo>
                  <a:lnTo>
                    <a:pt x="1230" y="956"/>
                  </a:lnTo>
                  <a:lnTo>
                    <a:pt x="1255" y="950"/>
                  </a:lnTo>
                  <a:lnTo>
                    <a:pt x="1282" y="944"/>
                  </a:lnTo>
                  <a:lnTo>
                    <a:pt x="1291" y="942"/>
                  </a:lnTo>
                  <a:lnTo>
                    <a:pt x="1298" y="942"/>
                  </a:lnTo>
                  <a:lnTo>
                    <a:pt x="1301" y="943"/>
                  </a:lnTo>
                  <a:lnTo>
                    <a:pt x="1303" y="944"/>
                  </a:lnTo>
                  <a:lnTo>
                    <a:pt x="1305" y="945"/>
                  </a:lnTo>
                  <a:lnTo>
                    <a:pt x="1306" y="948"/>
                  </a:lnTo>
                  <a:lnTo>
                    <a:pt x="1307" y="951"/>
                  </a:lnTo>
                  <a:lnTo>
                    <a:pt x="1307" y="954"/>
                  </a:lnTo>
                  <a:lnTo>
                    <a:pt x="1306" y="958"/>
                  </a:lnTo>
                  <a:lnTo>
                    <a:pt x="1305" y="963"/>
                  </a:lnTo>
                  <a:lnTo>
                    <a:pt x="1302" y="967"/>
                  </a:lnTo>
                  <a:lnTo>
                    <a:pt x="1299" y="972"/>
                  </a:lnTo>
                  <a:lnTo>
                    <a:pt x="1295" y="978"/>
                  </a:lnTo>
                  <a:lnTo>
                    <a:pt x="1291" y="983"/>
                  </a:lnTo>
                  <a:lnTo>
                    <a:pt x="1284" y="989"/>
                  </a:lnTo>
                  <a:lnTo>
                    <a:pt x="1275" y="995"/>
                  </a:lnTo>
                  <a:lnTo>
                    <a:pt x="1265" y="1001"/>
                  </a:lnTo>
                  <a:lnTo>
                    <a:pt x="1255" y="1007"/>
                  </a:lnTo>
                  <a:lnTo>
                    <a:pt x="1243" y="1013"/>
                  </a:lnTo>
                  <a:lnTo>
                    <a:pt x="1230" y="1019"/>
                  </a:lnTo>
                  <a:lnTo>
                    <a:pt x="1215" y="1025"/>
                  </a:lnTo>
                  <a:lnTo>
                    <a:pt x="1200" y="1032"/>
                  </a:lnTo>
                  <a:lnTo>
                    <a:pt x="1184" y="1037"/>
                  </a:lnTo>
                  <a:lnTo>
                    <a:pt x="1166" y="1042"/>
                  </a:lnTo>
                  <a:lnTo>
                    <a:pt x="1149" y="1046"/>
                  </a:lnTo>
                  <a:lnTo>
                    <a:pt x="1131" y="1050"/>
                  </a:lnTo>
                  <a:lnTo>
                    <a:pt x="1111" y="1053"/>
                  </a:lnTo>
                  <a:lnTo>
                    <a:pt x="1092" y="1055"/>
                  </a:lnTo>
                  <a:lnTo>
                    <a:pt x="1071" y="1056"/>
                  </a:lnTo>
                  <a:lnTo>
                    <a:pt x="1051" y="1057"/>
                  </a:lnTo>
                  <a:lnTo>
                    <a:pt x="1015" y="1056"/>
                  </a:lnTo>
                  <a:lnTo>
                    <a:pt x="981" y="1054"/>
                  </a:lnTo>
                  <a:lnTo>
                    <a:pt x="947" y="1050"/>
                  </a:lnTo>
                  <a:lnTo>
                    <a:pt x="914" y="1046"/>
                  </a:lnTo>
                  <a:lnTo>
                    <a:pt x="882" y="1039"/>
                  </a:lnTo>
                  <a:lnTo>
                    <a:pt x="851" y="1032"/>
                  </a:lnTo>
                  <a:lnTo>
                    <a:pt x="821" y="1022"/>
                  </a:lnTo>
                  <a:lnTo>
                    <a:pt x="792" y="1012"/>
                  </a:lnTo>
                  <a:lnTo>
                    <a:pt x="763" y="1001"/>
                  </a:lnTo>
                  <a:lnTo>
                    <a:pt x="737" y="988"/>
                  </a:lnTo>
                  <a:lnTo>
                    <a:pt x="710" y="974"/>
                  </a:lnTo>
                  <a:lnTo>
                    <a:pt x="687" y="959"/>
                  </a:lnTo>
                  <a:lnTo>
                    <a:pt x="663" y="943"/>
                  </a:lnTo>
                  <a:lnTo>
                    <a:pt x="642" y="925"/>
                  </a:lnTo>
                  <a:lnTo>
                    <a:pt x="622" y="906"/>
                  </a:lnTo>
                  <a:lnTo>
                    <a:pt x="603" y="887"/>
                  </a:lnTo>
                  <a:lnTo>
                    <a:pt x="594" y="875"/>
                  </a:lnTo>
                  <a:lnTo>
                    <a:pt x="585" y="864"/>
                  </a:lnTo>
                  <a:lnTo>
                    <a:pt x="577" y="853"/>
                  </a:lnTo>
                  <a:lnTo>
                    <a:pt x="570" y="842"/>
                  </a:lnTo>
                  <a:lnTo>
                    <a:pt x="562" y="831"/>
                  </a:lnTo>
                  <a:lnTo>
                    <a:pt x="557" y="819"/>
                  </a:lnTo>
                  <a:lnTo>
                    <a:pt x="551" y="808"/>
                  </a:lnTo>
                  <a:lnTo>
                    <a:pt x="547" y="796"/>
                  </a:lnTo>
                  <a:lnTo>
                    <a:pt x="543" y="785"/>
                  </a:lnTo>
                  <a:lnTo>
                    <a:pt x="539" y="773"/>
                  </a:lnTo>
                  <a:lnTo>
                    <a:pt x="537" y="762"/>
                  </a:lnTo>
                  <a:lnTo>
                    <a:pt x="535" y="751"/>
                  </a:lnTo>
                  <a:lnTo>
                    <a:pt x="534" y="740"/>
                  </a:lnTo>
                  <a:lnTo>
                    <a:pt x="533" y="728"/>
                  </a:lnTo>
                  <a:lnTo>
                    <a:pt x="533" y="718"/>
                  </a:lnTo>
                  <a:lnTo>
                    <a:pt x="534" y="707"/>
                  </a:lnTo>
                  <a:lnTo>
                    <a:pt x="535" y="699"/>
                  </a:lnTo>
                  <a:lnTo>
                    <a:pt x="527" y="701"/>
                  </a:lnTo>
                  <a:lnTo>
                    <a:pt x="499" y="709"/>
                  </a:lnTo>
                  <a:lnTo>
                    <a:pt x="471" y="717"/>
                  </a:lnTo>
                  <a:lnTo>
                    <a:pt x="442" y="725"/>
                  </a:lnTo>
                  <a:lnTo>
                    <a:pt x="413" y="733"/>
                  </a:lnTo>
                  <a:lnTo>
                    <a:pt x="383" y="740"/>
                  </a:lnTo>
                  <a:lnTo>
                    <a:pt x="353" y="747"/>
                  </a:lnTo>
                  <a:lnTo>
                    <a:pt x="325" y="754"/>
                  </a:lnTo>
                  <a:lnTo>
                    <a:pt x="295" y="760"/>
                  </a:lnTo>
                  <a:lnTo>
                    <a:pt x="292" y="761"/>
                  </a:lnTo>
                  <a:lnTo>
                    <a:pt x="291" y="764"/>
                  </a:lnTo>
                  <a:lnTo>
                    <a:pt x="283" y="811"/>
                  </a:lnTo>
                  <a:lnTo>
                    <a:pt x="275" y="858"/>
                  </a:lnTo>
                  <a:lnTo>
                    <a:pt x="269" y="904"/>
                  </a:lnTo>
                  <a:lnTo>
                    <a:pt x="263" y="950"/>
                  </a:lnTo>
                  <a:lnTo>
                    <a:pt x="258" y="995"/>
                  </a:lnTo>
                  <a:lnTo>
                    <a:pt x="252" y="1039"/>
                  </a:lnTo>
                  <a:lnTo>
                    <a:pt x="248" y="1083"/>
                  </a:lnTo>
                  <a:lnTo>
                    <a:pt x="245" y="1126"/>
                  </a:lnTo>
                  <a:lnTo>
                    <a:pt x="243" y="1167"/>
                  </a:lnTo>
                  <a:lnTo>
                    <a:pt x="242" y="1207"/>
                  </a:lnTo>
                  <a:lnTo>
                    <a:pt x="241" y="1247"/>
                  </a:lnTo>
                  <a:lnTo>
                    <a:pt x="241" y="1286"/>
                  </a:lnTo>
                  <a:lnTo>
                    <a:pt x="242" y="1323"/>
                  </a:lnTo>
                  <a:lnTo>
                    <a:pt x="243" y="1358"/>
                  </a:lnTo>
                  <a:lnTo>
                    <a:pt x="246" y="1392"/>
                  </a:lnTo>
                  <a:lnTo>
                    <a:pt x="249" y="1425"/>
                  </a:lnTo>
                  <a:lnTo>
                    <a:pt x="250" y="1433"/>
                  </a:lnTo>
                  <a:lnTo>
                    <a:pt x="249" y="1440"/>
                  </a:lnTo>
                  <a:lnTo>
                    <a:pt x="247" y="1446"/>
                  </a:lnTo>
                  <a:lnTo>
                    <a:pt x="245" y="1450"/>
                  </a:lnTo>
                  <a:lnTo>
                    <a:pt x="240" y="1454"/>
                  </a:lnTo>
                  <a:lnTo>
                    <a:pt x="235" y="1455"/>
                  </a:lnTo>
                  <a:lnTo>
                    <a:pt x="228" y="1456"/>
                  </a:lnTo>
                  <a:lnTo>
                    <a:pt x="221" y="1455"/>
                  </a:lnTo>
                  <a:lnTo>
                    <a:pt x="212" y="1453"/>
                  </a:lnTo>
                  <a:lnTo>
                    <a:pt x="202" y="1450"/>
                  </a:lnTo>
                  <a:lnTo>
                    <a:pt x="193" y="1446"/>
                  </a:lnTo>
                  <a:lnTo>
                    <a:pt x="183" y="1441"/>
                  </a:lnTo>
                  <a:lnTo>
                    <a:pt x="171" y="1434"/>
                  </a:lnTo>
                  <a:lnTo>
                    <a:pt x="158" y="1423"/>
                  </a:lnTo>
                  <a:lnTo>
                    <a:pt x="150" y="1415"/>
                  </a:lnTo>
                  <a:lnTo>
                    <a:pt x="144" y="1407"/>
                  </a:lnTo>
                  <a:lnTo>
                    <a:pt x="138" y="1398"/>
                  </a:lnTo>
                  <a:lnTo>
                    <a:pt x="132" y="1388"/>
                  </a:lnTo>
                  <a:lnTo>
                    <a:pt x="126" y="1376"/>
                  </a:lnTo>
                  <a:lnTo>
                    <a:pt x="120" y="1362"/>
                  </a:lnTo>
                  <a:lnTo>
                    <a:pt x="115" y="1347"/>
                  </a:lnTo>
                  <a:lnTo>
                    <a:pt x="110" y="1331"/>
                  </a:lnTo>
                  <a:lnTo>
                    <a:pt x="106" y="1311"/>
                  </a:lnTo>
                  <a:lnTo>
                    <a:pt x="101" y="1291"/>
                  </a:lnTo>
                  <a:lnTo>
                    <a:pt x="98" y="1268"/>
                  </a:lnTo>
                  <a:lnTo>
                    <a:pt x="96" y="1243"/>
                  </a:lnTo>
                  <a:lnTo>
                    <a:pt x="94" y="1201"/>
                  </a:lnTo>
                  <a:lnTo>
                    <a:pt x="94" y="1154"/>
                  </a:lnTo>
                  <a:lnTo>
                    <a:pt x="95" y="1101"/>
                  </a:lnTo>
                  <a:lnTo>
                    <a:pt x="98" y="1045"/>
                  </a:lnTo>
                  <a:lnTo>
                    <a:pt x="103" y="985"/>
                  </a:lnTo>
                  <a:lnTo>
                    <a:pt x="111" y="922"/>
                  </a:lnTo>
                  <a:lnTo>
                    <a:pt x="119" y="858"/>
                  </a:lnTo>
                  <a:lnTo>
                    <a:pt x="129" y="791"/>
                  </a:lnTo>
                  <a:lnTo>
                    <a:pt x="130" y="785"/>
                  </a:lnTo>
                  <a:lnTo>
                    <a:pt x="123" y="785"/>
                  </a:lnTo>
                  <a:lnTo>
                    <a:pt x="109" y="785"/>
                  </a:lnTo>
                  <a:lnTo>
                    <a:pt x="95" y="784"/>
                  </a:lnTo>
                  <a:lnTo>
                    <a:pt x="82" y="782"/>
                  </a:lnTo>
                  <a:lnTo>
                    <a:pt x="70" y="778"/>
                  </a:lnTo>
                  <a:lnTo>
                    <a:pt x="64" y="776"/>
                  </a:lnTo>
                  <a:lnTo>
                    <a:pt x="59" y="774"/>
                  </a:lnTo>
                  <a:lnTo>
                    <a:pt x="52" y="771"/>
                  </a:lnTo>
                  <a:lnTo>
                    <a:pt x="47" y="767"/>
                  </a:lnTo>
                  <a:lnTo>
                    <a:pt x="42" y="763"/>
                  </a:lnTo>
                  <a:lnTo>
                    <a:pt x="38" y="758"/>
                  </a:lnTo>
                  <a:lnTo>
                    <a:pt x="33" y="753"/>
                  </a:lnTo>
                  <a:lnTo>
                    <a:pt x="29" y="747"/>
                  </a:lnTo>
                  <a:lnTo>
                    <a:pt x="21" y="734"/>
                  </a:lnTo>
                  <a:lnTo>
                    <a:pt x="14" y="721"/>
                  </a:lnTo>
                  <a:lnTo>
                    <a:pt x="8" y="709"/>
                  </a:lnTo>
                  <a:lnTo>
                    <a:pt x="4" y="698"/>
                  </a:lnTo>
                  <a:lnTo>
                    <a:pt x="1" y="689"/>
                  </a:lnTo>
                  <a:lnTo>
                    <a:pt x="0" y="679"/>
                  </a:lnTo>
                  <a:lnTo>
                    <a:pt x="1" y="672"/>
                  </a:lnTo>
                  <a:lnTo>
                    <a:pt x="4" y="665"/>
                  </a:lnTo>
                  <a:lnTo>
                    <a:pt x="7" y="662"/>
                  </a:lnTo>
                  <a:lnTo>
                    <a:pt x="10" y="658"/>
                  </a:lnTo>
                  <a:lnTo>
                    <a:pt x="15" y="656"/>
                  </a:lnTo>
                  <a:lnTo>
                    <a:pt x="21" y="654"/>
                  </a:lnTo>
                  <a:lnTo>
                    <a:pt x="27" y="653"/>
                  </a:lnTo>
                  <a:lnTo>
                    <a:pt x="35" y="653"/>
                  </a:lnTo>
                  <a:lnTo>
                    <a:pt x="43" y="653"/>
                  </a:lnTo>
                  <a:lnTo>
                    <a:pt x="52" y="655"/>
                  </a:lnTo>
                  <a:lnTo>
                    <a:pt x="73" y="657"/>
                  </a:lnTo>
                  <a:lnTo>
                    <a:pt x="95" y="659"/>
                  </a:lnTo>
                  <a:lnTo>
                    <a:pt x="119" y="661"/>
                  </a:lnTo>
                  <a:lnTo>
                    <a:pt x="145" y="661"/>
                  </a:lnTo>
                  <a:lnTo>
                    <a:pt x="152" y="661"/>
                  </a:lnTo>
                  <a:lnTo>
                    <a:pt x="153" y="656"/>
                  </a:lnTo>
                  <a:lnTo>
                    <a:pt x="164" y="609"/>
                  </a:lnTo>
                  <a:lnTo>
                    <a:pt x="174" y="563"/>
                  </a:lnTo>
                  <a:lnTo>
                    <a:pt x="184" y="518"/>
                  </a:lnTo>
                  <a:lnTo>
                    <a:pt x="196" y="474"/>
                  </a:lnTo>
                  <a:lnTo>
                    <a:pt x="208" y="431"/>
                  </a:lnTo>
                  <a:lnTo>
                    <a:pt x="220" y="391"/>
                  </a:lnTo>
                  <a:lnTo>
                    <a:pt x="233" y="351"/>
                  </a:lnTo>
                  <a:lnTo>
                    <a:pt x="246" y="312"/>
                  </a:lnTo>
                  <a:lnTo>
                    <a:pt x="260" y="275"/>
                  </a:lnTo>
                  <a:lnTo>
                    <a:pt x="273" y="240"/>
                  </a:lnTo>
                  <a:lnTo>
                    <a:pt x="287" y="205"/>
                  </a:lnTo>
                  <a:lnTo>
                    <a:pt x="301" y="172"/>
                  </a:lnTo>
                  <a:lnTo>
                    <a:pt x="317" y="142"/>
                  </a:lnTo>
                  <a:lnTo>
                    <a:pt x="332" y="113"/>
                  </a:lnTo>
                  <a:lnTo>
                    <a:pt x="347" y="85"/>
                  </a:lnTo>
                  <a:lnTo>
                    <a:pt x="363" y="60"/>
                  </a:lnTo>
                  <a:lnTo>
                    <a:pt x="373" y="46"/>
                  </a:lnTo>
                  <a:lnTo>
                    <a:pt x="383" y="34"/>
                  </a:lnTo>
                  <a:lnTo>
                    <a:pt x="395" y="23"/>
                  </a:lnTo>
                  <a:lnTo>
                    <a:pt x="407" y="15"/>
                  </a:lnTo>
                  <a:lnTo>
                    <a:pt x="420" y="9"/>
                  </a:lnTo>
                  <a:lnTo>
                    <a:pt x="434" y="4"/>
                  </a:lnTo>
                  <a:lnTo>
                    <a:pt x="448" y="1"/>
                  </a:lnTo>
                  <a:lnTo>
                    <a:pt x="463" y="0"/>
                  </a:lnTo>
                  <a:lnTo>
                    <a:pt x="475" y="1"/>
                  </a:lnTo>
                  <a:lnTo>
                    <a:pt x="488" y="3"/>
                  </a:lnTo>
                  <a:lnTo>
                    <a:pt x="500" y="5"/>
                  </a:lnTo>
                  <a:lnTo>
                    <a:pt x="514" y="10"/>
                  </a:lnTo>
                  <a:lnTo>
                    <a:pt x="527" y="15"/>
                  </a:lnTo>
                  <a:lnTo>
                    <a:pt x="541" y="21"/>
                  </a:lnTo>
                  <a:lnTo>
                    <a:pt x="554" y="29"/>
                  </a:lnTo>
                  <a:lnTo>
                    <a:pt x="569" y="39"/>
                  </a:lnTo>
                  <a:lnTo>
                    <a:pt x="580" y="47"/>
                  </a:lnTo>
                  <a:lnTo>
                    <a:pt x="589" y="55"/>
                  </a:lnTo>
                  <a:lnTo>
                    <a:pt x="598" y="64"/>
                  </a:lnTo>
                  <a:lnTo>
                    <a:pt x="606" y="74"/>
                  </a:lnTo>
                  <a:lnTo>
                    <a:pt x="612" y="84"/>
                  </a:lnTo>
                  <a:lnTo>
                    <a:pt x="619" y="95"/>
                  </a:lnTo>
                  <a:lnTo>
                    <a:pt x="624" y="105"/>
                  </a:lnTo>
                  <a:lnTo>
                    <a:pt x="627" y="115"/>
                  </a:lnTo>
                  <a:lnTo>
                    <a:pt x="630" y="126"/>
                  </a:lnTo>
                  <a:lnTo>
                    <a:pt x="632" y="136"/>
                  </a:lnTo>
                  <a:lnTo>
                    <a:pt x="633" y="146"/>
                  </a:lnTo>
                  <a:lnTo>
                    <a:pt x="634" y="156"/>
                  </a:lnTo>
                  <a:lnTo>
                    <a:pt x="633" y="165"/>
                  </a:lnTo>
                  <a:lnTo>
                    <a:pt x="632" y="173"/>
                  </a:lnTo>
                  <a:lnTo>
                    <a:pt x="630" y="181"/>
                  </a:lnTo>
                  <a:lnTo>
                    <a:pt x="627" y="188"/>
                  </a:lnTo>
                  <a:lnTo>
                    <a:pt x="624" y="194"/>
                  </a:lnTo>
                  <a:lnTo>
                    <a:pt x="621" y="200"/>
                  </a:lnTo>
                  <a:lnTo>
                    <a:pt x="617" y="204"/>
                  </a:lnTo>
                  <a:lnTo>
                    <a:pt x="613" y="208"/>
                  </a:lnTo>
                  <a:lnTo>
                    <a:pt x="609" y="210"/>
                  </a:lnTo>
                  <a:lnTo>
                    <a:pt x="606" y="213"/>
                  </a:lnTo>
                  <a:lnTo>
                    <a:pt x="602" y="214"/>
                  </a:lnTo>
                  <a:lnTo>
                    <a:pt x="598" y="214"/>
                  </a:lnTo>
                  <a:lnTo>
                    <a:pt x="595" y="214"/>
                  </a:lnTo>
                  <a:lnTo>
                    <a:pt x="592" y="213"/>
                  </a:lnTo>
                  <a:lnTo>
                    <a:pt x="589" y="211"/>
                  </a:lnTo>
                  <a:lnTo>
                    <a:pt x="587" y="209"/>
                  </a:lnTo>
                  <a:lnTo>
                    <a:pt x="582" y="203"/>
                  </a:lnTo>
                  <a:lnTo>
                    <a:pt x="578" y="195"/>
                  </a:lnTo>
                  <a:lnTo>
                    <a:pt x="573" y="182"/>
                  </a:lnTo>
                  <a:lnTo>
                    <a:pt x="567" y="172"/>
                  </a:lnTo>
                  <a:lnTo>
                    <a:pt x="559" y="163"/>
                  </a:lnTo>
                  <a:lnTo>
                    <a:pt x="552" y="155"/>
                  </a:lnTo>
                  <a:lnTo>
                    <a:pt x="544" y="150"/>
                  </a:lnTo>
                  <a:lnTo>
                    <a:pt x="535" y="146"/>
                  </a:lnTo>
                  <a:lnTo>
                    <a:pt x="525" y="144"/>
                  </a:lnTo>
                  <a:lnTo>
                    <a:pt x="515" y="144"/>
                  </a:lnTo>
                  <a:lnTo>
                    <a:pt x="509" y="144"/>
                  </a:lnTo>
                  <a:lnTo>
                    <a:pt x="503" y="145"/>
                  </a:lnTo>
                  <a:lnTo>
                    <a:pt x="499" y="147"/>
                  </a:lnTo>
                  <a:lnTo>
                    <a:pt x="494" y="149"/>
                  </a:lnTo>
                  <a:lnTo>
                    <a:pt x="486" y="154"/>
                  </a:lnTo>
                  <a:lnTo>
                    <a:pt x="478" y="161"/>
                  </a:lnTo>
                  <a:lnTo>
                    <a:pt x="471" y="170"/>
                  </a:lnTo>
                  <a:lnTo>
                    <a:pt x="464" y="180"/>
                  </a:lnTo>
                  <a:lnTo>
                    <a:pt x="457" y="193"/>
                  </a:lnTo>
                  <a:lnTo>
                    <a:pt x="451" y="206"/>
                  </a:lnTo>
                  <a:lnTo>
                    <a:pt x="432" y="252"/>
                  </a:lnTo>
                  <a:lnTo>
                    <a:pt x="414" y="300"/>
                  </a:lnTo>
                  <a:lnTo>
                    <a:pt x="396" y="351"/>
                  </a:lnTo>
                  <a:lnTo>
                    <a:pt x="378" y="405"/>
                  </a:lnTo>
                  <a:lnTo>
                    <a:pt x="362" y="461"/>
                  </a:lnTo>
                  <a:lnTo>
                    <a:pt x="345" y="519"/>
                  </a:lnTo>
                  <a:lnTo>
                    <a:pt x="331" y="579"/>
                  </a:lnTo>
                  <a:lnTo>
                    <a:pt x="316" y="641"/>
                  </a:lnTo>
                  <a:lnTo>
                    <a:pt x="315" y="649"/>
                  </a:lnTo>
                  <a:lnTo>
                    <a:pt x="323" y="648"/>
                  </a:lnTo>
                  <a:lnTo>
                    <a:pt x="354" y="643"/>
                  </a:lnTo>
                  <a:lnTo>
                    <a:pt x="388" y="638"/>
                  </a:lnTo>
                  <a:lnTo>
                    <a:pt x="422" y="633"/>
                  </a:lnTo>
                  <a:lnTo>
                    <a:pt x="455" y="625"/>
                  </a:lnTo>
                  <a:lnTo>
                    <a:pt x="490" y="619"/>
                  </a:lnTo>
                  <a:lnTo>
                    <a:pt x="525" y="611"/>
                  </a:lnTo>
                  <a:lnTo>
                    <a:pt x="559" y="604"/>
                  </a:lnTo>
                  <a:lnTo>
                    <a:pt x="594" y="595"/>
                  </a:lnTo>
                  <a:lnTo>
                    <a:pt x="595" y="595"/>
                  </a:lnTo>
                  <a:lnTo>
                    <a:pt x="596" y="594"/>
                  </a:lnTo>
                  <a:lnTo>
                    <a:pt x="608" y="583"/>
                  </a:lnTo>
                  <a:lnTo>
                    <a:pt x="622" y="571"/>
                  </a:lnTo>
                  <a:lnTo>
                    <a:pt x="636" y="561"/>
                  </a:lnTo>
                  <a:lnTo>
                    <a:pt x="650" y="551"/>
                  </a:lnTo>
                  <a:lnTo>
                    <a:pt x="666" y="542"/>
                  </a:lnTo>
                  <a:lnTo>
                    <a:pt x="681" y="534"/>
                  </a:lnTo>
                  <a:lnTo>
                    <a:pt x="696" y="525"/>
                  </a:lnTo>
                  <a:lnTo>
                    <a:pt x="712" y="518"/>
                  </a:lnTo>
                  <a:lnTo>
                    <a:pt x="730" y="511"/>
                  </a:lnTo>
                  <a:lnTo>
                    <a:pt x="746" y="506"/>
                  </a:lnTo>
                  <a:lnTo>
                    <a:pt x="762" y="501"/>
                  </a:lnTo>
                  <a:lnTo>
                    <a:pt x="780" y="497"/>
                  </a:lnTo>
                  <a:lnTo>
                    <a:pt x="796" y="493"/>
                  </a:lnTo>
                  <a:lnTo>
                    <a:pt x="812" y="491"/>
                  </a:lnTo>
                  <a:lnTo>
                    <a:pt x="829" y="490"/>
                  </a:lnTo>
                  <a:lnTo>
                    <a:pt x="844" y="489"/>
                  </a:lnTo>
                  <a:lnTo>
                    <a:pt x="891" y="544"/>
                  </a:lnTo>
                  <a:lnTo>
                    <a:pt x="840" y="5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3" name="Freeform 48"/>
            <p:cNvSpPr>
              <a:spLocks/>
            </p:cNvSpPr>
            <p:nvPr userDrawn="1"/>
          </p:nvSpPr>
          <p:spPr bwMode="gray">
            <a:xfrm>
              <a:off x="6540" y="596"/>
              <a:ext cx="34" cy="32"/>
            </a:xfrm>
            <a:custGeom>
              <a:avLst/>
              <a:gdLst>
                <a:gd name="T0" fmla="*/ 255 w 405"/>
                <a:gd name="T1" fmla="*/ 101 h 383"/>
                <a:gd name="T2" fmla="*/ 269 w 405"/>
                <a:gd name="T3" fmla="*/ 105 h 383"/>
                <a:gd name="T4" fmla="*/ 281 w 405"/>
                <a:gd name="T5" fmla="*/ 113 h 383"/>
                <a:gd name="T6" fmla="*/ 289 w 405"/>
                <a:gd name="T7" fmla="*/ 122 h 383"/>
                <a:gd name="T8" fmla="*/ 293 w 405"/>
                <a:gd name="T9" fmla="*/ 132 h 383"/>
                <a:gd name="T10" fmla="*/ 294 w 405"/>
                <a:gd name="T11" fmla="*/ 143 h 383"/>
                <a:gd name="T12" fmla="*/ 290 w 405"/>
                <a:gd name="T13" fmla="*/ 159 h 383"/>
                <a:gd name="T14" fmla="*/ 277 w 405"/>
                <a:gd name="T15" fmla="*/ 177 h 383"/>
                <a:gd name="T16" fmla="*/ 254 w 405"/>
                <a:gd name="T17" fmla="*/ 199 h 383"/>
                <a:gd name="T18" fmla="*/ 221 w 405"/>
                <a:gd name="T19" fmla="*/ 224 h 383"/>
                <a:gd name="T20" fmla="*/ 182 w 405"/>
                <a:gd name="T21" fmla="*/ 249 h 383"/>
                <a:gd name="T22" fmla="*/ 136 w 405"/>
                <a:gd name="T23" fmla="*/ 275 h 383"/>
                <a:gd name="T24" fmla="*/ 99 w 405"/>
                <a:gd name="T25" fmla="*/ 294 h 383"/>
                <a:gd name="T26" fmla="*/ 95 w 405"/>
                <a:gd name="T27" fmla="*/ 383 h 383"/>
                <a:gd name="T28" fmla="*/ 141 w 405"/>
                <a:gd name="T29" fmla="*/ 362 h 383"/>
                <a:gd name="T30" fmla="*/ 223 w 405"/>
                <a:gd name="T31" fmla="*/ 322 h 383"/>
                <a:gd name="T32" fmla="*/ 279 w 405"/>
                <a:gd name="T33" fmla="*/ 289 h 383"/>
                <a:gd name="T34" fmla="*/ 312 w 405"/>
                <a:gd name="T35" fmla="*/ 268 h 383"/>
                <a:gd name="T36" fmla="*/ 341 w 405"/>
                <a:gd name="T37" fmla="*/ 244 h 383"/>
                <a:gd name="T38" fmla="*/ 367 w 405"/>
                <a:gd name="T39" fmla="*/ 221 h 383"/>
                <a:gd name="T40" fmla="*/ 384 w 405"/>
                <a:gd name="T41" fmla="*/ 200 h 383"/>
                <a:gd name="T42" fmla="*/ 394 w 405"/>
                <a:gd name="T43" fmla="*/ 183 h 383"/>
                <a:gd name="T44" fmla="*/ 401 w 405"/>
                <a:gd name="T45" fmla="*/ 167 h 383"/>
                <a:gd name="T46" fmla="*/ 404 w 405"/>
                <a:gd name="T47" fmla="*/ 150 h 383"/>
                <a:gd name="T48" fmla="*/ 405 w 405"/>
                <a:gd name="T49" fmla="*/ 129 h 383"/>
                <a:gd name="T50" fmla="*/ 400 w 405"/>
                <a:gd name="T51" fmla="*/ 103 h 383"/>
                <a:gd name="T52" fmla="*/ 390 w 405"/>
                <a:gd name="T53" fmla="*/ 83 h 383"/>
                <a:gd name="T54" fmla="*/ 378 w 405"/>
                <a:gd name="T55" fmla="*/ 65 h 383"/>
                <a:gd name="T56" fmla="*/ 363 w 405"/>
                <a:gd name="T57" fmla="*/ 48 h 383"/>
                <a:gd name="T58" fmla="*/ 344 w 405"/>
                <a:gd name="T59" fmla="*/ 34 h 383"/>
                <a:gd name="T60" fmla="*/ 324 w 405"/>
                <a:gd name="T61" fmla="*/ 22 h 383"/>
                <a:gd name="T62" fmla="*/ 302 w 405"/>
                <a:gd name="T63" fmla="*/ 12 h 383"/>
                <a:gd name="T64" fmla="*/ 281 w 405"/>
                <a:gd name="T65" fmla="*/ 4 h 383"/>
                <a:gd name="T66" fmla="*/ 259 w 405"/>
                <a:gd name="T67" fmla="*/ 1 h 383"/>
                <a:gd name="T68" fmla="*/ 198 w 405"/>
                <a:gd name="T69" fmla="*/ 5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383">
                  <a:moveTo>
                    <a:pt x="247" y="101"/>
                  </a:moveTo>
                  <a:lnTo>
                    <a:pt x="255" y="101"/>
                  </a:lnTo>
                  <a:lnTo>
                    <a:pt x="262" y="103"/>
                  </a:lnTo>
                  <a:lnTo>
                    <a:pt x="269" y="105"/>
                  </a:lnTo>
                  <a:lnTo>
                    <a:pt x="275" y="109"/>
                  </a:lnTo>
                  <a:lnTo>
                    <a:pt x="281" y="113"/>
                  </a:lnTo>
                  <a:lnTo>
                    <a:pt x="285" y="117"/>
                  </a:lnTo>
                  <a:lnTo>
                    <a:pt x="289" y="122"/>
                  </a:lnTo>
                  <a:lnTo>
                    <a:pt x="292" y="127"/>
                  </a:lnTo>
                  <a:lnTo>
                    <a:pt x="293" y="132"/>
                  </a:lnTo>
                  <a:lnTo>
                    <a:pt x="294" y="137"/>
                  </a:lnTo>
                  <a:lnTo>
                    <a:pt x="294" y="143"/>
                  </a:lnTo>
                  <a:lnTo>
                    <a:pt x="292" y="150"/>
                  </a:lnTo>
                  <a:lnTo>
                    <a:pt x="290" y="159"/>
                  </a:lnTo>
                  <a:lnTo>
                    <a:pt x="285" y="168"/>
                  </a:lnTo>
                  <a:lnTo>
                    <a:pt x="277" y="177"/>
                  </a:lnTo>
                  <a:lnTo>
                    <a:pt x="268" y="187"/>
                  </a:lnTo>
                  <a:lnTo>
                    <a:pt x="254" y="199"/>
                  </a:lnTo>
                  <a:lnTo>
                    <a:pt x="238" y="212"/>
                  </a:lnTo>
                  <a:lnTo>
                    <a:pt x="221" y="224"/>
                  </a:lnTo>
                  <a:lnTo>
                    <a:pt x="203" y="237"/>
                  </a:lnTo>
                  <a:lnTo>
                    <a:pt x="182" y="249"/>
                  </a:lnTo>
                  <a:lnTo>
                    <a:pt x="160" y="263"/>
                  </a:lnTo>
                  <a:lnTo>
                    <a:pt x="136" y="275"/>
                  </a:lnTo>
                  <a:lnTo>
                    <a:pt x="111" y="288"/>
                  </a:lnTo>
                  <a:lnTo>
                    <a:pt x="99" y="294"/>
                  </a:lnTo>
                  <a:lnTo>
                    <a:pt x="0" y="370"/>
                  </a:lnTo>
                  <a:lnTo>
                    <a:pt x="95" y="383"/>
                  </a:lnTo>
                  <a:lnTo>
                    <a:pt x="99" y="381"/>
                  </a:lnTo>
                  <a:lnTo>
                    <a:pt x="141" y="362"/>
                  </a:lnTo>
                  <a:lnTo>
                    <a:pt x="183" y="342"/>
                  </a:lnTo>
                  <a:lnTo>
                    <a:pt x="223" y="322"/>
                  </a:lnTo>
                  <a:lnTo>
                    <a:pt x="261" y="300"/>
                  </a:lnTo>
                  <a:lnTo>
                    <a:pt x="279" y="289"/>
                  </a:lnTo>
                  <a:lnTo>
                    <a:pt x="295" y="279"/>
                  </a:lnTo>
                  <a:lnTo>
                    <a:pt x="312" y="268"/>
                  </a:lnTo>
                  <a:lnTo>
                    <a:pt x="327" y="257"/>
                  </a:lnTo>
                  <a:lnTo>
                    <a:pt x="341" y="244"/>
                  </a:lnTo>
                  <a:lnTo>
                    <a:pt x="354" y="233"/>
                  </a:lnTo>
                  <a:lnTo>
                    <a:pt x="367" y="221"/>
                  </a:lnTo>
                  <a:lnTo>
                    <a:pt x="377" y="210"/>
                  </a:lnTo>
                  <a:lnTo>
                    <a:pt x="384" y="200"/>
                  </a:lnTo>
                  <a:lnTo>
                    <a:pt x="389" y="192"/>
                  </a:lnTo>
                  <a:lnTo>
                    <a:pt x="394" y="183"/>
                  </a:lnTo>
                  <a:lnTo>
                    <a:pt x="398" y="175"/>
                  </a:lnTo>
                  <a:lnTo>
                    <a:pt x="401" y="167"/>
                  </a:lnTo>
                  <a:lnTo>
                    <a:pt x="403" y="159"/>
                  </a:lnTo>
                  <a:lnTo>
                    <a:pt x="404" y="150"/>
                  </a:lnTo>
                  <a:lnTo>
                    <a:pt x="405" y="143"/>
                  </a:lnTo>
                  <a:lnTo>
                    <a:pt x="405" y="129"/>
                  </a:lnTo>
                  <a:lnTo>
                    <a:pt x="403" y="116"/>
                  </a:lnTo>
                  <a:lnTo>
                    <a:pt x="400" y="103"/>
                  </a:lnTo>
                  <a:lnTo>
                    <a:pt x="395" y="92"/>
                  </a:lnTo>
                  <a:lnTo>
                    <a:pt x="390" y="83"/>
                  </a:lnTo>
                  <a:lnTo>
                    <a:pt x="385" y="74"/>
                  </a:lnTo>
                  <a:lnTo>
                    <a:pt x="378" y="65"/>
                  </a:lnTo>
                  <a:lnTo>
                    <a:pt x="371" y="56"/>
                  </a:lnTo>
                  <a:lnTo>
                    <a:pt x="363" y="48"/>
                  </a:lnTo>
                  <a:lnTo>
                    <a:pt x="353" y="40"/>
                  </a:lnTo>
                  <a:lnTo>
                    <a:pt x="344" y="34"/>
                  </a:lnTo>
                  <a:lnTo>
                    <a:pt x="334" y="27"/>
                  </a:lnTo>
                  <a:lnTo>
                    <a:pt x="324" y="22"/>
                  </a:lnTo>
                  <a:lnTo>
                    <a:pt x="314" y="16"/>
                  </a:lnTo>
                  <a:lnTo>
                    <a:pt x="302" y="12"/>
                  </a:lnTo>
                  <a:lnTo>
                    <a:pt x="292" y="7"/>
                  </a:lnTo>
                  <a:lnTo>
                    <a:pt x="281" y="4"/>
                  </a:lnTo>
                  <a:lnTo>
                    <a:pt x="270" y="2"/>
                  </a:lnTo>
                  <a:lnTo>
                    <a:pt x="259" y="1"/>
                  </a:lnTo>
                  <a:lnTo>
                    <a:pt x="247" y="0"/>
                  </a:lnTo>
                  <a:lnTo>
                    <a:pt x="198" y="59"/>
                  </a:lnTo>
                  <a:lnTo>
                    <a:pt x="247"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4" name="Freeform 49"/>
            <p:cNvSpPr>
              <a:spLocks/>
            </p:cNvSpPr>
            <p:nvPr userDrawn="1"/>
          </p:nvSpPr>
          <p:spPr bwMode="gray">
            <a:xfrm>
              <a:off x="6473" y="596"/>
              <a:ext cx="191" cy="122"/>
            </a:xfrm>
            <a:custGeom>
              <a:avLst/>
              <a:gdLst>
                <a:gd name="T0" fmla="*/ 982 w 2289"/>
                <a:gd name="T1" fmla="*/ 130 h 1460"/>
                <a:gd name="T2" fmla="*/ 920 w 2289"/>
                <a:gd name="T3" fmla="*/ 214 h 1460"/>
                <a:gd name="T4" fmla="*/ 891 w 2289"/>
                <a:gd name="T5" fmla="*/ 387 h 1460"/>
                <a:gd name="T6" fmla="*/ 936 w 2289"/>
                <a:gd name="T7" fmla="*/ 481 h 1460"/>
                <a:gd name="T8" fmla="*/ 1034 w 2289"/>
                <a:gd name="T9" fmla="*/ 514 h 1460"/>
                <a:gd name="T10" fmla="*/ 1200 w 2289"/>
                <a:gd name="T11" fmla="*/ 464 h 1460"/>
                <a:gd name="T12" fmla="*/ 1394 w 2289"/>
                <a:gd name="T13" fmla="*/ 312 h 1460"/>
                <a:gd name="T14" fmla="*/ 1433 w 2289"/>
                <a:gd name="T15" fmla="*/ 157 h 1460"/>
                <a:gd name="T16" fmla="*/ 1486 w 2289"/>
                <a:gd name="T17" fmla="*/ 59 h 1460"/>
                <a:gd name="T18" fmla="*/ 1544 w 2289"/>
                <a:gd name="T19" fmla="*/ 51 h 1460"/>
                <a:gd name="T20" fmla="*/ 1625 w 2289"/>
                <a:gd name="T21" fmla="*/ 91 h 1460"/>
                <a:gd name="T22" fmla="*/ 1634 w 2289"/>
                <a:gd name="T23" fmla="*/ 139 h 1460"/>
                <a:gd name="T24" fmla="*/ 1565 w 2289"/>
                <a:gd name="T25" fmla="*/ 346 h 1460"/>
                <a:gd name="T26" fmla="*/ 1568 w 2289"/>
                <a:gd name="T27" fmla="*/ 436 h 1460"/>
                <a:gd name="T28" fmla="*/ 1616 w 2289"/>
                <a:gd name="T29" fmla="*/ 424 h 1460"/>
                <a:gd name="T30" fmla="*/ 1755 w 2289"/>
                <a:gd name="T31" fmla="*/ 283 h 1460"/>
                <a:gd name="T32" fmla="*/ 1888 w 2289"/>
                <a:gd name="T33" fmla="*/ 183 h 1460"/>
                <a:gd name="T34" fmla="*/ 1988 w 2289"/>
                <a:gd name="T35" fmla="*/ 199 h 1460"/>
                <a:gd name="T36" fmla="*/ 2063 w 2289"/>
                <a:gd name="T37" fmla="*/ 256 h 1460"/>
                <a:gd name="T38" fmla="*/ 2136 w 2289"/>
                <a:gd name="T39" fmla="*/ 408 h 1460"/>
                <a:gd name="T40" fmla="*/ 2229 w 2289"/>
                <a:gd name="T41" fmla="*/ 531 h 1460"/>
                <a:gd name="T42" fmla="*/ 2287 w 2289"/>
                <a:gd name="T43" fmla="*/ 580 h 1460"/>
                <a:gd name="T44" fmla="*/ 2259 w 2289"/>
                <a:gd name="T45" fmla="*/ 612 h 1460"/>
                <a:gd name="T46" fmla="*/ 2126 w 2289"/>
                <a:gd name="T47" fmla="*/ 583 h 1460"/>
                <a:gd name="T48" fmla="*/ 1973 w 2289"/>
                <a:gd name="T49" fmla="*/ 441 h 1460"/>
                <a:gd name="T50" fmla="*/ 1884 w 2289"/>
                <a:gd name="T51" fmla="*/ 335 h 1460"/>
                <a:gd name="T52" fmla="*/ 1759 w 2289"/>
                <a:gd name="T53" fmla="*/ 434 h 1460"/>
                <a:gd name="T54" fmla="*/ 1620 w 2289"/>
                <a:gd name="T55" fmla="*/ 580 h 1460"/>
                <a:gd name="T56" fmla="*/ 1534 w 2289"/>
                <a:gd name="T57" fmla="*/ 588 h 1460"/>
                <a:gd name="T58" fmla="*/ 1425 w 2289"/>
                <a:gd name="T59" fmla="*/ 523 h 1460"/>
                <a:gd name="T60" fmla="*/ 1351 w 2289"/>
                <a:gd name="T61" fmla="*/ 466 h 1460"/>
                <a:gd name="T62" fmla="*/ 1157 w 2289"/>
                <a:gd name="T63" fmla="*/ 584 h 1460"/>
                <a:gd name="T64" fmla="*/ 993 w 2289"/>
                <a:gd name="T65" fmla="*/ 613 h 1460"/>
                <a:gd name="T66" fmla="*/ 823 w 2289"/>
                <a:gd name="T67" fmla="*/ 555 h 1460"/>
                <a:gd name="T68" fmla="*/ 720 w 2289"/>
                <a:gd name="T69" fmla="*/ 457 h 1460"/>
                <a:gd name="T70" fmla="*/ 448 w 2289"/>
                <a:gd name="T71" fmla="*/ 594 h 1460"/>
                <a:gd name="T72" fmla="*/ 392 w 2289"/>
                <a:gd name="T73" fmla="*/ 862 h 1460"/>
                <a:gd name="T74" fmla="*/ 328 w 2289"/>
                <a:gd name="T75" fmla="*/ 1161 h 1460"/>
                <a:gd name="T76" fmla="*/ 215 w 2289"/>
                <a:gd name="T77" fmla="*/ 1376 h 1460"/>
                <a:gd name="T78" fmla="*/ 114 w 2289"/>
                <a:gd name="T79" fmla="*/ 1448 h 1460"/>
                <a:gd name="T80" fmla="*/ 0 w 2289"/>
                <a:gd name="T81" fmla="*/ 1423 h 1460"/>
                <a:gd name="T82" fmla="*/ 95 w 2289"/>
                <a:gd name="T83" fmla="*/ 1349 h 1460"/>
                <a:gd name="T84" fmla="*/ 163 w 2289"/>
                <a:gd name="T85" fmla="*/ 1228 h 1460"/>
                <a:gd name="T86" fmla="*/ 213 w 2289"/>
                <a:gd name="T87" fmla="*/ 1035 h 1460"/>
                <a:gd name="T88" fmla="*/ 240 w 2289"/>
                <a:gd name="T89" fmla="*/ 617 h 1460"/>
                <a:gd name="T90" fmla="*/ 195 w 2289"/>
                <a:gd name="T91" fmla="*/ 511 h 1460"/>
                <a:gd name="T92" fmla="*/ 92 w 2289"/>
                <a:gd name="T93" fmla="*/ 565 h 1460"/>
                <a:gd name="T94" fmla="*/ 143 w 2289"/>
                <a:gd name="T95" fmla="*/ 433 h 1460"/>
                <a:gd name="T96" fmla="*/ 254 w 2289"/>
                <a:gd name="T97" fmla="*/ 332 h 1460"/>
                <a:gd name="T98" fmla="*/ 297 w 2289"/>
                <a:gd name="T99" fmla="*/ 230 h 1460"/>
                <a:gd name="T100" fmla="*/ 267 w 2289"/>
                <a:gd name="T101" fmla="*/ 178 h 1460"/>
                <a:gd name="T102" fmla="*/ 261 w 2289"/>
                <a:gd name="T103" fmla="*/ 74 h 1460"/>
                <a:gd name="T104" fmla="*/ 335 w 2289"/>
                <a:gd name="T105" fmla="*/ 118 h 1460"/>
                <a:gd name="T106" fmla="*/ 398 w 2289"/>
                <a:gd name="T107" fmla="*/ 108 h 1460"/>
                <a:gd name="T108" fmla="*/ 489 w 2289"/>
                <a:gd name="T109" fmla="*/ 137 h 1460"/>
                <a:gd name="T110" fmla="*/ 505 w 2289"/>
                <a:gd name="T111" fmla="*/ 181 h 1460"/>
                <a:gd name="T112" fmla="*/ 456 w 2289"/>
                <a:gd name="T113" fmla="*/ 322 h 1460"/>
                <a:gd name="T114" fmla="*/ 427 w 2289"/>
                <a:gd name="T115" fmla="*/ 510 h 1460"/>
                <a:gd name="T116" fmla="*/ 690 w 2289"/>
                <a:gd name="T117" fmla="*/ 385 h 1460"/>
                <a:gd name="T118" fmla="*/ 720 w 2289"/>
                <a:gd name="T119" fmla="*/ 256 h 1460"/>
                <a:gd name="T120" fmla="*/ 812 w 2289"/>
                <a:gd name="T121" fmla="*/ 126 h 1460"/>
                <a:gd name="T122" fmla="*/ 957 w 2289"/>
                <a:gd name="T123" fmla="*/ 26 h 1460"/>
                <a:gd name="T124" fmla="*/ 1042 w 2289"/>
                <a:gd name="T125" fmla="*/ 101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89" h="1460">
                  <a:moveTo>
                    <a:pt x="1042" y="101"/>
                  </a:moveTo>
                  <a:lnTo>
                    <a:pt x="1034" y="101"/>
                  </a:lnTo>
                  <a:lnTo>
                    <a:pt x="1027" y="103"/>
                  </a:lnTo>
                  <a:lnTo>
                    <a:pt x="1020" y="105"/>
                  </a:lnTo>
                  <a:lnTo>
                    <a:pt x="1013" y="109"/>
                  </a:lnTo>
                  <a:lnTo>
                    <a:pt x="1003" y="116"/>
                  </a:lnTo>
                  <a:lnTo>
                    <a:pt x="992" y="122"/>
                  </a:lnTo>
                  <a:lnTo>
                    <a:pt x="982" y="130"/>
                  </a:lnTo>
                  <a:lnTo>
                    <a:pt x="973" y="138"/>
                  </a:lnTo>
                  <a:lnTo>
                    <a:pt x="964" y="147"/>
                  </a:lnTo>
                  <a:lnTo>
                    <a:pt x="956" y="158"/>
                  </a:lnTo>
                  <a:lnTo>
                    <a:pt x="948" y="168"/>
                  </a:lnTo>
                  <a:lnTo>
                    <a:pt x="939" y="178"/>
                  </a:lnTo>
                  <a:lnTo>
                    <a:pt x="932" y="189"/>
                  </a:lnTo>
                  <a:lnTo>
                    <a:pt x="926" y="201"/>
                  </a:lnTo>
                  <a:lnTo>
                    <a:pt x="920" y="214"/>
                  </a:lnTo>
                  <a:lnTo>
                    <a:pt x="914" y="226"/>
                  </a:lnTo>
                  <a:lnTo>
                    <a:pt x="909" y="239"/>
                  </a:lnTo>
                  <a:lnTo>
                    <a:pt x="905" y="253"/>
                  </a:lnTo>
                  <a:lnTo>
                    <a:pt x="901" y="268"/>
                  </a:lnTo>
                  <a:lnTo>
                    <a:pt x="898" y="282"/>
                  </a:lnTo>
                  <a:lnTo>
                    <a:pt x="894" y="294"/>
                  </a:lnTo>
                  <a:lnTo>
                    <a:pt x="890" y="383"/>
                  </a:lnTo>
                  <a:lnTo>
                    <a:pt x="891" y="387"/>
                  </a:lnTo>
                  <a:lnTo>
                    <a:pt x="893" y="401"/>
                  </a:lnTo>
                  <a:lnTo>
                    <a:pt x="898" y="416"/>
                  </a:lnTo>
                  <a:lnTo>
                    <a:pt x="902" y="429"/>
                  </a:lnTo>
                  <a:lnTo>
                    <a:pt x="907" y="441"/>
                  </a:lnTo>
                  <a:lnTo>
                    <a:pt x="913" y="453"/>
                  </a:lnTo>
                  <a:lnTo>
                    <a:pt x="920" y="463"/>
                  </a:lnTo>
                  <a:lnTo>
                    <a:pt x="928" y="472"/>
                  </a:lnTo>
                  <a:lnTo>
                    <a:pt x="936" y="481"/>
                  </a:lnTo>
                  <a:lnTo>
                    <a:pt x="947" y="488"/>
                  </a:lnTo>
                  <a:lnTo>
                    <a:pt x="957" y="495"/>
                  </a:lnTo>
                  <a:lnTo>
                    <a:pt x="968" y="500"/>
                  </a:lnTo>
                  <a:lnTo>
                    <a:pt x="979" y="506"/>
                  </a:lnTo>
                  <a:lnTo>
                    <a:pt x="992" y="510"/>
                  </a:lnTo>
                  <a:lnTo>
                    <a:pt x="1006" y="512"/>
                  </a:lnTo>
                  <a:lnTo>
                    <a:pt x="1019" y="514"/>
                  </a:lnTo>
                  <a:lnTo>
                    <a:pt x="1034" y="514"/>
                  </a:lnTo>
                  <a:lnTo>
                    <a:pt x="1054" y="513"/>
                  </a:lnTo>
                  <a:lnTo>
                    <a:pt x="1073" y="511"/>
                  </a:lnTo>
                  <a:lnTo>
                    <a:pt x="1093" y="507"/>
                  </a:lnTo>
                  <a:lnTo>
                    <a:pt x="1114" y="501"/>
                  </a:lnTo>
                  <a:lnTo>
                    <a:pt x="1135" y="494"/>
                  </a:lnTo>
                  <a:lnTo>
                    <a:pt x="1157" y="485"/>
                  </a:lnTo>
                  <a:lnTo>
                    <a:pt x="1178" y="475"/>
                  </a:lnTo>
                  <a:lnTo>
                    <a:pt x="1200" y="464"/>
                  </a:lnTo>
                  <a:lnTo>
                    <a:pt x="1224" y="449"/>
                  </a:lnTo>
                  <a:lnTo>
                    <a:pt x="1246" y="435"/>
                  </a:lnTo>
                  <a:lnTo>
                    <a:pt x="1271" y="418"/>
                  </a:lnTo>
                  <a:lnTo>
                    <a:pt x="1294" y="400"/>
                  </a:lnTo>
                  <a:lnTo>
                    <a:pt x="1319" y="380"/>
                  </a:lnTo>
                  <a:lnTo>
                    <a:pt x="1343" y="359"/>
                  </a:lnTo>
                  <a:lnTo>
                    <a:pt x="1369" y="336"/>
                  </a:lnTo>
                  <a:lnTo>
                    <a:pt x="1394" y="312"/>
                  </a:lnTo>
                  <a:lnTo>
                    <a:pt x="1395" y="311"/>
                  </a:lnTo>
                  <a:lnTo>
                    <a:pt x="1396" y="309"/>
                  </a:lnTo>
                  <a:lnTo>
                    <a:pt x="1401" y="279"/>
                  </a:lnTo>
                  <a:lnTo>
                    <a:pt x="1407" y="252"/>
                  </a:lnTo>
                  <a:lnTo>
                    <a:pt x="1413" y="227"/>
                  </a:lnTo>
                  <a:lnTo>
                    <a:pt x="1419" y="203"/>
                  </a:lnTo>
                  <a:lnTo>
                    <a:pt x="1425" y="180"/>
                  </a:lnTo>
                  <a:lnTo>
                    <a:pt x="1433" y="157"/>
                  </a:lnTo>
                  <a:lnTo>
                    <a:pt x="1441" y="133"/>
                  </a:lnTo>
                  <a:lnTo>
                    <a:pt x="1450" y="110"/>
                  </a:lnTo>
                  <a:lnTo>
                    <a:pt x="1457" y="96"/>
                  </a:lnTo>
                  <a:lnTo>
                    <a:pt x="1463" y="84"/>
                  </a:lnTo>
                  <a:lnTo>
                    <a:pt x="1470" y="74"/>
                  </a:lnTo>
                  <a:lnTo>
                    <a:pt x="1477" y="65"/>
                  </a:lnTo>
                  <a:lnTo>
                    <a:pt x="1482" y="62"/>
                  </a:lnTo>
                  <a:lnTo>
                    <a:pt x="1486" y="59"/>
                  </a:lnTo>
                  <a:lnTo>
                    <a:pt x="1491" y="55"/>
                  </a:lnTo>
                  <a:lnTo>
                    <a:pt x="1496" y="52"/>
                  </a:lnTo>
                  <a:lnTo>
                    <a:pt x="1501" y="51"/>
                  </a:lnTo>
                  <a:lnTo>
                    <a:pt x="1508" y="49"/>
                  </a:lnTo>
                  <a:lnTo>
                    <a:pt x="1515" y="48"/>
                  </a:lnTo>
                  <a:lnTo>
                    <a:pt x="1521" y="48"/>
                  </a:lnTo>
                  <a:lnTo>
                    <a:pt x="1532" y="49"/>
                  </a:lnTo>
                  <a:lnTo>
                    <a:pt x="1544" y="51"/>
                  </a:lnTo>
                  <a:lnTo>
                    <a:pt x="1557" y="54"/>
                  </a:lnTo>
                  <a:lnTo>
                    <a:pt x="1573" y="59"/>
                  </a:lnTo>
                  <a:lnTo>
                    <a:pt x="1584" y="64"/>
                  </a:lnTo>
                  <a:lnTo>
                    <a:pt x="1594" y="68"/>
                  </a:lnTo>
                  <a:lnTo>
                    <a:pt x="1603" y="73"/>
                  </a:lnTo>
                  <a:lnTo>
                    <a:pt x="1612" y="79"/>
                  </a:lnTo>
                  <a:lnTo>
                    <a:pt x="1619" y="85"/>
                  </a:lnTo>
                  <a:lnTo>
                    <a:pt x="1625" y="91"/>
                  </a:lnTo>
                  <a:lnTo>
                    <a:pt x="1629" y="97"/>
                  </a:lnTo>
                  <a:lnTo>
                    <a:pt x="1633" y="104"/>
                  </a:lnTo>
                  <a:lnTo>
                    <a:pt x="1635" y="110"/>
                  </a:lnTo>
                  <a:lnTo>
                    <a:pt x="1636" y="116"/>
                  </a:lnTo>
                  <a:lnTo>
                    <a:pt x="1636" y="121"/>
                  </a:lnTo>
                  <a:lnTo>
                    <a:pt x="1636" y="127"/>
                  </a:lnTo>
                  <a:lnTo>
                    <a:pt x="1636" y="133"/>
                  </a:lnTo>
                  <a:lnTo>
                    <a:pt x="1634" y="139"/>
                  </a:lnTo>
                  <a:lnTo>
                    <a:pt x="1632" y="145"/>
                  </a:lnTo>
                  <a:lnTo>
                    <a:pt x="1630" y="151"/>
                  </a:lnTo>
                  <a:lnTo>
                    <a:pt x="1614" y="187"/>
                  </a:lnTo>
                  <a:lnTo>
                    <a:pt x="1599" y="222"/>
                  </a:lnTo>
                  <a:lnTo>
                    <a:pt x="1588" y="254"/>
                  </a:lnTo>
                  <a:lnTo>
                    <a:pt x="1579" y="286"/>
                  </a:lnTo>
                  <a:lnTo>
                    <a:pt x="1571" y="317"/>
                  </a:lnTo>
                  <a:lnTo>
                    <a:pt x="1565" y="346"/>
                  </a:lnTo>
                  <a:lnTo>
                    <a:pt x="1562" y="376"/>
                  </a:lnTo>
                  <a:lnTo>
                    <a:pt x="1560" y="406"/>
                  </a:lnTo>
                  <a:lnTo>
                    <a:pt x="1560" y="414"/>
                  </a:lnTo>
                  <a:lnTo>
                    <a:pt x="1561" y="422"/>
                  </a:lnTo>
                  <a:lnTo>
                    <a:pt x="1562" y="426"/>
                  </a:lnTo>
                  <a:lnTo>
                    <a:pt x="1563" y="430"/>
                  </a:lnTo>
                  <a:lnTo>
                    <a:pt x="1565" y="433"/>
                  </a:lnTo>
                  <a:lnTo>
                    <a:pt x="1568" y="436"/>
                  </a:lnTo>
                  <a:lnTo>
                    <a:pt x="1572" y="439"/>
                  </a:lnTo>
                  <a:lnTo>
                    <a:pt x="1576" y="441"/>
                  </a:lnTo>
                  <a:lnTo>
                    <a:pt x="1581" y="442"/>
                  </a:lnTo>
                  <a:lnTo>
                    <a:pt x="1587" y="441"/>
                  </a:lnTo>
                  <a:lnTo>
                    <a:pt x="1593" y="439"/>
                  </a:lnTo>
                  <a:lnTo>
                    <a:pt x="1600" y="435"/>
                  </a:lnTo>
                  <a:lnTo>
                    <a:pt x="1607" y="430"/>
                  </a:lnTo>
                  <a:lnTo>
                    <a:pt x="1616" y="424"/>
                  </a:lnTo>
                  <a:lnTo>
                    <a:pt x="1626" y="414"/>
                  </a:lnTo>
                  <a:lnTo>
                    <a:pt x="1639" y="401"/>
                  </a:lnTo>
                  <a:lnTo>
                    <a:pt x="1653" y="386"/>
                  </a:lnTo>
                  <a:lnTo>
                    <a:pt x="1670" y="369"/>
                  </a:lnTo>
                  <a:lnTo>
                    <a:pt x="1690" y="348"/>
                  </a:lnTo>
                  <a:lnTo>
                    <a:pt x="1710" y="327"/>
                  </a:lnTo>
                  <a:lnTo>
                    <a:pt x="1733" y="306"/>
                  </a:lnTo>
                  <a:lnTo>
                    <a:pt x="1755" y="283"/>
                  </a:lnTo>
                  <a:lnTo>
                    <a:pt x="1778" y="262"/>
                  </a:lnTo>
                  <a:lnTo>
                    <a:pt x="1801" y="242"/>
                  </a:lnTo>
                  <a:lnTo>
                    <a:pt x="1824" y="224"/>
                  </a:lnTo>
                  <a:lnTo>
                    <a:pt x="1845" y="208"/>
                  </a:lnTo>
                  <a:lnTo>
                    <a:pt x="1850" y="204"/>
                  </a:lnTo>
                  <a:lnTo>
                    <a:pt x="1865" y="195"/>
                  </a:lnTo>
                  <a:lnTo>
                    <a:pt x="1880" y="187"/>
                  </a:lnTo>
                  <a:lnTo>
                    <a:pt x="1888" y="183"/>
                  </a:lnTo>
                  <a:lnTo>
                    <a:pt x="1897" y="181"/>
                  </a:lnTo>
                  <a:lnTo>
                    <a:pt x="1906" y="179"/>
                  </a:lnTo>
                  <a:lnTo>
                    <a:pt x="1917" y="178"/>
                  </a:lnTo>
                  <a:lnTo>
                    <a:pt x="1927" y="179"/>
                  </a:lnTo>
                  <a:lnTo>
                    <a:pt x="1937" y="181"/>
                  </a:lnTo>
                  <a:lnTo>
                    <a:pt x="1948" y="183"/>
                  </a:lnTo>
                  <a:lnTo>
                    <a:pt x="1959" y="187"/>
                  </a:lnTo>
                  <a:lnTo>
                    <a:pt x="1988" y="199"/>
                  </a:lnTo>
                  <a:lnTo>
                    <a:pt x="2011" y="212"/>
                  </a:lnTo>
                  <a:lnTo>
                    <a:pt x="2022" y="218"/>
                  </a:lnTo>
                  <a:lnTo>
                    <a:pt x="2030" y="224"/>
                  </a:lnTo>
                  <a:lnTo>
                    <a:pt x="2039" y="230"/>
                  </a:lnTo>
                  <a:lnTo>
                    <a:pt x="2046" y="236"/>
                  </a:lnTo>
                  <a:lnTo>
                    <a:pt x="2052" y="242"/>
                  </a:lnTo>
                  <a:lnTo>
                    <a:pt x="2058" y="249"/>
                  </a:lnTo>
                  <a:lnTo>
                    <a:pt x="2063" y="256"/>
                  </a:lnTo>
                  <a:lnTo>
                    <a:pt x="2069" y="263"/>
                  </a:lnTo>
                  <a:lnTo>
                    <a:pt x="2077" y="278"/>
                  </a:lnTo>
                  <a:lnTo>
                    <a:pt x="2084" y="294"/>
                  </a:lnTo>
                  <a:lnTo>
                    <a:pt x="2094" y="320"/>
                  </a:lnTo>
                  <a:lnTo>
                    <a:pt x="2104" y="343"/>
                  </a:lnTo>
                  <a:lnTo>
                    <a:pt x="2115" y="366"/>
                  </a:lnTo>
                  <a:lnTo>
                    <a:pt x="2126" y="387"/>
                  </a:lnTo>
                  <a:lnTo>
                    <a:pt x="2136" y="408"/>
                  </a:lnTo>
                  <a:lnTo>
                    <a:pt x="2147" y="427"/>
                  </a:lnTo>
                  <a:lnTo>
                    <a:pt x="2158" y="444"/>
                  </a:lnTo>
                  <a:lnTo>
                    <a:pt x="2169" y="462"/>
                  </a:lnTo>
                  <a:lnTo>
                    <a:pt x="2181" y="478"/>
                  </a:lnTo>
                  <a:lnTo>
                    <a:pt x="2192" y="492"/>
                  </a:lnTo>
                  <a:lnTo>
                    <a:pt x="2204" y="507"/>
                  </a:lnTo>
                  <a:lnTo>
                    <a:pt x="2216" y="519"/>
                  </a:lnTo>
                  <a:lnTo>
                    <a:pt x="2229" y="531"/>
                  </a:lnTo>
                  <a:lnTo>
                    <a:pt x="2241" y="541"/>
                  </a:lnTo>
                  <a:lnTo>
                    <a:pt x="2253" y="552"/>
                  </a:lnTo>
                  <a:lnTo>
                    <a:pt x="2266" y="560"/>
                  </a:lnTo>
                  <a:lnTo>
                    <a:pt x="2273" y="564"/>
                  </a:lnTo>
                  <a:lnTo>
                    <a:pt x="2278" y="568"/>
                  </a:lnTo>
                  <a:lnTo>
                    <a:pt x="2282" y="572"/>
                  </a:lnTo>
                  <a:lnTo>
                    <a:pt x="2285" y="576"/>
                  </a:lnTo>
                  <a:lnTo>
                    <a:pt x="2287" y="580"/>
                  </a:lnTo>
                  <a:lnTo>
                    <a:pt x="2289" y="584"/>
                  </a:lnTo>
                  <a:lnTo>
                    <a:pt x="2289" y="588"/>
                  </a:lnTo>
                  <a:lnTo>
                    <a:pt x="2289" y="592"/>
                  </a:lnTo>
                  <a:lnTo>
                    <a:pt x="2286" y="597"/>
                  </a:lnTo>
                  <a:lnTo>
                    <a:pt x="2282" y="602"/>
                  </a:lnTo>
                  <a:lnTo>
                    <a:pt x="2276" y="606"/>
                  </a:lnTo>
                  <a:lnTo>
                    <a:pt x="2267" y="609"/>
                  </a:lnTo>
                  <a:lnTo>
                    <a:pt x="2259" y="612"/>
                  </a:lnTo>
                  <a:lnTo>
                    <a:pt x="2249" y="613"/>
                  </a:lnTo>
                  <a:lnTo>
                    <a:pt x="2238" y="614"/>
                  </a:lnTo>
                  <a:lnTo>
                    <a:pt x="2226" y="614"/>
                  </a:lnTo>
                  <a:lnTo>
                    <a:pt x="2205" y="611"/>
                  </a:lnTo>
                  <a:lnTo>
                    <a:pt x="2186" y="607"/>
                  </a:lnTo>
                  <a:lnTo>
                    <a:pt x="2165" y="601"/>
                  </a:lnTo>
                  <a:lnTo>
                    <a:pt x="2145" y="592"/>
                  </a:lnTo>
                  <a:lnTo>
                    <a:pt x="2126" y="583"/>
                  </a:lnTo>
                  <a:lnTo>
                    <a:pt x="2106" y="571"/>
                  </a:lnTo>
                  <a:lnTo>
                    <a:pt x="2086" y="558"/>
                  </a:lnTo>
                  <a:lnTo>
                    <a:pt x="2066" y="543"/>
                  </a:lnTo>
                  <a:lnTo>
                    <a:pt x="2047" y="526"/>
                  </a:lnTo>
                  <a:lnTo>
                    <a:pt x="2029" y="508"/>
                  </a:lnTo>
                  <a:lnTo>
                    <a:pt x="2009" y="487"/>
                  </a:lnTo>
                  <a:lnTo>
                    <a:pt x="1991" y="465"/>
                  </a:lnTo>
                  <a:lnTo>
                    <a:pt x="1973" y="441"/>
                  </a:lnTo>
                  <a:lnTo>
                    <a:pt x="1954" y="416"/>
                  </a:lnTo>
                  <a:lnTo>
                    <a:pt x="1937" y="388"/>
                  </a:lnTo>
                  <a:lnTo>
                    <a:pt x="1920" y="360"/>
                  </a:lnTo>
                  <a:lnTo>
                    <a:pt x="1913" y="351"/>
                  </a:lnTo>
                  <a:lnTo>
                    <a:pt x="1906" y="344"/>
                  </a:lnTo>
                  <a:lnTo>
                    <a:pt x="1899" y="339"/>
                  </a:lnTo>
                  <a:lnTo>
                    <a:pt x="1892" y="336"/>
                  </a:lnTo>
                  <a:lnTo>
                    <a:pt x="1884" y="335"/>
                  </a:lnTo>
                  <a:lnTo>
                    <a:pt x="1875" y="335"/>
                  </a:lnTo>
                  <a:lnTo>
                    <a:pt x="1867" y="338"/>
                  </a:lnTo>
                  <a:lnTo>
                    <a:pt x="1857" y="343"/>
                  </a:lnTo>
                  <a:lnTo>
                    <a:pt x="1838" y="358"/>
                  </a:lnTo>
                  <a:lnTo>
                    <a:pt x="1821" y="372"/>
                  </a:lnTo>
                  <a:lnTo>
                    <a:pt x="1804" y="387"/>
                  </a:lnTo>
                  <a:lnTo>
                    <a:pt x="1789" y="402"/>
                  </a:lnTo>
                  <a:lnTo>
                    <a:pt x="1759" y="434"/>
                  </a:lnTo>
                  <a:lnTo>
                    <a:pt x="1730" y="468"/>
                  </a:lnTo>
                  <a:lnTo>
                    <a:pt x="1712" y="488"/>
                  </a:lnTo>
                  <a:lnTo>
                    <a:pt x="1692" y="511"/>
                  </a:lnTo>
                  <a:lnTo>
                    <a:pt x="1671" y="535"/>
                  </a:lnTo>
                  <a:lnTo>
                    <a:pt x="1647" y="560"/>
                  </a:lnTo>
                  <a:lnTo>
                    <a:pt x="1638" y="568"/>
                  </a:lnTo>
                  <a:lnTo>
                    <a:pt x="1629" y="574"/>
                  </a:lnTo>
                  <a:lnTo>
                    <a:pt x="1620" y="580"/>
                  </a:lnTo>
                  <a:lnTo>
                    <a:pt x="1611" y="585"/>
                  </a:lnTo>
                  <a:lnTo>
                    <a:pt x="1600" y="588"/>
                  </a:lnTo>
                  <a:lnTo>
                    <a:pt x="1590" y="591"/>
                  </a:lnTo>
                  <a:lnTo>
                    <a:pt x="1580" y="592"/>
                  </a:lnTo>
                  <a:lnTo>
                    <a:pt x="1569" y="593"/>
                  </a:lnTo>
                  <a:lnTo>
                    <a:pt x="1557" y="592"/>
                  </a:lnTo>
                  <a:lnTo>
                    <a:pt x="1545" y="590"/>
                  </a:lnTo>
                  <a:lnTo>
                    <a:pt x="1534" y="588"/>
                  </a:lnTo>
                  <a:lnTo>
                    <a:pt x="1522" y="584"/>
                  </a:lnTo>
                  <a:lnTo>
                    <a:pt x="1509" y="579"/>
                  </a:lnTo>
                  <a:lnTo>
                    <a:pt x="1495" y="573"/>
                  </a:lnTo>
                  <a:lnTo>
                    <a:pt x="1482" y="566"/>
                  </a:lnTo>
                  <a:lnTo>
                    <a:pt x="1469" y="558"/>
                  </a:lnTo>
                  <a:lnTo>
                    <a:pt x="1452" y="546"/>
                  </a:lnTo>
                  <a:lnTo>
                    <a:pt x="1438" y="535"/>
                  </a:lnTo>
                  <a:lnTo>
                    <a:pt x="1425" y="523"/>
                  </a:lnTo>
                  <a:lnTo>
                    <a:pt x="1414" y="510"/>
                  </a:lnTo>
                  <a:lnTo>
                    <a:pt x="1404" y="495"/>
                  </a:lnTo>
                  <a:lnTo>
                    <a:pt x="1397" y="480"/>
                  </a:lnTo>
                  <a:lnTo>
                    <a:pt x="1391" y="464"/>
                  </a:lnTo>
                  <a:lnTo>
                    <a:pt x="1387" y="446"/>
                  </a:lnTo>
                  <a:lnTo>
                    <a:pt x="1385" y="437"/>
                  </a:lnTo>
                  <a:lnTo>
                    <a:pt x="1378" y="443"/>
                  </a:lnTo>
                  <a:lnTo>
                    <a:pt x="1351" y="466"/>
                  </a:lnTo>
                  <a:lnTo>
                    <a:pt x="1319" y="491"/>
                  </a:lnTo>
                  <a:lnTo>
                    <a:pt x="1299" y="506"/>
                  </a:lnTo>
                  <a:lnTo>
                    <a:pt x="1279" y="520"/>
                  </a:lnTo>
                  <a:lnTo>
                    <a:pt x="1257" y="534"/>
                  </a:lnTo>
                  <a:lnTo>
                    <a:pt x="1233" y="547"/>
                  </a:lnTo>
                  <a:lnTo>
                    <a:pt x="1209" y="561"/>
                  </a:lnTo>
                  <a:lnTo>
                    <a:pt x="1183" y="573"/>
                  </a:lnTo>
                  <a:lnTo>
                    <a:pt x="1157" y="584"/>
                  </a:lnTo>
                  <a:lnTo>
                    <a:pt x="1130" y="594"/>
                  </a:lnTo>
                  <a:lnTo>
                    <a:pt x="1103" y="603"/>
                  </a:lnTo>
                  <a:lnTo>
                    <a:pt x="1074" y="609"/>
                  </a:lnTo>
                  <a:lnTo>
                    <a:pt x="1060" y="611"/>
                  </a:lnTo>
                  <a:lnTo>
                    <a:pt x="1045" y="613"/>
                  </a:lnTo>
                  <a:lnTo>
                    <a:pt x="1031" y="613"/>
                  </a:lnTo>
                  <a:lnTo>
                    <a:pt x="1017" y="614"/>
                  </a:lnTo>
                  <a:lnTo>
                    <a:pt x="993" y="613"/>
                  </a:lnTo>
                  <a:lnTo>
                    <a:pt x="970" y="610"/>
                  </a:lnTo>
                  <a:lnTo>
                    <a:pt x="948" y="606"/>
                  </a:lnTo>
                  <a:lnTo>
                    <a:pt x="925" y="601"/>
                  </a:lnTo>
                  <a:lnTo>
                    <a:pt x="904" y="593"/>
                  </a:lnTo>
                  <a:lnTo>
                    <a:pt x="882" y="585"/>
                  </a:lnTo>
                  <a:lnTo>
                    <a:pt x="862" y="576"/>
                  </a:lnTo>
                  <a:lnTo>
                    <a:pt x="842" y="566"/>
                  </a:lnTo>
                  <a:lnTo>
                    <a:pt x="823" y="555"/>
                  </a:lnTo>
                  <a:lnTo>
                    <a:pt x="806" y="542"/>
                  </a:lnTo>
                  <a:lnTo>
                    <a:pt x="788" y="530"/>
                  </a:lnTo>
                  <a:lnTo>
                    <a:pt x="773" y="517"/>
                  </a:lnTo>
                  <a:lnTo>
                    <a:pt x="759" y="503"/>
                  </a:lnTo>
                  <a:lnTo>
                    <a:pt x="746" y="489"/>
                  </a:lnTo>
                  <a:lnTo>
                    <a:pt x="733" y="475"/>
                  </a:lnTo>
                  <a:lnTo>
                    <a:pt x="723" y="461"/>
                  </a:lnTo>
                  <a:lnTo>
                    <a:pt x="720" y="457"/>
                  </a:lnTo>
                  <a:lnTo>
                    <a:pt x="716" y="459"/>
                  </a:lnTo>
                  <a:lnTo>
                    <a:pt x="673" y="477"/>
                  </a:lnTo>
                  <a:lnTo>
                    <a:pt x="632" y="496"/>
                  </a:lnTo>
                  <a:lnTo>
                    <a:pt x="593" y="516"/>
                  </a:lnTo>
                  <a:lnTo>
                    <a:pt x="555" y="535"/>
                  </a:lnTo>
                  <a:lnTo>
                    <a:pt x="517" y="556"/>
                  </a:lnTo>
                  <a:lnTo>
                    <a:pt x="481" y="575"/>
                  </a:lnTo>
                  <a:lnTo>
                    <a:pt x="448" y="594"/>
                  </a:lnTo>
                  <a:lnTo>
                    <a:pt x="414" y="615"/>
                  </a:lnTo>
                  <a:lnTo>
                    <a:pt x="412" y="616"/>
                  </a:lnTo>
                  <a:lnTo>
                    <a:pt x="412" y="619"/>
                  </a:lnTo>
                  <a:lnTo>
                    <a:pt x="408" y="683"/>
                  </a:lnTo>
                  <a:lnTo>
                    <a:pt x="404" y="752"/>
                  </a:lnTo>
                  <a:lnTo>
                    <a:pt x="401" y="787"/>
                  </a:lnTo>
                  <a:lnTo>
                    <a:pt x="397" y="824"/>
                  </a:lnTo>
                  <a:lnTo>
                    <a:pt x="392" y="862"/>
                  </a:lnTo>
                  <a:lnTo>
                    <a:pt x="387" y="900"/>
                  </a:lnTo>
                  <a:lnTo>
                    <a:pt x="381" y="937"/>
                  </a:lnTo>
                  <a:lnTo>
                    <a:pt x="374" y="975"/>
                  </a:lnTo>
                  <a:lnTo>
                    <a:pt x="367" y="1013"/>
                  </a:lnTo>
                  <a:lnTo>
                    <a:pt x="359" y="1051"/>
                  </a:lnTo>
                  <a:lnTo>
                    <a:pt x="350" y="1088"/>
                  </a:lnTo>
                  <a:lnTo>
                    <a:pt x="340" y="1125"/>
                  </a:lnTo>
                  <a:lnTo>
                    <a:pt x="328" y="1161"/>
                  </a:lnTo>
                  <a:lnTo>
                    <a:pt x="316" y="1196"/>
                  </a:lnTo>
                  <a:lnTo>
                    <a:pt x="304" y="1227"/>
                  </a:lnTo>
                  <a:lnTo>
                    <a:pt x="291" y="1257"/>
                  </a:lnTo>
                  <a:lnTo>
                    <a:pt x="276" y="1285"/>
                  </a:lnTo>
                  <a:lnTo>
                    <a:pt x="262" y="1311"/>
                  </a:lnTo>
                  <a:lnTo>
                    <a:pt x="247" y="1334"/>
                  </a:lnTo>
                  <a:lnTo>
                    <a:pt x="231" y="1357"/>
                  </a:lnTo>
                  <a:lnTo>
                    <a:pt x="215" y="1376"/>
                  </a:lnTo>
                  <a:lnTo>
                    <a:pt x="199" y="1394"/>
                  </a:lnTo>
                  <a:lnTo>
                    <a:pt x="180" y="1409"/>
                  </a:lnTo>
                  <a:lnTo>
                    <a:pt x="163" y="1423"/>
                  </a:lnTo>
                  <a:lnTo>
                    <a:pt x="153" y="1429"/>
                  </a:lnTo>
                  <a:lnTo>
                    <a:pt x="144" y="1434"/>
                  </a:lnTo>
                  <a:lnTo>
                    <a:pt x="135" y="1439"/>
                  </a:lnTo>
                  <a:lnTo>
                    <a:pt x="124" y="1444"/>
                  </a:lnTo>
                  <a:lnTo>
                    <a:pt x="114" y="1448"/>
                  </a:lnTo>
                  <a:lnTo>
                    <a:pt x="105" y="1451"/>
                  </a:lnTo>
                  <a:lnTo>
                    <a:pt x="95" y="1454"/>
                  </a:lnTo>
                  <a:lnTo>
                    <a:pt x="85" y="1456"/>
                  </a:lnTo>
                  <a:lnTo>
                    <a:pt x="73" y="1458"/>
                  </a:lnTo>
                  <a:lnTo>
                    <a:pt x="63" y="1459"/>
                  </a:lnTo>
                  <a:lnTo>
                    <a:pt x="52" y="1460"/>
                  </a:lnTo>
                  <a:lnTo>
                    <a:pt x="42" y="1460"/>
                  </a:lnTo>
                  <a:lnTo>
                    <a:pt x="0" y="1423"/>
                  </a:lnTo>
                  <a:lnTo>
                    <a:pt x="22" y="1384"/>
                  </a:lnTo>
                  <a:lnTo>
                    <a:pt x="34" y="1383"/>
                  </a:lnTo>
                  <a:lnTo>
                    <a:pt x="44" y="1381"/>
                  </a:lnTo>
                  <a:lnTo>
                    <a:pt x="55" y="1377"/>
                  </a:lnTo>
                  <a:lnTo>
                    <a:pt x="65" y="1372"/>
                  </a:lnTo>
                  <a:lnTo>
                    <a:pt x="75" y="1366"/>
                  </a:lnTo>
                  <a:lnTo>
                    <a:pt x="86" y="1358"/>
                  </a:lnTo>
                  <a:lnTo>
                    <a:pt x="95" y="1349"/>
                  </a:lnTo>
                  <a:lnTo>
                    <a:pt x="104" y="1337"/>
                  </a:lnTo>
                  <a:lnTo>
                    <a:pt x="113" y="1326"/>
                  </a:lnTo>
                  <a:lnTo>
                    <a:pt x="122" y="1313"/>
                  </a:lnTo>
                  <a:lnTo>
                    <a:pt x="132" y="1298"/>
                  </a:lnTo>
                  <a:lnTo>
                    <a:pt x="140" y="1282"/>
                  </a:lnTo>
                  <a:lnTo>
                    <a:pt x="148" y="1265"/>
                  </a:lnTo>
                  <a:lnTo>
                    <a:pt x="156" y="1248"/>
                  </a:lnTo>
                  <a:lnTo>
                    <a:pt x="163" y="1228"/>
                  </a:lnTo>
                  <a:lnTo>
                    <a:pt x="171" y="1208"/>
                  </a:lnTo>
                  <a:lnTo>
                    <a:pt x="177" y="1186"/>
                  </a:lnTo>
                  <a:lnTo>
                    <a:pt x="185" y="1164"/>
                  </a:lnTo>
                  <a:lnTo>
                    <a:pt x="191" y="1140"/>
                  </a:lnTo>
                  <a:lnTo>
                    <a:pt x="197" y="1115"/>
                  </a:lnTo>
                  <a:lnTo>
                    <a:pt x="203" y="1089"/>
                  </a:lnTo>
                  <a:lnTo>
                    <a:pt x="208" y="1063"/>
                  </a:lnTo>
                  <a:lnTo>
                    <a:pt x="213" y="1035"/>
                  </a:lnTo>
                  <a:lnTo>
                    <a:pt x="217" y="1008"/>
                  </a:lnTo>
                  <a:lnTo>
                    <a:pt x="225" y="949"/>
                  </a:lnTo>
                  <a:lnTo>
                    <a:pt x="231" y="885"/>
                  </a:lnTo>
                  <a:lnTo>
                    <a:pt x="237" y="820"/>
                  </a:lnTo>
                  <a:lnTo>
                    <a:pt x="239" y="752"/>
                  </a:lnTo>
                  <a:lnTo>
                    <a:pt x="240" y="738"/>
                  </a:lnTo>
                  <a:lnTo>
                    <a:pt x="240" y="620"/>
                  </a:lnTo>
                  <a:lnTo>
                    <a:pt x="240" y="617"/>
                  </a:lnTo>
                  <a:lnTo>
                    <a:pt x="239" y="585"/>
                  </a:lnTo>
                  <a:lnTo>
                    <a:pt x="238" y="553"/>
                  </a:lnTo>
                  <a:lnTo>
                    <a:pt x="236" y="519"/>
                  </a:lnTo>
                  <a:lnTo>
                    <a:pt x="235" y="485"/>
                  </a:lnTo>
                  <a:lnTo>
                    <a:pt x="234" y="470"/>
                  </a:lnTo>
                  <a:lnTo>
                    <a:pt x="224" y="481"/>
                  </a:lnTo>
                  <a:lnTo>
                    <a:pt x="210" y="496"/>
                  </a:lnTo>
                  <a:lnTo>
                    <a:pt x="195" y="511"/>
                  </a:lnTo>
                  <a:lnTo>
                    <a:pt x="176" y="525"/>
                  </a:lnTo>
                  <a:lnTo>
                    <a:pt x="157" y="538"/>
                  </a:lnTo>
                  <a:lnTo>
                    <a:pt x="147" y="544"/>
                  </a:lnTo>
                  <a:lnTo>
                    <a:pt x="136" y="549"/>
                  </a:lnTo>
                  <a:lnTo>
                    <a:pt x="125" y="555"/>
                  </a:lnTo>
                  <a:lnTo>
                    <a:pt x="114" y="559"/>
                  </a:lnTo>
                  <a:lnTo>
                    <a:pt x="103" y="562"/>
                  </a:lnTo>
                  <a:lnTo>
                    <a:pt x="92" y="565"/>
                  </a:lnTo>
                  <a:lnTo>
                    <a:pt x="80" y="567"/>
                  </a:lnTo>
                  <a:lnTo>
                    <a:pt x="68" y="568"/>
                  </a:lnTo>
                  <a:lnTo>
                    <a:pt x="27" y="514"/>
                  </a:lnTo>
                  <a:lnTo>
                    <a:pt x="86" y="449"/>
                  </a:lnTo>
                  <a:lnTo>
                    <a:pt x="99" y="448"/>
                  </a:lnTo>
                  <a:lnTo>
                    <a:pt x="113" y="445"/>
                  </a:lnTo>
                  <a:lnTo>
                    <a:pt x="128" y="440"/>
                  </a:lnTo>
                  <a:lnTo>
                    <a:pt x="143" y="433"/>
                  </a:lnTo>
                  <a:lnTo>
                    <a:pt x="158" y="425"/>
                  </a:lnTo>
                  <a:lnTo>
                    <a:pt x="172" y="415"/>
                  </a:lnTo>
                  <a:lnTo>
                    <a:pt x="188" y="402"/>
                  </a:lnTo>
                  <a:lnTo>
                    <a:pt x="202" y="390"/>
                  </a:lnTo>
                  <a:lnTo>
                    <a:pt x="216" y="377"/>
                  </a:lnTo>
                  <a:lnTo>
                    <a:pt x="229" y="363"/>
                  </a:lnTo>
                  <a:lnTo>
                    <a:pt x="242" y="347"/>
                  </a:lnTo>
                  <a:lnTo>
                    <a:pt x="254" y="332"/>
                  </a:lnTo>
                  <a:lnTo>
                    <a:pt x="265" y="316"/>
                  </a:lnTo>
                  <a:lnTo>
                    <a:pt x="274" y="300"/>
                  </a:lnTo>
                  <a:lnTo>
                    <a:pt x="284" y="285"/>
                  </a:lnTo>
                  <a:lnTo>
                    <a:pt x="291" y="269"/>
                  </a:lnTo>
                  <a:lnTo>
                    <a:pt x="294" y="260"/>
                  </a:lnTo>
                  <a:lnTo>
                    <a:pt x="296" y="249"/>
                  </a:lnTo>
                  <a:lnTo>
                    <a:pt x="297" y="240"/>
                  </a:lnTo>
                  <a:lnTo>
                    <a:pt x="297" y="230"/>
                  </a:lnTo>
                  <a:lnTo>
                    <a:pt x="296" y="221"/>
                  </a:lnTo>
                  <a:lnTo>
                    <a:pt x="293" y="212"/>
                  </a:lnTo>
                  <a:lnTo>
                    <a:pt x="290" y="202"/>
                  </a:lnTo>
                  <a:lnTo>
                    <a:pt x="285" y="194"/>
                  </a:lnTo>
                  <a:lnTo>
                    <a:pt x="281" y="189"/>
                  </a:lnTo>
                  <a:lnTo>
                    <a:pt x="277" y="185"/>
                  </a:lnTo>
                  <a:lnTo>
                    <a:pt x="272" y="181"/>
                  </a:lnTo>
                  <a:lnTo>
                    <a:pt x="267" y="178"/>
                  </a:lnTo>
                  <a:lnTo>
                    <a:pt x="263" y="175"/>
                  </a:lnTo>
                  <a:lnTo>
                    <a:pt x="257" y="174"/>
                  </a:lnTo>
                  <a:lnTo>
                    <a:pt x="252" y="172"/>
                  </a:lnTo>
                  <a:lnTo>
                    <a:pt x="247" y="172"/>
                  </a:lnTo>
                  <a:lnTo>
                    <a:pt x="193" y="124"/>
                  </a:lnTo>
                  <a:lnTo>
                    <a:pt x="237" y="72"/>
                  </a:lnTo>
                  <a:lnTo>
                    <a:pt x="250" y="73"/>
                  </a:lnTo>
                  <a:lnTo>
                    <a:pt x="261" y="74"/>
                  </a:lnTo>
                  <a:lnTo>
                    <a:pt x="272" y="77"/>
                  </a:lnTo>
                  <a:lnTo>
                    <a:pt x="282" y="80"/>
                  </a:lnTo>
                  <a:lnTo>
                    <a:pt x="292" y="84"/>
                  </a:lnTo>
                  <a:lnTo>
                    <a:pt x="301" y="89"/>
                  </a:lnTo>
                  <a:lnTo>
                    <a:pt x="308" y="94"/>
                  </a:lnTo>
                  <a:lnTo>
                    <a:pt x="315" y="99"/>
                  </a:lnTo>
                  <a:lnTo>
                    <a:pt x="326" y="109"/>
                  </a:lnTo>
                  <a:lnTo>
                    <a:pt x="335" y="118"/>
                  </a:lnTo>
                  <a:lnTo>
                    <a:pt x="340" y="124"/>
                  </a:lnTo>
                  <a:lnTo>
                    <a:pt x="342" y="127"/>
                  </a:lnTo>
                  <a:lnTo>
                    <a:pt x="345" y="132"/>
                  </a:lnTo>
                  <a:lnTo>
                    <a:pt x="350" y="128"/>
                  </a:lnTo>
                  <a:lnTo>
                    <a:pt x="361" y="120"/>
                  </a:lnTo>
                  <a:lnTo>
                    <a:pt x="372" y="114"/>
                  </a:lnTo>
                  <a:lnTo>
                    <a:pt x="386" y="110"/>
                  </a:lnTo>
                  <a:lnTo>
                    <a:pt x="398" y="108"/>
                  </a:lnTo>
                  <a:lnTo>
                    <a:pt x="412" y="106"/>
                  </a:lnTo>
                  <a:lnTo>
                    <a:pt x="425" y="109"/>
                  </a:lnTo>
                  <a:lnTo>
                    <a:pt x="440" y="112"/>
                  </a:lnTo>
                  <a:lnTo>
                    <a:pt x="454" y="118"/>
                  </a:lnTo>
                  <a:lnTo>
                    <a:pt x="464" y="123"/>
                  </a:lnTo>
                  <a:lnTo>
                    <a:pt x="473" y="127"/>
                  </a:lnTo>
                  <a:lnTo>
                    <a:pt x="481" y="132"/>
                  </a:lnTo>
                  <a:lnTo>
                    <a:pt x="489" y="137"/>
                  </a:lnTo>
                  <a:lnTo>
                    <a:pt x="494" y="141"/>
                  </a:lnTo>
                  <a:lnTo>
                    <a:pt x="498" y="146"/>
                  </a:lnTo>
                  <a:lnTo>
                    <a:pt x="502" y="151"/>
                  </a:lnTo>
                  <a:lnTo>
                    <a:pt x="504" y="157"/>
                  </a:lnTo>
                  <a:lnTo>
                    <a:pt x="505" y="162"/>
                  </a:lnTo>
                  <a:lnTo>
                    <a:pt x="506" y="168"/>
                  </a:lnTo>
                  <a:lnTo>
                    <a:pt x="506" y="174"/>
                  </a:lnTo>
                  <a:lnTo>
                    <a:pt x="505" y="181"/>
                  </a:lnTo>
                  <a:lnTo>
                    <a:pt x="504" y="188"/>
                  </a:lnTo>
                  <a:lnTo>
                    <a:pt x="501" y="196"/>
                  </a:lnTo>
                  <a:lnTo>
                    <a:pt x="498" y="206"/>
                  </a:lnTo>
                  <a:lnTo>
                    <a:pt x="494" y="215"/>
                  </a:lnTo>
                  <a:lnTo>
                    <a:pt x="485" y="233"/>
                  </a:lnTo>
                  <a:lnTo>
                    <a:pt x="476" y="258"/>
                  </a:lnTo>
                  <a:lnTo>
                    <a:pt x="466" y="287"/>
                  </a:lnTo>
                  <a:lnTo>
                    <a:pt x="456" y="322"/>
                  </a:lnTo>
                  <a:lnTo>
                    <a:pt x="445" y="362"/>
                  </a:lnTo>
                  <a:lnTo>
                    <a:pt x="435" y="406"/>
                  </a:lnTo>
                  <a:lnTo>
                    <a:pt x="430" y="429"/>
                  </a:lnTo>
                  <a:lnTo>
                    <a:pt x="426" y="454"/>
                  </a:lnTo>
                  <a:lnTo>
                    <a:pt x="422" y="478"/>
                  </a:lnTo>
                  <a:lnTo>
                    <a:pt x="419" y="504"/>
                  </a:lnTo>
                  <a:lnTo>
                    <a:pt x="418" y="515"/>
                  </a:lnTo>
                  <a:lnTo>
                    <a:pt x="427" y="510"/>
                  </a:lnTo>
                  <a:lnTo>
                    <a:pt x="464" y="490"/>
                  </a:lnTo>
                  <a:lnTo>
                    <a:pt x="501" y="472"/>
                  </a:lnTo>
                  <a:lnTo>
                    <a:pt x="536" y="455"/>
                  </a:lnTo>
                  <a:lnTo>
                    <a:pt x="571" y="438"/>
                  </a:lnTo>
                  <a:lnTo>
                    <a:pt x="604" y="423"/>
                  </a:lnTo>
                  <a:lnTo>
                    <a:pt x="635" y="410"/>
                  </a:lnTo>
                  <a:lnTo>
                    <a:pt x="664" y="396"/>
                  </a:lnTo>
                  <a:lnTo>
                    <a:pt x="690" y="385"/>
                  </a:lnTo>
                  <a:lnTo>
                    <a:pt x="694" y="383"/>
                  </a:lnTo>
                  <a:lnTo>
                    <a:pt x="694" y="380"/>
                  </a:lnTo>
                  <a:lnTo>
                    <a:pt x="695" y="358"/>
                  </a:lnTo>
                  <a:lnTo>
                    <a:pt x="697" y="335"/>
                  </a:lnTo>
                  <a:lnTo>
                    <a:pt x="701" y="315"/>
                  </a:lnTo>
                  <a:lnTo>
                    <a:pt x="706" y="294"/>
                  </a:lnTo>
                  <a:lnTo>
                    <a:pt x="712" y="274"/>
                  </a:lnTo>
                  <a:lnTo>
                    <a:pt x="720" y="256"/>
                  </a:lnTo>
                  <a:lnTo>
                    <a:pt x="728" y="236"/>
                  </a:lnTo>
                  <a:lnTo>
                    <a:pt x="737" y="219"/>
                  </a:lnTo>
                  <a:lnTo>
                    <a:pt x="749" y="201"/>
                  </a:lnTo>
                  <a:lnTo>
                    <a:pt x="760" y="185"/>
                  </a:lnTo>
                  <a:lnTo>
                    <a:pt x="772" y="169"/>
                  </a:lnTo>
                  <a:lnTo>
                    <a:pt x="784" y="153"/>
                  </a:lnTo>
                  <a:lnTo>
                    <a:pt x="798" y="139"/>
                  </a:lnTo>
                  <a:lnTo>
                    <a:pt x="812" y="126"/>
                  </a:lnTo>
                  <a:lnTo>
                    <a:pt x="826" y="113"/>
                  </a:lnTo>
                  <a:lnTo>
                    <a:pt x="840" y="99"/>
                  </a:lnTo>
                  <a:lnTo>
                    <a:pt x="855" y="88"/>
                  </a:lnTo>
                  <a:lnTo>
                    <a:pt x="870" y="77"/>
                  </a:lnTo>
                  <a:lnTo>
                    <a:pt x="884" y="67"/>
                  </a:lnTo>
                  <a:lnTo>
                    <a:pt x="900" y="58"/>
                  </a:lnTo>
                  <a:lnTo>
                    <a:pt x="928" y="40"/>
                  </a:lnTo>
                  <a:lnTo>
                    <a:pt x="957" y="26"/>
                  </a:lnTo>
                  <a:lnTo>
                    <a:pt x="982" y="15"/>
                  </a:lnTo>
                  <a:lnTo>
                    <a:pt x="1006" y="7"/>
                  </a:lnTo>
                  <a:lnTo>
                    <a:pt x="1017" y="4"/>
                  </a:lnTo>
                  <a:lnTo>
                    <a:pt x="1026" y="2"/>
                  </a:lnTo>
                  <a:lnTo>
                    <a:pt x="1035" y="1"/>
                  </a:lnTo>
                  <a:lnTo>
                    <a:pt x="1042" y="0"/>
                  </a:lnTo>
                  <a:lnTo>
                    <a:pt x="1091" y="53"/>
                  </a:lnTo>
                  <a:lnTo>
                    <a:pt x="1042"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5" name="Freeform 50"/>
            <p:cNvSpPr>
              <a:spLocks/>
            </p:cNvSpPr>
            <p:nvPr userDrawn="1"/>
          </p:nvSpPr>
          <p:spPr bwMode="gray">
            <a:xfrm>
              <a:off x="7147" y="571"/>
              <a:ext cx="17" cy="15"/>
            </a:xfrm>
            <a:custGeom>
              <a:avLst/>
              <a:gdLst>
                <a:gd name="T0" fmla="*/ 44 w 202"/>
                <a:gd name="T1" fmla="*/ 0 h 178"/>
                <a:gd name="T2" fmla="*/ 32 w 202"/>
                <a:gd name="T3" fmla="*/ 1 h 178"/>
                <a:gd name="T4" fmla="*/ 21 w 202"/>
                <a:gd name="T5" fmla="*/ 3 h 178"/>
                <a:gd name="T6" fmla="*/ 17 w 202"/>
                <a:gd name="T7" fmla="*/ 5 h 178"/>
                <a:gd name="T8" fmla="*/ 13 w 202"/>
                <a:gd name="T9" fmla="*/ 7 h 178"/>
                <a:gd name="T10" fmla="*/ 10 w 202"/>
                <a:gd name="T11" fmla="*/ 9 h 178"/>
                <a:gd name="T12" fmla="*/ 8 w 202"/>
                <a:gd name="T13" fmla="*/ 12 h 178"/>
                <a:gd name="T14" fmla="*/ 4 w 202"/>
                <a:gd name="T15" fmla="*/ 19 h 178"/>
                <a:gd name="T16" fmla="*/ 1 w 202"/>
                <a:gd name="T17" fmla="*/ 25 h 178"/>
                <a:gd name="T18" fmla="*/ 0 w 202"/>
                <a:gd name="T19" fmla="*/ 32 h 178"/>
                <a:gd name="T20" fmla="*/ 1 w 202"/>
                <a:gd name="T21" fmla="*/ 38 h 178"/>
                <a:gd name="T22" fmla="*/ 2 w 202"/>
                <a:gd name="T23" fmla="*/ 45 h 178"/>
                <a:gd name="T24" fmla="*/ 5 w 202"/>
                <a:gd name="T25" fmla="*/ 51 h 178"/>
                <a:gd name="T26" fmla="*/ 7 w 202"/>
                <a:gd name="T27" fmla="*/ 57 h 178"/>
                <a:gd name="T28" fmla="*/ 10 w 202"/>
                <a:gd name="T29" fmla="*/ 63 h 178"/>
                <a:gd name="T30" fmla="*/ 15 w 202"/>
                <a:gd name="T31" fmla="*/ 74 h 178"/>
                <a:gd name="T32" fmla="*/ 22 w 202"/>
                <a:gd name="T33" fmla="*/ 84 h 178"/>
                <a:gd name="T34" fmla="*/ 30 w 202"/>
                <a:gd name="T35" fmla="*/ 95 h 178"/>
                <a:gd name="T36" fmla="*/ 38 w 202"/>
                <a:gd name="T37" fmla="*/ 104 h 178"/>
                <a:gd name="T38" fmla="*/ 48 w 202"/>
                <a:gd name="T39" fmla="*/ 114 h 178"/>
                <a:gd name="T40" fmla="*/ 59 w 202"/>
                <a:gd name="T41" fmla="*/ 124 h 178"/>
                <a:gd name="T42" fmla="*/ 69 w 202"/>
                <a:gd name="T43" fmla="*/ 133 h 178"/>
                <a:gd name="T44" fmla="*/ 80 w 202"/>
                <a:gd name="T45" fmla="*/ 141 h 178"/>
                <a:gd name="T46" fmla="*/ 91 w 202"/>
                <a:gd name="T47" fmla="*/ 149 h 178"/>
                <a:gd name="T48" fmla="*/ 102 w 202"/>
                <a:gd name="T49" fmla="*/ 156 h 178"/>
                <a:gd name="T50" fmla="*/ 114 w 202"/>
                <a:gd name="T51" fmla="*/ 162 h 178"/>
                <a:gd name="T52" fmla="*/ 125 w 202"/>
                <a:gd name="T53" fmla="*/ 168 h 178"/>
                <a:gd name="T54" fmla="*/ 136 w 202"/>
                <a:gd name="T55" fmla="*/ 172 h 178"/>
                <a:gd name="T56" fmla="*/ 146 w 202"/>
                <a:gd name="T57" fmla="*/ 175 h 178"/>
                <a:gd name="T58" fmla="*/ 157 w 202"/>
                <a:gd name="T59" fmla="*/ 177 h 178"/>
                <a:gd name="T60" fmla="*/ 166 w 202"/>
                <a:gd name="T61" fmla="*/ 178 h 178"/>
                <a:gd name="T62" fmla="*/ 171 w 202"/>
                <a:gd name="T63" fmla="*/ 178 h 178"/>
                <a:gd name="T64" fmla="*/ 176 w 202"/>
                <a:gd name="T65" fmla="*/ 177 h 178"/>
                <a:gd name="T66" fmla="*/ 181 w 202"/>
                <a:gd name="T67" fmla="*/ 176 h 178"/>
                <a:gd name="T68" fmla="*/ 185 w 202"/>
                <a:gd name="T69" fmla="*/ 174 h 178"/>
                <a:gd name="T70" fmla="*/ 188 w 202"/>
                <a:gd name="T71" fmla="*/ 172 h 178"/>
                <a:gd name="T72" fmla="*/ 192 w 202"/>
                <a:gd name="T73" fmla="*/ 170 h 178"/>
                <a:gd name="T74" fmla="*/ 195 w 202"/>
                <a:gd name="T75" fmla="*/ 167 h 178"/>
                <a:gd name="T76" fmla="*/ 197 w 202"/>
                <a:gd name="T77" fmla="*/ 163 h 178"/>
                <a:gd name="T78" fmla="*/ 200 w 202"/>
                <a:gd name="T79" fmla="*/ 158 h 178"/>
                <a:gd name="T80" fmla="*/ 201 w 202"/>
                <a:gd name="T81" fmla="*/ 153 h 178"/>
                <a:gd name="T82" fmla="*/ 202 w 202"/>
                <a:gd name="T83" fmla="*/ 147 h 178"/>
                <a:gd name="T84" fmla="*/ 202 w 202"/>
                <a:gd name="T85" fmla="*/ 141 h 178"/>
                <a:gd name="T86" fmla="*/ 202 w 202"/>
                <a:gd name="T87" fmla="*/ 134 h 178"/>
                <a:gd name="T88" fmla="*/ 201 w 202"/>
                <a:gd name="T89" fmla="*/ 126 h 178"/>
                <a:gd name="T90" fmla="*/ 199 w 202"/>
                <a:gd name="T91" fmla="*/ 118 h 178"/>
                <a:gd name="T92" fmla="*/ 196 w 202"/>
                <a:gd name="T93" fmla="*/ 109 h 178"/>
                <a:gd name="T94" fmla="*/ 193 w 202"/>
                <a:gd name="T95" fmla="*/ 100 h 178"/>
                <a:gd name="T96" fmla="*/ 189 w 202"/>
                <a:gd name="T97" fmla="*/ 91 h 178"/>
                <a:gd name="T98" fmla="*/ 185 w 202"/>
                <a:gd name="T99" fmla="*/ 83 h 178"/>
                <a:gd name="T100" fmla="*/ 179 w 202"/>
                <a:gd name="T101" fmla="*/ 75 h 178"/>
                <a:gd name="T102" fmla="*/ 173 w 202"/>
                <a:gd name="T103" fmla="*/ 65 h 178"/>
                <a:gd name="T104" fmla="*/ 167 w 202"/>
                <a:gd name="T105" fmla="*/ 57 h 178"/>
                <a:gd name="T106" fmla="*/ 160 w 202"/>
                <a:gd name="T107" fmla="*/ 50 h 178"/>
                <a:gd name="T108" fmla="*/ 151 w 202"/>
                <a:gd name="T109" fmla="*/ 43 h 178"/>
                <a:gd name="T110" fmla="*/ 138 w 202"/>
                <a:gd name="T111" fmla="*/ 34 h 178"/>
                <a:gd name="T112" fmla="*/ 125 w 202"/>
                <a:gd name="T113" fmla="*/ 25 h 178"/>
                <a:gd name="T114" fmla="*/ 111 w 202"/>
                <a:gd name="T115" fmla="*/ 18 h 178"/>
                <a:gd name="T116" fmla="*/ 97 w 202"/>
                <a:gd name="T117" fmla="*/ 11 h 178"/>
                <a:gd name="T118" fmla="*/ 83 w 202"/>
                <a:gd name="T119" fmla="*/ 6 h 178"/>
                <a:gd name="T120" fmla="*/ 70 w 202"/>
                <a:gd name="T121" fmla="*/ 3 h 178"/>
                <a:gd name="T122" fmla="*/ 57 w 202"/>
                <a:gd name="T123" fmla="*/ 1 h 178"/>
                <a:gd name="T124" fmla="*/ 44 w 202"/>
                <a:gd name="T1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 h="178">
                  <a:moveTo>
                    <a:pt x="44" y="0"/>
                  </a:moveTo>
                  <a:lnTo>
                    <a:pt x="32" y="1"/>
                  </a:lnTo>
                  <a:lnTo>
                    <a:pt x="21" y="3"/>
                  </a:lnTo>
                  <a:lnTo>
                    <a:pt x="17" y="5"/>
                  </a:lnTo>
                  <a:lnTo>
                    <a:pt x="13" y="7"/>
                  </a:lnTo>
                  <a:lnTo>
                    <a:pt x="10" y="9"/>
                  </a:lnTo>
                  <a:lnTo>
                    <a:pt x="8" y="12"/>
                  </a:lnTo>
                  <a:lnTo>
                    <a:pt x="4" y="19"/>
                  </a:lnTo>
                  <a:lnTo>
                    <a:pt x="1" y="25"/>
                  </a:lnTo>
                  <a:lnTo>
                    <a:pt x="0" y="32"/>
                  </a:lnTo>
                  <a:lnTo>
                    <a:pt x="1" y="38"/>
                  </a:lnTo>
                  <a:lnTo>
                    <a:pt x="2" y="45"/>
                  </a:lnTo>
                  <a:lnTo>
                    <a:pt x="5" y="51"/>
                  </a:lnTo>
                  <a:lnTo>
                    <a:pt x="7" y="57"/>
                  </a:lnTo>
                  <a:lnTo>
                    <a:pt x="10" y="63"/>
                  </a:lnTo>
                  <a:lnTo>
                    <a:pt x="15" y="74"/>
                  </a:lnTo>
                  <a:lnTo>
                    <a:pt x="22" y="84"/>
                  </a:lnTo>
                  <a:lnTo>
                    <a:pt x="30" y="95"/>
                  </a:lnTo>
                  <a:lnTo>
                    <a:pt x="38" y="104"/>
                  </a:lnTo>
                  <a:lnTo>
                    <a:pt x="48" y="114"/>
                  </a:lnTo>
                  <a:lnTo>
                    <a:pt x="59" y="124"/>
                  </a:lnTo>
                  <a:lnTo>
                    <a:pt x="69" y="133"/>
                  </a:lnTo>
                  <a:lnTo>
                    <a:pt x="80" y="141"/>
                  </a:lnTo>
                  <a:lnTo>
                    <a:pt x="91" y="149"/>
                  </a:lnTo>
                  <a:lnTo>
                    <a:pt x="102" y="156"/>
                  </a:lnTo>
                  <a:lnTo>
                    <a:pt x="114" y="162"/>
                  </a:lnTo>
                  <a:lnTo>
                    <a:pt x="125" y="168"/>
                  </a:lnTo>
                  <a:lnTo>
                    <a:pt x="136" y="172"/>
                  </a:lnTo>
                  <a:lnTo>
                    <a:pt x="146" y="175"/>
                  </a:lnTo>
                  <a:lnTo>
                    <a:pt x="157" y="177"/>
                  </a:lnTo>
                  <a:lnTo>
                    <a:pt x="166" y="178"/>
                  </a:lnTo>
                  <a:lnTo>
                    <a:pt x="171" y="178"/>
                  </a:lnTo>
                  <a:lnTo>
                    <a:pt x="176" y="177"/>
                  </a:lnTo>
                  <a:lnTo>
                    <a:pt x="181" y="176"/>
                  </a:lnTo>
                  <a:lnTo>
                    <a:pt x="185" y="174"/>
                  </a:lnTo>
                  <a:lnTo>
                    <a:pt x="188" y="172"/>
                  </a:lnTo>
                  <a:lnTo>
                    <a:pt x="192" y="170"/>
                  </a:lnTo>
                  <a:lnTo>
                    <a:pt x="195" y="167"/>
                  </a:lnTo>
                  <a:lnTo>
                    <a:pt x="197" y="163"/>
                  </a:lnTo>
                  <a:lnTo>
                    <a:pt x="200" y="158"/>
                  </a:lnTo>
                  <a:lnTo>
                    <a:pt x="201" y="153"/>
                  </a:lnTo>
                  <a:lnTo>
                    <a:pt x="202" y="147"/>
                  </a:lnTo>
                  <a:lnTo>
                    <a:pt x="202" y="141"/>
                  </a:lnTo>
                  <a:lnTo>
                    <a:pt x="202" y="134"/>
                  </a:lnTo>
                  <a:lnTo>
                    <a:pt x="201" y="126"/>
                  </a:lnTo>
                  <a:lnTo>
                    <a:pt x="199" y="118"/>
                  </a:lnTo>
                  <a:lnTo>
                    <a:pt x="196" y="109"/>
                  </a:lnTo>
                  <a:lnTo>
                    <a:pt x="193" y="100"/>
                  </a:lnTo>
                  <a:lnTo>
                    <a:pt x="189" y="91"/>
                  </a:lnTo>
                  <a:lnTo>
                    <a:pt x="185" y="83"/>
                  </a:lnTo>
                  <a:lnTo>
                    <a:pt x="179" y="75"/>
                  </a:lnTo>
                  <a:lnTo>
                    <a:pt x="173" y="65"/>
                  </a:lnTo>
                  <a:lnTo>
                    <a:pt x="167" y="57"/>
                  </a:lnTo>
                  <a:lnTo>
                    <a:pt x="160" y="50"/>
                  </a:lnTo>
                  <a:lnTo>
                    <a:pt x="151" y="43"/>
                  </a:lnTo>
                  <a:lnTo>
                    <a:pt x="138" y="34"/>
                  </a:lnTo>
                  <a:lnTo>
                    <a:pt x="125" y="25"/>
                  </a:lnTo>
                  <a:lnTo>
                    <a:pt x="111" y="18"/>
                  </a:lnTo>
                  <a:lnTo>
                    <a:pt x="97" y="11"/>
                  </a:lnTo>
                  <a:lnTo>
                    <a:pt x="83" y="6"/>
                  </a:lnTo>
                  <a:lnTo>
                    <a:pt x="70" y="3"/>
                  </a:lnTo>
                  <a:lnTo>
                    <a:pt x="57" y="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6" name="Freeform 51"/>
            <p:cNvSpPr>
              <a:spLocks/>
            </p:cNvSpPr>
            <p:nvPr userDrawn="1"/>
          </p:nvSpPr>
          <p:spPr bwMode="gray">
            <a:xfrm>
              <a:off x="6747" y="571"/>
              <a:ext cx="17" cy="13"/>
            </a:xfrm>
            <a:custGeom>
              <a:avLst/>
              <a:gdLst>
                <a:gd name="T0" fmla="*/ 39 w 203"/>
                <a:gd name="T1" fmla="*/ 0 h 161"/>
                <a:gd name="T2" fmla="*/ 31 w 203"/>
                <a:gd name="T3" fmla="*/ 1 h 161"/>
                <a:gd name="T4" fmla="*/ 23 w 203"/>
                <a:gd name="T5" fmla="*/ 3 h 161"/>
                <a:gd name="T6" fmla="*/ 17 w 203"/>
                <a:gd name="T7" fmla="*/ 7 h 161"/>
                <a:gd name="T8" fmla="*/ 11 w 203"/>
                <a:gd name="T9" fmla="*/ 12 h 161"/>
                <a:gd name="T10" fmla="*/ 6 w 203"/>
                <a:gd name="T11" fmla="*/ 18 h 161"/>
                <a:gd name="T12" fmla="*/ 3 w 203"/>
                <a:gd name="T13" fmla="*/ 26 h 161"/>
                <a:gd name="T14" fmla="*/ 1 w 203"/>
                <a:gd name="T15" fmla="*/ 32 h 161"/>
                <a:gd name="T16" fmla="*/ 0 w 203"/>
                <a:gd name="T17" fmla="*/ 39 h 161"/>
                <a:gd name="T18" fmla="*/ 1 w 203"/>
                <a:gd name="T19" fmla="*/ 46 h 161"/>
                <a:gd name="T20" fmla="*/ 2 w 203"/>
                <a:gd name="T21" fmla="*/ 53 h 161"/>
                <a:gd name="T22" fmla="*/ 4 w 203"/>
                <a:gd name="T23" fmla="*/ 60 h 161"/>
                <a:gd name="T24" fmla="*/ 8 w 203"/>
                <a:gd name="T25" fmla="*/ 68 h 161"/>
                <a:gd name="T26" fmla="*/ 13 w 203"/>
                <a:gd name="T27" fmla="*/ 78 h 161"/>
                <a:gd name="T28" fmla="*/ 19 w 203"/>
                <a:gd name="T29" fmla="*/ 86 h 161"/>
                <a:gd name="T30" fmla="*/ 26 w 203"/>
                <a:gd name="T31" fmla="*/ 94 h 161"/>
                <a:gd name="T32" fmla="*/ 34 w 203"/>
                <a:gd name="T33" fmla="*/ 103 h 161"/>
                <a:gd name="T34" fmla="*/ 42 w 203"/>
                <a:gd name="T35" fmla="*/ 111 h 161"/>
                <a:gd name="T36" fmla="*/ 52 w 203"/>
                <a:gd name="T37" fmla="*/ 118 h 161"/>
                <a:gd name="T38" fmla="*/ 62 w 203"/>
                <a:gd name="T39" fmla="*/ 126 h 161"/>
                <a:gd name="T40" fmla="*/ 73 w 203"/>
                <a:gd name="T41" fmla="*/ 133 h 161"/>
                <a:gd name="T42" fmla="*/ 83 w 203"/>
                <a:gd name="T43" fmla="*/ 139 h 161"/>
                <a:gd name="T44" fmla="*/ 94 w 203"/>
                <a:gd name="T45" fmla="*/ 144 h 161"/>
                <a:gd name="T46" fmla="*/ 105 w 203"/>
                <a:gd name="T47" fmla="*/ 149 h 161"/>
                <a:gd name="T48" fmla="*/ 117 w 203"/>
                <a:gd name="T49" fmla="*/ 153 h 161"/>
                <a:gd name="T50" fmla="*/ 128 w 203"/>
                <a:gd name="T51" fmla="*/ 157 h 161"/>
                <a:gd name="T52" fmla="*/ 139 w 203"/>
                <a:gd name="T53" fmla="*/ 159 h 161"/>
                <a:gd name="T54" fmla="*/ 149 w 203"/>
                <a:gd name="T55" fmla="*/ 161 h 161"/>
                <a:gd name="T56" fmla="*/ 159 w 203"/>
                <a:gd name="T57" fmla="*/ 161 h 161"/>
                <a:gd name="T58" fmla="*/ 167 w 203"/>
                <a:gd name="T59" fmla="*/ 161 h 161"/>
                <a:gd name="T60" fmla="*/ 173 w 203"/>
                <a:gd name="T61" fmla="*/ 160 h 161"/>
                <a:gd name="T62" fmla="*/ 179 w 203"/>
                <a:gd name="T63" fmla="*/ 159 h 161"/>
                <a:gd name="T64" fmla="*/ 184 w 203"/>
                <a:gd name="T65" fmla="*/ 157 h 161"/>
                <a:gd name="T66" fmla="*/ 189 w 203"/>
                <a:gd name="T67" fmla="*/ 155 h 161"/>
                <a:gd name="T68" fmla="*/ 193 w 203"/>
                <a:gd name="T69" fmla="*/ 152 h 161"/>
                <a:gd name="T70" fmla="*/ 197 w 203"/>
                <a:gd name="T71" fmla="*/ 149 h 161"/>
                <a:gd name="T72" fmla="*/ 201 w 203"/>
                <a:gd name="T73" fmla="*/ 145 h 161"/>
                <a:gd name="T74" fmla="*/ 202 w 203"/>
                <a:gd name="T75" fmla="*/ 142 h 161"/>
                <a:gd name="T76" fmla="*/ 203 w 203"/>
                <a:gd name="T77" fmla="*/ 139 h 161"/>
                <a:gd name="T78" fmla="*/ 203 w 203"/>
                <a:gd name="T79" fmla="*/ 135 h 161"/>
                <a:gd name="T80" fmla="*/ 203 w 203"/>
                <a:gd name="T81" fmla="*/ 131 h 161"/>
                <a:gd name="T82" fmla="*/ 201 w 203"/>
                <a:gd name="T83" fmla="*/ 124 h 161"/>
                <a:gd name="T84" fmla="*/ 198 w 203"/>
                <a:gd name="T85" fmla="*/ 117 h 161"/>
                <a:gd name="T86" fmla="*/ 193 w 203"/>
                <a:gd name="T87" fmla="*/ 107 h 161"/>
                <a:gd name="T88" fmla="*/ 187 w 203"/>
                <a:gd name="T89" fmla="*/ 98 h 161"/>
                <a:gd name="T90" fmla="*/ 179 w 203"/>
                <a:gd name="T91" fmla="*/ 88 h 161"/>
                <a:gd name="T92" fmla="*/ 171 w 203"/>
                <a:gd name="T93" fmla="*/ 78 h 161"/>
                <a:gd name="T94" fmla="*/ 162 w 203"/>
                <a:gd name="T95" fmla="*/ 68 h 161"/>
                <a:gd name="T96" fmla="*/ 151 w 203"/>
                <a:gd name="T97" fmla="*/ 58 h 161"/>
                <a:gd name="T98" fmla="*/ 140 w 203"/>
                <a:gd name="T99" fmla="*/ 49 h 161"/>
                <a:gd name="T100" fmla="*/ 129 w 203"/>
                <a:gd name="T101" fmla="*/ 40 h 161"/>
                <a:gd name="T102" fmla="*/ 118 w 203"/>
                <a:gd name="T103" fmla="*/ 32 h 161"/>
                <a:gd name="T104" fmla="*/ 105 w 203"/>
                <a:gd name="T105" fmla="*/ 24 h 161"/>
                <a:gd name="T106" fmla="*/ 94 w 203"/>
                <a:gd name="T107" fmla="*/ 17 h 161"/>
                <a:gd name="T108" fmla="*/ 82 w 203"/>
                <a:gd name="T109" fmla="*/ 11 h 161"/>
                <a:gd name="T110" fmla="*/ 71 w 203"/>
                <a:gd name="T111" fmla="*/ 6 h 161"/>
                <a:gd name="T112" fmla="*/ 60 w 203"/>
                <a:gd name="T113" fmla="*/ 3 h 161"/>
                <a:gd name="T114" fmla="*/ 49 w 203"/>
                <a:gd name="T115" fmla="*/ 1 h 161"/>
                <a:gd name="T116" fmla="*/ 39 w 203"/>
                <a:gd name="T1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61">
                  <a:moveTo>
                    <a:pt x="39" y="0"/>
                  </a:moveTo>
                  <a:lnTo>
                    <a:pt x="31" y="1"/>
                  </a:lnTo>
                  <a:lnTo>
                    <a:pt x="23" y="3"/>
                  </a:lnTo>
                  <a:lnTo>
                    <a:pt x="17" y="7"/>
                  </a:lnTo>
                  <a:lnTo>
                    <a:pt x="11" y="12"/>
                  </a:lnTo>
                  <a:lnTo>
                    <a:pt x="6" y="18"/>
                  </a:lnTo>
                  <a:lnTo>
                    <a:pt x="3" y="26"/>
                  </a:lnTo>
                  <a:lnTo>
                    <a:pt x="1" y="32"/>
                  </a:lnTo>
                  <a:lnTo>
                    <a:pt x="0" y="39"/>
                  </a:lnTo>
                  <a:lnTo>
                    <a:pt x="1" y="46"/>
                  </a:lnTo>
                  <a:lnTo>
                    <a:pt x="2" y="53"/>
                  </a:lnTo>
                  <a:lnTo>
                    <a:pt x="4" y="60"/>
                  </a:lnTo>
                  <a:lnTo>
                    <a:pt x="8" y="68"/>
                  </a:lnTo>
                  <a:lnTo>
                    <a:pt x="13" y="78"/>
                  </a:lnTo>
                  <a:lnTo>
                    <a:pt x="19" y="86"/>
                  </a:lnTo>
                  <a:lnTo>
                    <a:pt x="26" y="94"/>
                  </a:lnTo>
                  <a:lnTo>
                    <a:pt x="34" y="103"/>
                  </a:lnTo>
                  <a:lnTo>
                    <a:pt x="42" y="111"/>
                  </a:lnTo>
                  <a:lnTo>
                    <a:pt x="52" y="118"/>
                  </a:lnTo>
                  <a:lnTo>
                    <a:pt x="62" y="126"/>
                  </a:lnTo>
                  <a:lnTo>
                    <a:pt x="73" y="133"/>
                  </a:lnTo>
                  <a:lnTo>
                    <a:pt x="83" y="139"/>
                  </a:lnTo>
                  <a:lnTo>
                    <a:pt x="94" y="144"/>
                  </a:lnTo>
                  <a:lnTo>
                    <a:pt x="105" y="149"/>
                  </a:lnTo>
                  <a:lnTo>
                    <a:pt x="117" y="153"/>
                  </a:lnTo>
                  <a:lnTo>
                    <a:pt x="128" y="157"/>
                  </a:lnTo>
                  <a:lnTo>
                    <a:pt x="139" y="159"/>
                  </a:lnTo>
                  <a:lnTo>
                    <a:pt x="149" y="161"/>
                  </a:lnTo>
                  <a:lnTo>
                    <a:pt x="159" y="161"/>
                  </a:lnTo>
                  <a:lnTo>
                    <a:pt x="167" y="161"/>
                  </a:lnTo>
                  <a:lnTo>
                    <a:pt x="173" y="160"/>
                  </a:lnTo>
                  <a:lnTo>
                    <a:pt x="179" y="159"/>
                  </a:lnTo>
                  <a:lnTo>
                    <a:pt x="184" y="157"/>
                  </a:lnTo>
                  <a:lnTo>
                    <a:pt x="189" y="155"/>
                  </a:lnTo>
                  <a:lnTo>
                    <a:pt x="193" y="152"/>
                  </a:lnTo>
                  <a:lnTo>
                    <a:pt x="197" y="149"/>
                  </a:lnTo>
                  <a:lnTo>
                    <a:pt x="201" y="145"/>
                  </a:lnTo>
                  <a:lnTo>
                    <a:pt x="202" y="142"/>
                  </a:lnTo>
                  <a:lnTo>
                    <a:pt x="203" y="139"/>
                  </a:lnTo>
                  <a:lnTo>
                    <a:pt x="203" y="135"/>
                  </a:lnTo>
                  <a:lnTo>
                    <a:pt x="203" y="131"/>
                  </a:lnTo>
                  <a:lnTo>
                    <a:pt x="201" y="124"/>
                  </a:lnTo>
                  <a:lnTo>
                    <a:pt x="198" y="117"/>
                  </a:lnTo>
                  <a:lnTo>
                    <a:pt x="193" y="107"/>
                  </a:lnTo>
                  <a:lnTo>
                    <a:pt x="187" y="98"/>
                  </a:lnTo>
                  <a:lnTo>
                    <a:pt x="179" y="88"/>
                  </a:lnTo>
                  <a:lnTo>
                    <a:pt x="171" y="78"/>
                  </a:lnTo>
                  <a:lnTo>
                    <a:pt x="162" y="68"/>
                  </a:lnTo>
                  <a:lnTo>
                    <a:pt x="151" y="58"/>
                  </a:lnTo>
                  <a:lnTo>
                    <a:pt x="140" y="49"/>
                  </a:lnTo>
                  <a:lnTo>
                    <a:pt x="129" y="40"/>
                  </a:lnTo>
                  <a:lnTo>
                    <a:pt x="118" y="32"/>
                  </a:lnTo>
                  <a:lnTo>
                    <a:pt x="105" y="24"/>
                  </a:lnTo>
                  <a:lnTo>
                    <a:pt x="94" y="17"/>
                  </a:lnTo>
                  <a:lnTo>
                    <a:pt x="82" y="11"/>
                  </a:lnTo>
                  <a:lnTo>
                    <a:pt x="71" y="6"/>
                  </a:lnTo>
                  <a:lnTo>
                    <a:pt x="60" y="3"/>
                  </a:lnTo>
                  <a:lnTo>
                    <a:pt x="49" y="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7" name="Freeform 52"/>
            <p:cNvSpPr>
              <a:spLocks/>
            </p:cNvSpPr>
            <p:nvPr userDrawn="1"/>
          </p:nvSpPr>
          <p:spPr bwMode="gray">
            <a:xfrm>
              <a:off x="6162" y="347"/>
              <a:ext cx="109" cy="148"/>
            </a:xfrm>
            <a:custGeom>
              <a:avLst/>
              <a:gdLst>
                <a:gd name="T0" fmla="*/ 139 w 1310"/>
                <a:gd name="T1" fmla="*/ 1401 h 1770"/>
                <a:gd name="T2" fmla="*/ 306 w 1310"/>
                <a:gd name="T3" fmla="*/ 1438 h 1770"/>
                <a:gd name="T4" fmla="*/ 458 w 1310"/>
                <a:gd name="T5" fmla="*/ 1457 h 1770"/>
                <a:gd name="T6" fmla="*/ 615 w 1310"/>
                <a:gd name="T7" fmla="*/ 1458 h 1770"/>
                <a:gd name="T8" fmla="*/ 741 w 1310"/>
                <a:gd name="T9" fmla="*/ 1434 h 1770"/>
                <a:gd name="T10" fmla="*/ 790 w 1310"/>
                <a:gd name="T11" fmla="*/ 1409 h 1770"/>
                <a:gd name="T12" fmla="*/ 825 w 1310"/>
                <a:gd name="T13" fmla="*/ 1378 h 1770"/>
                <a:gd name="T14" fmla="*/ 844 w 1310"/>
                <a:gd name="T15" fmla="*/ 1337 h 1770"/>
                <a:gd name="T16" fmla="*/ 848 w 1310"/>
                <a:gd name="T17" fmla="*/ 1285 h 1770"/>
                <a:gd name="T18" fmla="*/ 824 w 1310"/>
                <a:gd name="T19" fmla="*/ 1220 h 1770"/>
                <a:gd name="T20" fmla="*/ 749 w 1310"/>
                <a:gd name="T21" fmla="*/ 1161 h 1770"/>
                <a:gd name="T22" fmla="*/ 571 w 1310"/>
                <a:gd name="T23" fmla="*/ 1078 h 1770"/>
                <a:gd name="T24" fmla="*/ 321 w 1310"/>
                <a:gd name="T25" fmla="*/ 964 h 1770"/>
                <a:gd name="T26" fmla="*/ 198 w 1310"/>
                <a:gd name="T27" fmla="*/ 893 h 1770"/>
                <a:gd name="T28" fmla="*/ 116 w 1310"/>
                <a:gd name="T29" fmla="*/ 826 h 1770"/>
                <a:gd name="T30" fmla="*/ 52 w 1310"/>
                <a:gd name="T31" fmla="*/ 736 h 1770"/>
                <a:gd name="T32" fmla="*/ 13 w 1310"/>
                <a:gd name="T33" fmla="*/ 633 h 1770"/>
                <a:gd name="T34" fmla="*/ 0 w 1310"/>
                <a:gd name="T35" fmla="*/ 516 h 1770"/>
                <a:gd name="T36" fmla="*/ 19 w 1310"/>
                <a:gd name="T37" fmla="*/ 370 h 1770"/>
                <a:gd name="T38" fmla="*/ 75 w 1310"/>
                <a:gd name="T39" fmla="*/ 247 h 1770"/>
                <a:gd name="T40" fmla="*/ 169 w 1310"/>
                <a:gd name="T41" fmla="*/ 148 h 1770"/>
                <a:gd name="T42" fmla="*/ 294 w 1310"/>
                <a:gd name="T43" fmla="*/ 73 h 1770"/>
                <a:gd name="T44" fmla="*/ 443 w 1310"/>
                <a:gd name="T45" fmla="*/ 24 h 1770"/>
                <a:gd name="T46" fmla="*/ 614 w 1310"/>
                <a:gd name="T47" fmla="*/ 2 h 1770"/>
                <a:gd name="T48" fmla="*/ 836 w 1310"/>
                <a:gd name="T49" fmla="*/ 8 h 1770"/>
                <a:gd name="T50" fmla="*/ 1177 w 1310"/>
                <a:gd name="T51" fmla="*/ 61 h 1770"/>
                <a:gd name="T52" fmla="*/ 1060 w 1310"/>
                <a:gd name="T53" fmla="*/ 344 h 1770"/>
                <a:gd name="T54" fmla="*/ 921 w 1310"/>
                <a:gd name="T55" fmla="*/ 309 h 1770"/>
                <a:gd name="T56" fmla="*/ 787 w 1310"/>
                <a:gd name="T57" fmla="*/ 292 h 1770"/>
                <a:gd name="T58" fmla="*/ 638 w 1310"/>
                <a:gd name="T59" fmla="*/ 296 h 1770"/>
                <a:gd name="T60" fmla="*/ 521 w 1310"/>
                <a:gd name="T61" fmla="*/ 331 h 1770"/>
                <a:gd name="T62" fmla="*/ 483 w 1310"/>
                <a:gd name="T63" fmla="*/ 359 h 1770"/>
                <a:gd name="T64" fmla="*/ 459 w 1310"/>
                <a:gd name="T65" fmla="*/ 395 h 1770"/>
                <a:gd name="T66" fmla="*/ 450 w 1310"/>
                <a:gd name="T67" fmla="*/ 439 h 1770"/>
                <a:gd name="T68" fmla="*/ 463 w 1310"/>
                <a:gd name="T69" fmla="*/ 502 h 1770"/>
                <a:gd name="T70" fmla="*/ 521 w 1310"/>
                <a:gd name="T71" fmla="*/ 553 h 1770"/>
                <a:gd name="T72" fmla="*/ 674 w 1310"/>
                <a:gd name="T73" fmla="*/ 629 h 1770"/>
                <a:gd name="T74" fmla="*/ 946 w 1310"/>
                <a:gd name="T75" fmla="*/ 756 h 1770"/>
                <a:gd name="T76" fmla="*/ 1080 w 1310"/>
                <a:gd name="T77" fmla="*/ 832 h 1770"/>
                <a:gd name="T78" fmla="*/ 1174 w 1310"/>
                <a:gd name="T79" fmla="*/ 901 h 1770"/>
                <a:gd name="T80" fmla="*/ 1241 w 1310"/>
                <a:gd name="T81" fmla="*/ 979 h 1770"/>
                <a:gd name="T82" fmla="*/ 1287 w 1310"/>
                <a:gd name="T83" fmla="*/ 1074 h 1770"/>
                <a:gd name="T84" fmla="*/ 1308 w 1310"/>
                <a:gd name="T85" fmla="*/ 1182 h 1770"/>
                <a:gd name="T86" fmla="*/ 1301 w 1310"/>
                <a:gd name="T87" fmla="*/ 1328 h 1770"/>
                <a:gd name="T88" fmla="*/ 1276 w 1310"/>
                <a:gd name="T89" fmla="*/ 1418 h 1770"/>
                <a:gd name="T90" fmla="*/ 1242 w 1310"/>
                <a:gd name="T91" fmla="*/ 1486 h 1770"/>
                <a:gd name="T92" fmla="*/ 1196 w 1310"/>
                <a:gd name="T93" fmla="*/ 1547 h 1770"/>
                <a:gd name="T94" fmla="*/ 1098 w 1310"/>
                <a:gd name="T95" fmla="*/ 1633 h 1770"/>
                <a:gd name="T96" fmla="*/ 965 w 1310"/>
                <a:gd name="T97" fmla="*/ 1703 h 1770"/>
                <a:gd name="T98" fmla="*/ 813 w 1310"/>
                <a:gd name="T99" fmla="*/ 1747 h 1770"/>
                <a:gd name="T100" fmla="*/ 639 w 1310"/>
                <a:gd name="T101" fmla="*/ 1768 h 1770"/>
                <a:gd name="T102" fmla="*/ 366 w 1310"/>
                <a:gd name="T103" fmla="*/ 1761 h 1770"/>
                <a:gd name="T104" fmla="*/ 34 w 1310"/>
                <a:gd name="T105" fmla="*/ 1707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0" h="1770">
                  <a:moveTo>
                    <a:pt x="34" y="1707"/>
                  </a:moveTo>
                  <a:lnTo>
                    <a:pt x="34" y="1371"/>
                  </a:lnTo>
                  <a:lnTo>
                    <a:pt x="70" y="1382"/>
                  </a:lnTo>
                  <a:lnTo>
                    <a:pt x="105" y="1392"/>
                  </a:lnTo>
                  <a:lnTo>
                    <a:pt x="139" y="1401"/>
                  </a:lnTo>
                  <a:lnTo>
                    <a:pt x="174" y="1410"/>
                  </a:lnTo>
                  <a:lnTo>
                    <a:pt x="208" y="1419"/>
                  </a:lnTo>
                  <a:lnTo>
                    <a:pt x="240" y="1426"/>
                  </a:lnTo>
                  <a:lnTo>
                    <a:pt x="273" y="1432"/>
                  </a:lnTo>
                  <a:lnTo>
                    <a:pt x="306" y="1438"/>
                  </a:lnTo>
                  <a:lnTo>
                    <a:pt x="336" y="1444"/>
                  </a:lnTo>
                  <a:lnTo>
                    <a:pt x="368" y="1448"/>
                  </a:lnTo>
                  <a:lnTo>
                    <a:pt x="399" y="1452"/>
                  </a:lnTo>
                  <a:lnTo>
                    <a:pt x="428" y="1455"/>
                  </a:lnTo>
                  <a:lnTo>
                    <a:pt x="458" y="1457"/>
                  </a:lnTo>
                  <a:lnTo>
                    <a:pt x="486" y="1459"/>
                  </a:lnTo>
                  <a:lnTo>
                    <a:pt x="515" y="1460"/>
                  </a:lnTo>
                  <a:lnTo>
                    <a:pt x="543" y="1461"/>
                  </a:lnTo>
                  <a:lnTo>
                    <a:pt x="580" y="1460"/>
                  </a:lnTo>
                  <a:lnTo>
                    <a:pt x="615" y="1458"/>
                  </a:lnTo>
                  <a:lnTo>
                    <a:pt x="646" y="1455"/>
                  </a:lnTo>
                  <a:lnTo>
                    <a:pt x="677" y="1451"/>
                  </a:lnTo>
                  <a:lnTo>
                    <a:pt x="705" y="1445"/>
                  </a:lnTo>
                  <a:lnTo>
                    <a:pt x="729" y="1438"/>
                  </a:lnTo>
                  <a:lnTo>
                    <a:pt x="741" y="1434"/>
                  </a:lnTo>
                  <a:lnTo>
                    <a:pt x="751" y="1430"/>
                  </a:lnTo>
                  <a:lnTo>
                    <a:pt x="763" y="1426"/>
                  </a:lnTo>
                  <a:lnTo>
                    <a:pt x="772" y="1421"/>
                  </a:lnTo>
                  <a:lnTo>
                    <a:pt x="781" y="1416"/>
                  </a:lnTo>
                  <a:lnTo>
                    <a:pt x="790" y="1409"/>
                  </a:lnTo>
                  <a:lnTo>
                    <a:pt x="798" y="1404"/>
                  </a:lnTo>
                  <a:lnTo>
                    <a:pt x="805" y="1398"/>
                  </a:lnTo>
                  <a:lnTo>
                    <a:pt x="813" y="1391"/>
                  </a:lnTo>
                  <a:lnTo>
                    <a:pt x="819" y="1385"/>
                  </a:lnTo>
                  <a:lnTo>
                    <a:pt x="825" y="1378"/>
                  </a:lnTo>
                  <a:lnTo>
                    <a:pt x="829" y="1370"/>
                  </a:lnTo>
                  <a:lnTo>
                    <a:pt x="834" y="1362"/>
                  </a:lnTo>
                  <a:lnTo>
                    <a:pt x="838" y="1354"/>
                  </a:lnTo>
                  <a:lnTo>
                    <a:pt x="841" y="1346"/>
                  </a:lnTo>
                  <a:lnTo>
                    <a:pt x="844" y="1337"/>
                  </a:lnTo>
                  <a:lnTo>
                    <a:pt x="846" y="1329"/>
                  </a:lnTo>
                  <a:lnTo>
                    <a:pt x="847" y="1319"/>
                  </a:lnTo>
                  <a:lnTo>
                    <a:pt x="848" y="1309"/>
                  </a:lnTo>
                  <a:lnTo>
                    <a:pt x="848" y="1299"/>
                  </a:lnTo>
                  <a:lnTo>
                    <a:pt x="848" y="1285"/>
                  </a:lnTo>
                  <a:lnTo>
                    <a:pt x="845" y="1271"/>
                  </a:lnTo>
                  <a:lnTo>
                    <a:pt x="842" y="1257"/>
                  </a:lnTo>
                  <a:lnTo>
                    <a:pt x="837" y="1244"/>
                  </a:lnTo>
                  <a:lnTo>
                    <a:pt x="831" y="1232"/>
                  </a:lnTo>
                  <a:lnTo>
                    <a:pt x="824" y="1220"/>
                  </a:lnTo>
                  <a:lnTo>
                    <a:pt x="815" y="1208"/>
                  </a:lnTo>
                  <a:lnTo>
                    <a:pt x="804" y="1198"/>
                  </a:lnTo>
                  <a:lnTo>
                    <a:pt x="790" y="1187"/>
                  </a:lnTo>
                  <a:lnTo>
                    <a:pt x="773" y="1175"/>
                  </a:lnTo>
                  <a:lnTo>
                    <a:pt x="749" y="1161"/>
                  </a:lnTo>
                  <a:lnTo>
                    <a:pt x="723" y="1146"/>
                  </a:lnTo>
                  <a:lnTo>
                    <a:pt x="691" y="1131"/>
                  </a:lnTo>
                  <a:lnTo>
                    <a:pt x="656" y="1114"/>
                  </a:lnTo>
                  <a:lnTo>
                    <a:pt x="616" y="1096"/>
                  </a:lnTo>
                  <a:lnTo>
                    <a:pt x="571" y="1078"/>
                  </a:lnTo>
                  <a:lnTo>
                    <a:pt x="490" y="1044"/>
                  </a:lnTo>
                  <a:lnTo>
                    <a:pt x="417" y="1011"/>
                  </a:lnTo>
                  <a:lnTo>
                    <a:pt x="383" y="995"/>
                  </a:lnTo>
                  <a:lnTo>
                    <a:pt x="352" y="980"/>
                  </a:lnTo>
                  <a:lnTo>
                    <a:pt x="321" y="964"/>
                  </a:lnTo>
                  <a:lnTo>
                    <a:pt x="292" y="949"/>
                  </a:lnTo>
                  <a:lnTo>
                    <a:pt x="266" y="935"/>
                  </a:lnTo>
                  <a:lnTo>
                    <a:pt x="241" y="921"/>
                  </a:lnTo>
                  <a:lnTo>
                    <a:pt x="219" y="906"/>
                  </a:lnTo>
                  <a:lnTo>
                    <a:pt x="198" y="893"/>
                  </a:lnTo>
                  <a:lnTo>
                    <a:pt x="178" y="880"/>
                  </a:lnTo>
                  <a:lnTo>
                    <a:pt x="161" y="866"/>
                  </a:lnTo>
                  <a:lnTo>
                    <a:pt x="146" y="854"/>
                  </a:lnTo>
                  <a:lnTo>
                    <a:pt x="132" y="842"/>
                  </a:lnTo>
                  <a:lnTo>
                    <a:pt x="116" y="826"/>
                  </a:lnTo>
                  <a:lnTo>
                    <a:pt x="101" y="808"/>
                  </a:lnTo>
                  <a:lnTo>
                    <a:pt x="87" y="791"/>
                  </a:lnTo>
                  <a:lnTo>
                    <a:pt x="74" y="773"/>
                  </a:lnTo>
                  <a:lnTo>
                    <a:pt x="62" y="754"/>
                  </a:lnTo>
                  <a:lnTo>
                    <a:pt x="52" y="736"/>
                  </a:lnTo>
                  <a:lnTo>
                    <a:pt x="42" y="715"/>
                  </a:lnTo>
                  <a:lnTo>
                    <a:pt x="32" y="696"/>
                  </a:lnTo>
                  <a:lnTo>
                    <a:pt x="25" y="676"/>
                  </a:lnTo>
                  <a:lnTo>
                    <a:pt x="18" y="654"/>
                  </a:lnTo>
                  <a:lnTo>
                    <a:pt x="13" y="633"/>
                  </a:lnTo>
                  <a:lnTo>
                    <a:pt x="8" y="610"/>
                  </a:lnTo>
                  <a:lnTo>
                    <a:pt x="5" y="588"/>
                  </a:lnTo>
                  <a:lnTo>
                    <a:pt x="2" y="564"/>
                  </a:lnTo>
                  <a:lnTo>
                    <a:pt x="1" y="541"/>
                  </a:lnTo>
                  <a:lnTo>
                    <a:pt x="0" y="516"/>
                  </a:lnTo>
                  <a:lnTo>
                    <a:pt x="1" y="485"/>
                  </a:lnTo>
                  <a:lnTo>
                    <a:pt x="3" y="455"/>
                  </a:lnTo>
                  <a:lnTo>
                    <a:pt x="7" y="425"/>
                  </a:lnTo>
                  <a:lnTo>
                    <a:pt x="12" y="397"/>
                  </a:lnTo>
                  <a:lnTo>
                    <a:pt x="19" y="370"/>
                  </a:lnTo>
                  <a:lnTo>
                    <a:pt x="27" y="344"/>
                  </a:lnTo>
                  <a:lnTo>
                    <a:pt x="36" y="318"/>
                  </a:lnTo>
                  <a:lnTo>
                    <a:pt x="48" y="294"/>
                  </a:lnTo>
                  <a:lnTo>
                    <a:pt x="61" y="269"/>
                  </a:lnTo>
                  <a:lnTo>
                    <a:pt x="75" y="247"/>
                  </a:lnTo>
                  <a:lnTo>
                    <a:pt x="90" y="225"/>
                  </a:lnTo>
                  <a:lnTo>
                    <a:pt x="108" y="204"/>
                  </a:lnTo>
                  <a:lnTo>
                    <a:pt x="127" y="185"/>
                  </a:lnTo>
                  <a:lnTo>
                    <a:pt x="148" y="165"/>
                  </a:lnTo>
                  <a:lnTo>
                    <a:pt x="169" y="148"/>
                  </a:lnTo>
                  <a:lnTo>
                    <a:pt x="192" y="131"/>
                  </a:lnTo>
                  <a:lnTo>
                    <a:pt x="217" y="115"/>
                  </a:lnTo>
                  <a:lnTo>
                    <a:pt x="241" y="100"/>
                  </a:lnTo>
                  <a:lnTo>
                    <a:pt x="268" y="86"/>
                  </a:lnTo>
                  <a:lnTo>
                    <a:pt x="294" y="73"/>
                  </a:lnTo>
                  <a:lnTo>
                    <a:pt x="323" y="61"/>
                  </a:lnTo>
                  <a:lnTo>
                    <a:pt x="352" y="51"/>
                  </a:lnTo>
                  <a:lnTo>
                    <a:pt x="381" y="41"/>
                  </a:lnTo>
                  <a:lnTo>
                    <a:pt x="412" y="33"/>
                  </a:lnTo>
                  <a:lnTo>
                    <a:pt x="443" y="24"/>
                  </a:lnTo>
                  <a:lnTo>
                    <a:pt x="476" y="18"/>
                  </a:lnTo>
                  <a:lnTo>
                    <a:pt x="509" y="12"/>
                  </a:lnTo>
                  <a:lnTo>
                    <a:pt x="543" y="8"/>
                  </a:lnTo>
                  <a:lnTo>
                    <a:pt x="578" y="4"/>
                  </a:lnTo>
                  <a:lnTo>
                    <a:pt x="614" y="2"/>
                  </a:lnTo>
                  <a:lnTo>
                    <a:pt x="651" y="0"/>
                  </a:lnTo>
                  <a:lnTo>
                    <a:pt x="689" y="0"/>
                  </a:lnTo>
                  <a:lnTo>
                    <a:pt x="733" y="0"/>
                  </a:lnTo>
                  <a:lnTo>
                    <a:pt x="783" y="3"/>
                  </a:lnTo>
                  <a:lnTo>
                    <a:pt x="836" y="8"/>
                  </a:lnTo>
                  <a:lnTo>
                    <a:pt x="895" y="15"/>
                  </a:lnTo>
                  <a:lnTo>
                    <a:pt x="958" y="23"/>
                  </a:lnTo>
                  <a:lnTo>
                    <a:pt x="1027" y="35"/>
                  </a:lnTo>
                  <a:lnTo>
                    <a:pt x="1099" y="47"/>
                  </a:lnTo>
                  <a:lnTo>
                    <a:pt x="1177" y="61"/>
                  </a:lnTo>
                  <a:lnTo>
                    <a:pt x="1177" y="386"/>
                  </a:lnTo>
                  <a:lnTo>
                    <a:pt x="1147" y="374"/>
                  </a:lnTo>
                  <a:lnTo>
                    <a:pt x="1118" y="363"/>
                  </a:lnTo>
                  <a:lnTo>
                    <a:pt x="1089" y="353"/>
                  </a:lnTo>
                  <a:lnTo>
                    <a:pt x="1060" y="344"/>
                  </a:lnTo>
                  <a:lnTo>
                    <a:pt x="1032" y="336"/>
                  </a:lnTo>
                  <a:lnTo>
                    <a:pt x="1003" y="327"/>
                  </a:lnTo>
                  <a:lnTo>
                    <a:pt x="976" y="320"/>
                  </a:lnTo>
                  <a:lnTo>
                    <a:pt x="947" y="314"/>
                  </a:lnTo>
                  <a:lnTo>
                    <a:pt x="921" y="309"/>
                  </a:lnTo>
                  <a:lnTo>
                    <a:pt x="893" y="304"/>
                  </a:lnTo>
                  <a:lnTo>
                    <a:pt x="867" y="300"/>
                  </a:lnTo>
                  <a:lnTo>
                    <a:pt x="839" y="297"/>
                  </a:lnTo>
                  <a:lnTo>
                    <a:pt x="814" y="294"/>
                  </a:lnTo>
                  <a:lnTo>
                    <a:pt x="787" y="292"/>
                  </a:lnTo>
                  <a:lnTo>
                    <a:pt x="762" y="291"/>
                  </a:lnTo>
                  <a:lnTo>
                    <a:pt x="736" y="291"/>
                  </a:lnTo>
                  <a:lnTo>
                    <a:pt x="700" y="292"/>
                  </a:lnTo>
                  <a:lnTo>
                    <a:pt x="669" y="293"/>
                  </a:lnTo>
                  <a:lnTo>
                    <a:pt x="638" y="296"/>
                  </a:lnTo>
                  <a:lnTo>
                    <a:pt x="610" y="301"/>
                  </a:lnTo>
                  <a:lnTo>
                    <a:pt x="584" y="306"/>
                  </a:lnTo>
                  <a:lnTo>
                    <a:pt x="561" y="313"/>
                  </a:lnTo>
                  <a:lnTo>
                    <a:pt x="539" y="321"/>
                  </a:lnTo>
                  <a:lnTo>
                    <a:pt x="521" y="331"/>
                  </a:lnTo>
                  <a:lnTo>
                    <a:pt x="512" y="336"/>
                  </a:lnTo>
                  <a:lnTo>
                    <a:pt x="504" y="341"/>
                  </a:lnTo>
                  <a:lnTo>
                    <a:pt x="496" y="346"/>
                  </a:lnTo>
                  <a:lnTo>
                    <a:pt x="489" y="352"/>
                  </a:lnTo>
                  <a:lnTo>
                    <a:pt x="483" y="359"/>
                  </a:lnTo>
                  <a:lnTo>
                    <a:pt x="477" y="365"/>
                  </a:lnTo>
                  <a:lnTo>
                    <a:pt x="472" y="372"/>
                  </a:lnTo>
                  <a:lnTo>
                    <a:pt x="467" y="380"/>
                  </a:lnTo>
                  <a:lnTo>
                    <a:pt x="463" y="387"/>
                  </a:lnTo>
                  <a:lnTo>
                    <a:pt x="459" y="395"/>
                  </a:lnTo>
                  <a:lnTo>
                    <a:pt x="456" y="403"/>
                  </a:lnTo>
                  <a:lnTo>
                    <a:pt x="454" y="411"/>
                  </a:lnTo>
                  <a:lnTo>
                    <a:pt x="452" y="420"/>
                  </a:lnTo>
                  <a:lnTo>
                    <a:pt x="450" y="430"/>
                  </a:lnTo>
                  <a:lnTo>
                    <a:pt x="450" y="439"/>
                  </a:lnTo>
                  <a:lnTo>
                    <a:pt x="448" y="449"/>
                  </a:lnTo>
                  <a:lnTo>
                    <a:pt x="450" y="463"/>
                  </a:lnTo>
                  <a:lnTo>
                    <a:pt x="453" y="477"/>
                  </a:lnTo>
                  <a:lnTo>
                    <a:pt x="457" y="490"/>
                  </a:lnTo>
                  <a:lnTo>
                    <a:pt x="463" y="502"/>
                  </a:lnTo>
                  <a:lnTo>
                    <a:pt x="471" y="514"/>
                  </a:lnTo>
                  <a:lnTo>
                    <a:pt x="481" y="524"/>
                  </a:lnTo>
                  <a:lnTo>
                    <a:pt x="493" y="536"/>
                  </a:lnTo>
                  <a:lnTo>
                    <a:pt x="507" y="545"/>
                  </a:lnTo>
                  <a:lnTo>
                    <a:pt x="521" y="553"/>
                  </a:lnTo>
                  <a:lnTo>
                    <a:pt x="541" y="564"/>
                  </a:lnTo>
                  <a:lnTo>
                    <a:pt x="567" y="577"/>
                  </a:lnTo>
                  <a:lnTo>
                    <a:pt x="597" y="592"/>
                  </a:lnTo>
                  <a:lnTo>
                    <a:pt x="633" y="609"/>
                  </a:lnTo>
                  <a:lnTo>
                    <a:pt x="674" y="629"/>
                  </a:lnTo>
                  <a:lnTo>
                    <a:pt x="720" y="649"/>
                  </a:lnTo>
                  <a:lnTo>
                    <a:pt x="772" y="672"/>
                  </a:lnTo>
                  <a:lnTo>
                    <a:pt x="846" y="707"/>
                  </a:lnTo>
                  <a:lnTo>
                    <a:pt x="915" y="740"/>
                  </a:lnTo>
                  <a:lnTo>
                    <a:pt x="946" y="756"/>
                  </a:lnTo>
                  <a:lnTo>
                    <a:pt x="976" y="771"/>
                  </a:lnTo>
                  <a:lnTo>
                    <a:pt x="1004" y="787"/>
                  </a:lnTo>
                  <a:lnTo>
                    <a:pt x="1032" y="802"/>
                  </a:lnTo>
                  <a:lnTo>
                    <a:pt x="1056" y="817"/>
                  </a:lnTo>
                  <a:lnTo>
                    <a:pt x="1080" y="832"/>
                  </a:lnTo>
                  <a:lnTo>
                    <a:pt x="1102" y="846"/>
                  </a:lnTo>
                  <a:lnTo>
                    <a:pt x="1123" y="860"/>
                  </a:lnTo>
                  <a:lnTo>
                    <a:pt x="1141" y="875"/>
                  </a:lnTo>
                  <a:lnTo>
                    <a:pt x="1158" y="888"/>
                  </a:lnTo>
                  <a:lnTo>
                    <a:pt x="1174" y="901"/>
                  </a:lnTo>
                  <a:lnTo>
                    <a:pt x="1187" y="913"/>
                  </a:lnTo>
                  <a:lnTo>
                    <a:pt x="1202" y="930"/>
                  </a:lnTo>
                  <a:lnTo>
                    <a:pt x="1216" y="945"/>
                  </a:lnTo>
                  <a:lnTo>
                    <a:pt x="1229" y="962"/>
                  </a:lnTo>
                  <a:lnTo>
                    <a:pt x="1241" y="979"/>
                  </a:lnTo>
                  <a:lnTo>
                    <a:pt x="1252" y="997"/>
                  </a:lnTo>
                  <a:lnTo>
                    <a:pt x="1262" y="1015"/>
                  </a:lnTo>
                  <a:lnTo>
                    <a:pt x="1271" y="1034"/>
                  </a:lnTo>
                  <a:lnTo>
                    <a:pt x="1279" y="1053"/>
                  </a:lnTo>
                  <a:lnTo>
                    <a:pt x="1287" y="1074"/>
                  </a:lnTo>
                  <a:lnTo>
                    <a:pt x="1293" y="1094"/>
                  </a:lnTo>
                  <a:lnTo>
                    <a:pt x="1298" y="1114"/>
                  </a:lnTo>
                  <a:lnTo>
                    <a:pt x="1302" y="1137"/>
                  </a:lnTo>
                  <a:lnTo>
                    <a:pt x="1305" y="1158"/>
                  </a:lnTo>
                  <a:lnTo>
                    <a:pt x="1308" y="1182"/>
                  </a:lnTo>
                  <a:lnTo>
                    <a:pt x="1309" y="1204"/>
                  </a:lnTo>
                  <a:lnTo>
                    <a:pt x="1310" y="1229"/>
                  </a:lnTo>
                  <a:lnTo>
                    <a:pt x="1309" y="1262"/>
                  </a:lnTo>
                  <a:lnTo>
                    <a:pt x="1306" y="1296"/>
                  </a:lnTo>
                  <a:lnTo>
                    <a:pt x="1301" y="1328"/>
                  </a:lnTo>
                  <a:lnTo>
                    <a:pt x="1295" y="1358"/>
                  </a:lnTo>
                  <a:lnTo>
                    <a:pt x="1291" y="1374"/>
                  </a:lnTo>
                  <a:lnTo>
                    <a:pt x="1287" y="1389"/>
                  </a:lnTo>
                  <a:lnTo>
                    <a:pt x="1282" y="1403"/>
                  </a:lnTo>
                  <a:lnTo>
                    <a:pt x="1276" y="1418"/>
                  </a:lnTo>
                  <a:lnTo>
                    <a:pt x="1271"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8" y="1633"/>
                  </a:lnTo>
                  <a:lnTo>
                    <a:pt x="1069" y="1651"/>
                  </a:lnTo>
                  <a:lnTo>
                    <a:pt x="1044" y="1666"/>
                  </a:lnTo>
                  <a:lnTo>
                    <a:pt x="1019" y="1679"/>
                  </a:lnTo>
                  <a:lnTo>
                    <a:pt x="992" y="1691"/>
                  </a:lnTo>
                  <a:lnTo>
                    <a:pt x="965" y="1703"/>
                  </a:lnTo>
                  <a:lnTo>
                    <a:pt x="936" y="1714"/>
                  </a:lnTo>
                  <a:lnTo>
                    <a:pt x="906" y="1724"/>
                  </a:lnTo>
                  <a:lnTo>
                    <a:pt x="876" y="1732"/>
                  </a:lnTo>
                  <a:lnTo>
                    <a:pt x="845" y="1740"/>
                  </a:lnTo>
                  <a:lnTo>
                    <a:pt x="813" y="1747"/>
                  </a:lnTo>
                  <a:lnTo>
                    <a:pt x="780" y="1752"/>
                  </a:lnTo>
                  <a:lnTo>
                    <a:pt x="746" y="1757"/>
                  </a:lnTo>
                  <a:lnTo>
                    <a:pt x="712" y="1762"/>
                  </a:lnTo>
                  <a:lnTo>
                    <a:pt x="676" y="1766"/>
                  </a:lnTo>
                  <a:lnTo>
                    <a:pt x="639" y="1768"/>
                  </a:lnTo>
                  <a:lnTo>
                    <a:pt x="601" y="1769"/>
                  </a:lnTo>
                  <a:lnTo>
                    <a:pt x="563" y="1770"/>
                  </a:lnTo>
                  <a:lnTo>
                    <a:pt x="497" y="1769"/>
                  </a:lnTo>
                  <a:lnTo>
                    <a:pt x="431" y="1766"/>
                  </a:lnTo>
                  <a:lnTo>
                    <a:pt x="366" y="1761"/>
                  </a:lnTo>
                  <a:lnTo>
                    <a:pt x="300" y="1754"/>
                  </a:lnTo>
                  <a:lnTo>
                    <a:pt x="233" y="1745"/>
                  </a:lnTo>
                  <a:lnTo>
                    <a:pt x="167" y="1735"/>
                  </a:lnTo>
                  <a:lnTo>
                    <a:pt x="101"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8" name="Freeform 53"/>
            <p:cNvSpPr>
              <a:spLocks/>
            </p:cNvSpPr>
            <p:nvPr userDrawn="1"/>
          </p:nvSpPr>
          <p:spPr bwMode="gray">
            <a:xfrm>
              <a:off x="6294" y="350"/>
              <a:ext cx="39" cy="142"/>
            </a:xfrm>
            <a:custGeom>
              <a:avLst/>
              <a:gdLst>
                <a:gd name="T0" fmla="*/ 476 w 476"/>
                <a:gd name="T1" fmla="*/ 0 h 1706"/>
                <a:gd name="T2" fmla="*/ 476 w 476"/>
                <a:gd name="T3" fmla="*/ 1706 h 1706"/>
                <a:gd name="T4" fmla="*/ 0 w 476"/>
                <a:gd name="T5" fmla="*/ 1706 h 1706"/>
                <a:gd name="T6" fmla="*/ 0 w 476"/>
                <a:gd name="T7" fmla="*/ 0 h 1706"/>
                <a:gd name="T8" fmla="*/ 238 w 476"/>
                <a:gd name="T9" fmla="*/ 285 h 1706"/>
                <a:gd name="T10" fmla="*/ 476 w 476"/>
                <a:gd name="T11" fmla="*/ 0 h 1706"/>
              </a:gdLst>
              <a:ahLst/>
              <a:cxnLst>
                <a:cxn ang="0">
                  <a:pos x="T0" y="T1"/>
                </a:cxn>
                <a:cxn ang="0">
                  <a:pos x="T2" y="T3"/>
                </a:cxn>
                <a:cxn ang="0">
                  <a:pos x="T4" y="T5"/>
                </a:cxn>
                <a:cxn ang="0">
                  <a:pos x="T6" y="T7"/>
                </a:cxn>
                <a:cxn ang="0">
                  <a:pos x="T8" y="T9"/>
                </a:cxn>
                <a:cxn ang="0">
                  <a:pos x="T10" y="T11"/>
                </a:cxn>
              </a:cxnLst>
              <a:rect l="0" t="0" r="r" b="b"/>
              <a:pathLst>
                <a:path w="476" h="1706">
                  <a:moveTo>
                    <a:pt x="476" y="0"/>
                  </a:moveTo>
                  <a:lnTo>
                    <a:pt x="476" y="1706"/>
                  </a:lnTo>
                  <a:lnTo>
                    <a:pt x="0" y="1706"/>
                  </a:lnTo>
                  <a:lnTo>
                    <a:pt x="0" y="0"/>
                  </a:lnTo>
                  <a:lnTo>
                    <a:pt x="238" y="285"/>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89" name="Freeform 54"/>
            <p:cNvSpPr>
              <a:spLocks/>
            </p:cNvSpPr>
            <p:nvPr userDrawn="1"/>
          </p:nvSpPr>
          <p:spPr bwMode="gray">
            <a:xfrm>
              <a:off x="6294" y="350"/>
              <a:ext cx="39" cy="44"/>
            </a:xfrm>
            <a:custGeom>
              <a:avLst/>
              <a:gdLst>
                <a:gd name="T0" fmla="*/ 476 w 476"/>
                <a:gd name="T1" fmla="*/ 0 h 530"/>
                <a:gd name="T2" fmla="*/ 0 w 476"/>
                <a:gd name="T3" fmla="*/ 0 h 530"/>
                <a:gd name="T4" fmla="*/ 238 w 476"/>
                <a:gd name="T5" fmla="*/ 530 h 530"/>
                <a:gd name="T6" fmla="*/ 476 w 476"/>
                <a:gd name="T7" fmla="*/ 0 h 530"/>
              </a:gdLst>
              <a:ahLst/>
              <a:cxnLst>
                <a:cxn ang="0">
                  <a:pos x="T0" y="T1"/>
                </a:cxn>
                <a:cxn ang="0">
                  <a:pos x="T2" y="T3"/>
                </a:cxn>
                <a:cxn ang="0">
                  <a:pos x="T4" y="T5"/>
                </a:cxn>
                <a:cxn ang="0">
                  <a:pos x="T6" y="T7"/>
                </a:cxn>
              </a:cxnLst>
              <a:rect l="0" t="0" r="r" b="b"/>
              <a:pathLst>
                <a:path w="476" h="530">
                  <a:moveTo>
                    <a:pt x="476" y="0"/>
                  </a:moveTo>
                  <a:lnTo>
                    <a:pt x="0" y="0"/>
                  </a:lnTo>
                  <a:lnTo>
                    <a:pt x="238" y="530"/>
                  </a:lnTo>
                  <a:lnTo>
                    <a:pt x="476" y="0"/>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90" name="Freeform 55"/>
            <p:cNvSpPr>
              <a:spLocks/>
            </p:cNvSpPr>
            <p:nvPr userDrawn="1"/>
          </p:nvSpPr>
          <p:spPr bwMode="gray">
            <a:xfrm>
              <a:off x="6370" y="350"/>
              <a:ext cx="103" cy="142"/>
            </a:xfrm>
            <a:custGeom>
              <a:avLst/>
              <a:gdLst>
                <a:gd name="T0" fmla="*/ 0 w 1241"/>
                <a:gd name="T1" fmla="*/ 1706 h 1706"/>
                <a:gd name="T2" fmla="*/ 0 w 1241"/>
                <a:gd name="T3" fmla="*/ 0 h 1706"/>
                <a:gd name="T4" fmla="*/ 1222 w 1241"/>
                <a:gd name="T5" fmla="*/ 0 h 1706"/>
                <a:gd name="T6" fmla="*/ 1222 w 1241"/>
                <a:gd name="T7" fmla="*/ 309 h 1706"/>
                <a:gd name="T8" fmla="*/ 459 w 1241"/>
                <a:gd name="T9" fmla="*/ 309 h 1706"/>
                <a:gd name="T10" fmla="*/ 459 w 1241"/>
                <a:gd name="T11" fmla="*/ 693 h 1706"/>
                <a:gd name="T12" fmla="*/ 1123 w 1241"/>
                <a:gd name="T13" fmla="*/ 693 h 1706"/>
                <a:gd name="T14" fmla="*/ 1123 w 1241"/>
                <a:gd name="T15" fmla="*/ 975 h 1706"/>
                <a:gd name="T16" fmla="*/ 459 w 1241"/>
                <a:gd name="T17" fmla="*/ 975 h 1706"/>
                <a:gd name="T18" fmla="*/ 459 w 1241"/>
                <a:gd name="T19" fmla="*/ 1380 h 1706"/>
                <a:gd name="T20" fmla="*/ 1241 w 1241"/>
                <a:gd name="T21" fmla="*/ 1380 h 1706"/>
                <a:gd name="T22" fmla="*/ 1241 w 1241"/>
                <a:gd name="T23" fmla="*/ 1706 h 1706"/>
                <a:gd name="T24" fmla="*/ 0 w 1241"/>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1" h="1706">
                  <a:moveTo>
                    <a:pt x="0" y="1706"/>
                  </a:moveTo>
                  <a:lnTo>
                    <a:pt x="0" y="0"/>
                  </a:lnTo>
                  <a:lnTo>
                    <a:pt x="1222" y="0"/>
                  </a:lnTo>
                  <a:lnTo>
                    <a:pt x="1222" y="309"/>
                  </a:lnTo>
                  <a:lnTo>
                    <a:pt x="459" y="309"/>
                  </a:lnTo>
                  <a:lnTo>
                    <a:pt x="459" y="693"/>
                  </a:lnTo>
                  <a:lnTo>
                    <a:pt x="1123" y="693"/>
                  </a:lnTo>
                  <a:lnTo>
                    <a:pt x="1123" y="975"/>
                  </a:lnTo>
                  <a:lnTo>
                    <a:pt x="459" y="975"/>
                  </a:lnTo>
                  <a:lnTo>
                    <a:pt x="459" y="1380"/>
                  </a:lnTo>
                  <a:lnTo>
                    <a:pt x="1241" y="1380"/>
                  </a:lnTo>
                  <a:lnTo>
                    <a:pt x="1241"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91" name="Freeform 56"/>
            <p:cNvSpPr>
              <a:spLocks/>
            </p:cNvSpPr>
            <p:nvPr userDrawn="1"/>
          </p:nvSpPr>
          <p:spPr bwMode="gray">
            <a:xfrm>
              <a:off x="6499" y="350"/>
              <a:ext cx="173" cy="143"/>
            </a:xfrm>
            <a:custGeom>
              <a:avLst/>
              <a:gdLst>
                <a:gd name="T0" fmla="*/ 0 w 2073"/>
                <a:gd name="T1" fmla="*/ 1706 h 1723"/>
                <a:gd name="T2" fmla="*/ 0 w 2073"/>
                <a:gd name="T3" fmla="*/ 0 h 1723"/>
                <a:gd name="T4" fmla="*/ 617 w 2073"/>
                <a:gd name="T5" fmla="*/ 0 h 1723"/>
                <a:gd name="T6" fmla="*/ 1047 w 2073"/>
                <a:gd name="T7" fmla="*/ 1090 h 1723"/>
                <a:gd name="T8" fmla="*/ 1486 w 2073"/>
                <a:gd name="T9" fmla="*/ 0 h 1723"/>
                <a:gd name="T10" fmla="*/ 2073 w 2073"/>
                <a:gd name="T11" fmla="*/ 0 h 1723"/>
                <a:gd name="T12" fmla="*/ 2073 w 2073"/>
                <a:gd name="T13" fmla="*/ 1706 h 1723"/>
                <a:gd name="T14" fmla="*/ 1621 w 2073"/>
                <a:gd name="T15" fmla="*/ 1706 h 1723"/>
                <a:gd name="T16" fmla="*/ 1621 w 2073"/>
                <a:gd name="T17" fmla="*/ 499 h 1723"/>
                <a:gd name="T18" fmla="*/ 1121 w 2073"/>
                <a:gd name="T19" fmla="*/ 1723 h 1723"/>
                <a:gd name="T20" fmla="*/ 826 w 2073"/>
                <a:gd name="T21" fmla="*/ 1723 h 1723"/>
                <a:gd name="T22" fmla="*/ 336 w 2073"/>
                <a:gd name="T23" fmla="*/ 499 h 1723"/>
                <a:gd name="T24" fmla="*/ 336 w 2073"/>
                <a:gd name="T25" fmla="*/ 1706 h 1723"/>
                <a:gd name="T26" fmla="*/ 0 w 2073"/>
                <a:gd name="T27" fmla="*/ 1706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73" h="1723">
                  <a:moveTo>
                    <a:pt x="0" y="1706"/>
                  </a:moveTo>
                  <a:lnTo>
                    <a:pt x="0" y="0"/>
                  </a:lnTo>
                  <a:lnTo>
                    <a:pt x="617" y="0"/>
                  </a:lnTo>
                  <a:lnTo>
                    <a:pt x="1047" y="1090"/>
                  </a:lnTo>
                  <a:lnTo>
                    <a:pt x="1486" y="0"/>
                  </a:lnTo>
                  <a:lnTo>
                    <a:pt x="2073" y="0"/>
                  </a:lnTo>
                  <a:lnTo>
                    <a:pt x="2073" y="1706"/>
                  </a:lnTo>
                  <a:lnTo>
                    <a:pt x="1621" y="1706"/>
                  </a:lnTo>
                  <a:lnTo>
                    <a:pt x="1621" y="499"/>
                  </a:lnTo>
                  <a:lnTo>
                    <a:pt x="1121" y="1723"/>
                  </a:lnTo>
                  <a:lnTo>
                    <a:pt x="826" y="1723"/>
                  </a:lnTo>
                  <a:lnTo>
                    <a:pt x="336" y="499"/>
                  </a:lnTo>
                  <a:lnTo>
                    <a:pt x="336"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92" name="Freeform 57"/>
            <p:cNvSpPr>
              <a:spLocks/>
            </p:cNvSpPr>
            <p:nvPr userDrawn="1"/>
          </p:nvSpPr>
          <p:spPr bwMode="gray">
            <a:xfrm>
              <a:off x="6708" y="350"/>
              <a:ext cx="104" cy="142"/>
            </a:xfrm>
            <a:custGeom>
              <a:avLst/>
              <a:gdLst>
                <a:gd name="T0" fmla="*/ 0 w 1242"/>
                <a:gd name="T1" fmla="*/ 1706 h 1706"/>
                <a:gd name="T2" fmla="*/ 0 w 1242"/>
                <a:gd name="T3" fmla="*/ 0 h 1706"/>
                <a:gd name="T4" fmla="*/ 1221 w 1242"/>
                <a:gd name="T5" fmla="*/ 0 h 1706"/>
                <a:gd name="T6" fmla="*/ 1221 w 1242"/>
                <a:gd name="T7" fmla="*/ 309 h 1706"/>
                <a:gd name="T8" fmla="*/ 459 w 1242"/>
                <a:gd name="T9" fmla="*/ 309 h 1706"/>
                <a:gd name="T10" fmla="*/ 459 w 1242"/>
                <a:gd name="T11" fmla="*/ 693 h 1706"/>
                <a:gd name="T12" fmla="*/ 1123 w 1242"/>
                <a:gd name="T13" fmla="*/ 693 h 1706"/>
                <a:gd name="T14" fmla="*/ 1123 w 1242"/>
                <a:gd name="T15" fmla="*/ 975 h 1706"/>
                <a:gd name="T16" fmla="*/ 459 w 1242"/>
                <a:gd name="T17" fmla="*/ 975 h 1706"/>
                <a:gd name="T18" fmla="*/ 459 w 1242"/>
                <a:gd name="T19" fmla="*/ 1380 h 1706"/>
                <a:gd name="T20" fmla="*/ 1242 w 1242"/>
                <a:gd name="T21" fmla="*/ 1380 h 1706"/>
                <a:gd name="T22" fmla="*/ 1242 w 1242"/>
                <a:gd name="T23" fmla="*/ 1706 h 1706"/>
                <a:gd name="T24" fmla="*/ 0 w 1242"/>
                <a:gd name="T25"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2" h="1706">
                  <a:moveTo>
                    <a:pt x="0" y="1706"/>
                  </a:moveTo>
                  <a:lnTo>
                    <a:pt x="0" y="0"/>
                  </a:lnTo>
                  <a:lnTo>
                    <a:pt x="1221" y="0"/>
                  </a:lnTo>
                  <a:lnTo>
                    <a:pt x="1221" y="309"/>
                  </a:lnTo>
                  <a:lnTo>
                    <a:pt x="459" y="309"/>
                  </a:lnTo>
                  <a:lnTo>
                    <a:pt x="459" y="693"/>
                  </a:lnTo>
                  <a:lnTo>
                    <a:pt x="1123" y="693"/>
                  </a:lnTo>
                  <a:lnTo>
                    <a:pt x="1123" y="975"/>
                  </a:lnTo>
                  <a:lnTo>
                    <a:pt x="459" y="975"/>
                  </a:lnTo>
                  <a:lnTo>
                    <a:pt x="459" y="1380"/>
                  </a:lnTo>
                  <a:lnTo>
                    <a:pt x="1242" y="1380"/>
                  </a:lnTo>
                  <a:lnTo>
                    <a:pt x="1242"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93" name="Freeform 58"/>
            <p:cNvSpPr>
              <a:spLocks/>
            </p:cNvSpPr>
            <p:nvPr userDrawn="1"/>
          </p:nvSpPr>
          <p:spPr bwMode="gray">
            <a:xfrm>
              <a:off x="6838" y="350"/>
              <a:ext cx="123" cy="142"/>
            </a:xfrm>
            <a:custGeom>
              <a:avLst/>
              <a:gdLst>
                <a:gd name="T0" fmla="*/ 0 w 1473"/>
                <a:gd name="T1" fmla="*/ 1706 h 1706"/>
                <a:gd name="T2" fmla="*/ 0 w 1473"/>
                <a:gd name="T3" fmla="*/ 0 h 1706"/>
                <a:gd name="T4" fmla="*/ 551 w 1473"/>
                <a:gd name="T5" fmla="*/ 0 h 1706"/>
                <a:gd name="T6" fmla="*/ 1137 w 1473"/>
                <a:gd name="T7" fmla="*/ 1142 h 1706"/>
                <a:gd name="T8" fmla="*/ 1137 w 1473"/>
                <a:gd name="T9" fmla="*/ 0 h 1706"/>
                <a:gd name="T10" fmla="*/ 1473 w 1473"/>
                <a:gd name="T11" fmla="*/ 0 h 1706"/>
                <a:gd name="T12" fmla="*/ 1473 w 1473"/>
                <a:gd name="T13" fmla="*/ 1706 h 1706"/>
                <a:gd name="T14" fmla="*/ 936 w 1473"/>
                <a:gd name="T15" fmla="*/ 1706 h 1706"/>
                <a:gd name="T16" fmla="*/ 335 w 1473"/>
                <a:gd name="T17" fmla="*/ 549 h 1706"/>
                <a:gd name="T18" fmla="*/ 335 w 1473"/>
                <a:gd name="T19" fmla="*/ 1706 h 1706"/>
                <a:gd name="T20" fmla="*/ 0 w 1473"/>
                <a:gd name="T21" fmla="*/ 1706 h 1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73" h="1706">
                  <a:moveTo>
                    <a:pt x="0" y="1706"/>
                  </a:moveTo>
                  <a:lnTo>
                    <a:pt x="0" y="0"/>
                  </a:lnTo>
                  <a:lnTo>
                    <a:pt x="551" y="0"/>
                  </a:lnTo>
                  <a:lnTo>
                    <a:pt x="1137" y="1142"/>
                  </a:lnTo>
                  <a:lnTo>
                    <a:pt x="1137" y="0"/>
                  </a:lnTo>
                  <a:lnTo>
                    <a:pt x="1473" y="0"/>
                  </a:lnTo>
                  <a:lnTo>
                    <a:pt x="1473" y="1706"/>
                  </a:lnTo>
                  <a:lnTo>
                    <a:pt x="936" y="1706"/>
                  </a:lnTo>
                  <a:lnTo>
                    <a:pt x="335" y="549"/>
                  </a:lnTo>
                  <a:lnTo>
                    <a:pt x="335" y="1706"/>
                  </a:lnTo>
                  <a:lnTo>
                    <a:pt x="0" y="1706"/>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sp>
          <p:nvSpPr>
            <p:cNvPr id="94" name="Freeform 59"/>
            <p:cNvSpPr>
              <a:spLocks/>
            </p:cNvSpPr>
            <p:nvPr userDrawn="1"/>
          </p:nvSpPr>
          <p:spPr bwMode="gray">
            <a:xfrm>
              <a:off x="6986" y="347"/>
              <a:ext cx="109" cy="148"/>
            </a:xfrm>
            <a:custGeom>
              <a:avLst/>
              <a:gdLst>
                <a:gd name="T0" fmla="*/ 138 w 1309"/>
                <a:gd name="T1" fmla="*/ 1401 h 1770"/>
                <a:gd name="T2" fmla="*/ 303 w 1309"/>
                <a:gd name="T3" fmla="*/ 1438 h 1770"/>
                <a:gd name="T4" fmla="*/ 456 w 1309"/>
                <a:gd name="T5" fmla="*/ 1457 h 1770"/>
                <a:gd name="T6" fmla="*/ 615 w 1309"/>
                <a:gd name="T7" fmla="*/ 1458 h 1770"/>
                <a:gd name="T8" fmla="*/ 740 w 1309"/>
                <a:gd name="T9" fmla="*/ 1434 h 1770"/>
                <a:gd name="T10" fmla="*/ 790 w 1309"/>
                <a:gd name="T11" fmla="*/ 1409 h 1770"/>
                <a:gd name="T12" fmla="*/ 824 w 1309"/>
                <a:gd name="T13" fmla="*/ 1378 h 1770"/>
                <a:gd name="T14" fmla="*/ 843 w 1309"/>
                <a:gd name="T15" fmla="*/ 1337 h 1770"/>
                <a:gd name="T16" fmla="*/ 847 w 1309"/>
                <a:gd name="T17" fmla="*/ 1285 h 1770"/>
                <a:gd name="T18" fmla="*/ 824 w 1309"/>
                <a:gd name="T19" fmla="*/ 1220 h 1770"/>
                <a:gd name="T20" fmla="*/ 750 w 1309"/>
                <a:gd name="T21" fmla="*/ 1161 h 1770"/>
                <a:gd name="T22" fmla="*/ 571 w 1309"/>
                <a:gd name="T23" fmla="*/ 1078 h 1770"/>
                <a:gd name="T24" fmla="*/ 321 w 1309"/>
                <a:gd name="T25" fmla="*/ 965 h 1770"/>
                <a:gd name="T26" fmla="*/ 197 w 1309"/>
                <a:gd name="T27" fmla="*/ 893 h 1770"/>
                <a:gd name="T28" fmla="*/ 116 w 1309"/>
                <a:gd name="T29" fmla="*/ 826 h 1770"/>
                <a:gd name="T30" fmla="*/ 51 w 1309"/>
                <a:gd name="T31" fmla="*/ 736 h 1770"/>
                <a:gd name="T32" fmla="*/ 13 w 1309"/>
                <a:gd name="T33" fmla="*/ 633 h 1770"/>
                <a:gd name="T34" fmla="*/ 0 w 1309"/>
                <a:gd name="T35" fmla="*/ 515 h 1770"/>
                <a:gd name="T36" fmla="*/ 18 w 1309"/>
                <a:gd name="T37" fmla="*/ 369 h 1770"/>
                <a:gd name="T38" fmla="*/ 75 w 1309"/>
                <a:gd name="T39" fmla="*/ 247 h 1770"/>
                <a:gd name="T40" fmla="*/ 169 w 1309"/>
                <a:gd name="T41" fmla="*/ 148 h 1770"/>
                <a:gd name="T42" fmla="*/ 294 w 1309"/>
                <a:gd name="T43" fmla="*/ 73 h 1770"/>
                <a:gd name="T44" fmla="*/ 443 w 1309"/>
                <a:gd name="T45" fmla="*/ 24 h 1770"/>
                <a:gd name="T46" fmla="*/ 614 w 1309"/>
                <a:gd name="T47" fmla="*/ 2 h 1770"/>
                <a:gd name="T48" fmla="*/ 832 w 1309"/>
                <a:gd name="T49" fmla="*/ 7 h 1770"/>
                <a:gd name="T50" fmla="*/ 1134 w 1309"/>
                <a:gd name="T51" fmla="*/ 54 h 1770"/>
                <a:gd name="T52" fmla="*/ 1088 w 1309"/>
                <a:gd name="T53" fmla="*/ 353 h 1770"/>
                <a:gd name="T54" fmla="*/ 947 w 1309"/>
                <a:gd name="T55" fmla="*/ 314 h 1770"/>
                <a:gd name="T56" fmla="*/ 811 w 1309"/>
                <a:gd name="T57" fmla="*/ 294 h 1770"/>
                <a:gd name="T58" fmla="*/ 667 w 1309"/>
                <a:gd name="T59" fmla="*/ 293 h 1770"/>
                <a:gd name="T60" fmla="*/ 539 w 1309"/>
                <a:gd name="T61" fmla="*/ 321 h 1770"/>
                <a:gd name="T62" fmla="*/ 488 w 1309"/>
                <a:gd name="T63" fmla="*/ 352 h 1770"/>
                <a:gd name="T64" fmla="*/ 463 w 1309"/>
                <a:gd name="T65" fmla="*/ 387 h 1770"/>
                <a:gd name="T66" fmla="*/ 449 w 1309"/>
                <a:gd name="T67" fmla="*/ 430 h 1770"/>
                <a:gd name="T68" fmla="*/ 456 w 1309"/>
                <a:gd name="T69" fmla="*/ 490 h 1770"/>
                <a:gd name="T70" fmla="*/ 506 w 1309"/>
                <a:gd name="T71" fmla="*/ 545 h 1770"/>
                <a:gd name="T72" fmla="*/ 632 w 1309"/>
                <a:gd name="T73" fmla="*/ 608 h 1770"/>
                <a:gd name="T74" fmla="*/ 914 w 1309"/>
                <a:gd name="T75" fmla="*/ 740 h 1770"/>
                <a:gd name="T76" fmla="*/ 1101 w 1309"/>
                <a:gd name="T77" fmla="*/ 846 h 1770"/>
                <a:gd name="T78" fmla="*/ 1187 w 1309"/>
                <a:gd name="T79" fmla="*/ 913 h 1770"/>
                <a:gd name="T80" fmla="*/ 1251 w 1309"/>
                <a:gd name="T81" fmla="*/ 997 h 1770"/>
                <a:gd name="T82" fmla="*/ 1292 w 1309"/>
                <a:gd name="T83" fmla="*/ 1094 h 1770"/>
                <a:gd name="T84" fmla="*/ 1309 w 1309"/>
                <a:gd name="T85" fmla="*/ 1204 h 1770"/>
                <a:gd name="T86" fmla="*/ 1295 w 1309"/>
                <a:gd name="T87" fmla="*/ 1358 h 1770"/>
                <a:gd name="T88" fmla="*/ 1270 w 1309"/>
                <a:gd name="T89" fmla="*/ 1432 h 1770"/>
                <a:gd name="T90" fmla="*/ 1234 w 1309"/>
                <a:gd name="T91" fmla="*/ 1499 h 1770"/>
                <a:gd name="T92" fmla="*/ 1186 w 1309"/>
                <a:gd name="T93" fmla="*/ 1559 h 1770"/>
                <a:gd name="T94" fmla="*/ 1069 w 1309"/>
                <a:gd name="T95" fmla="*/ 1651 h 1770"/>
                <a:gd name="T96" fmla="*/ 936 w 1309"/>
                <a:gd name="T97" fmla="*/ 1714 h 1770"/>
                <a:gd name="T98" fmla="*/ 780 w 1309"/>
                <a:gd name="T99" fmla="*/ 1752 h 1770"/>
                <a:gd name="T100" fmla="*/ 601 w 1309"/>
                <a:gd name="T101" fmla="*/ 1769 h 1770"/>
                <a:gd name="T102" fmla="*/ 299 w 1309"/>
                <a:gd name="T103" fmla="*/ 17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09" h="1770">
                  <a:moveTo>
                    <a:pt x="34" y="1707"/>
                  </a:moveTo>
                  <a:lnTo>
                    <a:pt x="34" y="1371"/>
                  </a:lnTo>
                  <a:lnTo>
                    <a:pt x="69" y="1382"/>
                  </a:lnTo>
                  <a:lnTo>
                    <a:pt x="105" y="1392"/>
                  </a:lnTo>
                  <a:lnTo>
                    <a:pt x="138" y="1401"/>
                  </a:lnTo>
                  <a:lnTo>
                    <a:pt x="173" y="1410"/>
                  </a:lnTo>
                  <a:lnTo>
                    <a:pt x="206" y="1419"/>
                  </a:lnTo>
                  <a:lnTo>
                    <a:pt x="239" y="1426"/>
                  </a:lnTo>
                  <a:lnTo>
                    <a:pt x="272" y="1432"/>
                  </a:lnTo>
                  <a:lnTo>
                    <a:pt x="303" y="1438"/>
                  </a:lnTo>
                  <a:lnTo>
                    <a:pt x="335" y="1444"/>
                  </a:lnTo>
                  <a:lnTo>
                    <a:pt x="366" y="1448"/>
                  </a:lnTo>
                  <a:lnTo>
                    <a:pt x="396" y="1452"/>
                  </a:lnTo>
                  <a:lnTo>
                    <a:pt x="427" y="1455"/>
                  </a:lnTo>
                  <a:lnTo>
                    <a:pt x="456" y="1457"/>
                  </a:lnTo>
                  <a:lnTo>
                    <a:pt x="486" y="1459"/>
                  </a:lnTo>
                  <a:lnTo>
                    <a:pt x="515" y="1460"/>
                  </a:lnTo>
                  <a:lnTo>
                    <a:pt x="542" y="1461"/>
                  </a:lnTo>
                  <a:lnTo>
                    <a:pt x="580" y="1460"/>
                  </a:lnTo>
                  <a:lnTo>
                    <a:pt x="615" y="1458"/>
                  </a:lnTo>
                  <a:lnTo>
                    <a:pt x="646" y="1455"/>
                  </a:lnTo>
                  <a:lnTo>
                    <a:pt x="676" y="1451"/>
                  </a:lnTo>
                  <a:lnTo>
                    <a:pt x="703" y="1445"/>
                  </a:lnTo>
                  <a:lnTo>
                    <a:pt x="729" y="1438"/>
                  </a:lnTo>
                  <a:lnTo>
                    <a:pt x="740" y="1434"/>
                  </a:lnTo>
                  <a:lnTo>
                    <a:pt x="751" y="1430"/>
                  </a:lnTo>
                  <a:lnTo>
                    <a:pt x="761" y="1426"/>
                  </a:lnTo>
                  <a:lnTo>
                    <a:pt x="772" y="1421"/>
                  </a:lnTo>
                  <a:lnTo>
                    <a:pt x="781" y="1416"/>
                  </a:lnTo>
                  <a:lnTo>
                    <a:pt x="790" y="1409"/>
                  </a:lnTo>
                  <a:lnTo>
                    <a:pt x="798" y="1404"/>
                  </a:lnTo>
                  <a:lnTo>
                    <a:pt x="805" y="1398"/>
                  </a:lnTo>
                  <a:lnTo>
                    <a:pt x="812" y="1391"/>
                  </a:lnTo>
                  <a:lnTo>
                    <a:pt x="819" y="1385"/>
                  </a:lnTo>
                  <a:lnTo>
                    <a:pt x="824" y="1378"/>
                  </a:lnTo>
                  <a:lnTo>
                    <a:pt x="829" y="1370"/>
                  </a:lnTo>
                  <a:lnTo>
                    <a:pt x="834" y="1362"/>
                  </a:lnTo>
                  <a:lnTo>
                    <a:pt x="837" y="1354"/>
                  </a:lnTo>
                  <a:lnTo>
                    <a:pt x="841" y="1346"/>
                  </a:lnTo>
                  <a:lnTo>
                    <a:pt x="843" y="1337"/>
                  </a:lnTo>
                  <a:lnTo>
                    <a:pt x="845" y="1329"/>
                  </a:lnTo>
                  <a:lnTo>
                    <a:pt x="847" y="1319"/>
                  </a:lnTo>
                  <a:lnTo>
                    <a:pt x="848" y="1309"/>
                  </a:lnTo>
                  <a:lnTo>
                    <a:pt x="848" y="1299"/>
                  </a:lnTo>
                  <a:lnTo>
                    <a:pt x="847" y="1285"/>
                  </a:lnTo>
                  <a:lnTo>
                    <a:pt x="845" y="1271"/>
                  </a:lnTo>
                  <a:lnTo>
                    <a:pt x="842" y="1257"/>
                  </a:lnTo>
                  <a:lnTo>
                    <a:pt x="837" y="1244"/>
                  </a:lnTo>
                  <a:lnTo>
                    <a:pt x="831" y="1232"/>
                  </a:lnTo>
                  <a:lnTo>
                    <a:pt x="824" y="1220"/>
                  </a:lnTo>
                  <a:lnTo>
                    <a:pt x="814" y="1208"/>
                  </a:lnTo>
                  <a:lnTo>
                    <a:pt x="805" y="1198"/>
                  </a:lnTo>
                  <a:lnTo>
                    <a:pt x="791" y="1187"/>
                  </a:lnTo>
                  <a:lnTo>
                    <a:pt x="773" y="1175"/>
                  </a:lnTo>
                  <a:lnTo>
                    <a:pt x="750" y="1161"/>
                  </a:lnTo>
                  <a:lnTo>
                    <a:pt x="724" y="1146"/>
                  </a:lnTo>
                  <a:lnTo>
                    <a:pt x="692" y="1131"/>
                  </a:lnTo>
                  <a:lnTo>
                    <a:pt x="655" y="1114"/>
                  </a:lnTo>
                  <a:lnTo>
                    <a:pt x="616" y="1096"/>
                  </a:lnTo>
                  <a:lnTo>
                    <a:pt x="571" y="1078"/>
                  </a:lnTo>
                  <a:lnTo>
                    <a:pt x="490" y="1044"/>
                  </a:lnTo>
                  <a:lnTo>
                    <a:pt x="417" y="1011"/>
                  </a:lnTo>
                  <a:lnTo>
                    <a:pt x="383" y="996"/>
                  </a:lnTo>
                  <a:lnTo>
                    <a:pt x="351" y="980"/>
                  </a:lnTo>
                  <a:lnTo>
                    <a:pt x="321" y="965"/>
                  </a:lnTo>
                  <a:lnTo>
                    <a:pt x="293" y="950"/>
                  </a:lnTo>
                  <a:lnTo>
                    <a:pt x="267" y="936"/>
                  </a:lnTo>
                  <a:lnTo>
                    <a:pt x="241" y="922"/>
                  </a:lnTo>
                  <a:lnTo>
                    <a:pt x="219" y="907"/>
                  </a:lnTo>
                  <a:lnTo>
                    <a:pt x="197" y="893"/>
                  </a:lnTo>
                  <a:lnTo>
                    <a:pt x="178" y="880"/>
                  </a:lnTo>
                  <a:lnTo>
                    <a:pt x="161" y="866"/>
                  </a:lnTo>
                  <a:lnTo>
                    <a:pt x="145" y="854"/>
                  </a:lnTo>
                  <a:lnTo>
                    <a:pt x="131" y="842"/>
                  </a:lnTo>
                  <a:lnTo>
                    <a:pt x="116" y="826"/>
                  </a:lnTo>
                  <a:lnTo>
                    <a:pt x="100" y="808"/>
                  </a:lnTo>
                  <a:lnTo>
                    <a:pt x="86" y="791"/>
                  </a:lnTo>
                  <a:lnTo>
                    <a:pt x="74" y="774"/>
                  </a:lnTo>
                  <a:lnTo>
                    <a:pt x="62" y="755"/>
                  </a:lnTo>
                  <a:lnTo>
                    <a:pt x="51" y="736"/>
                  </a:lnTo>
                  <a:lnTo>
                    <a:pt x="41" y="716"/>
                  </a:lnTo>
                  <a:lnTo>
                    <a:pt x="32" y="696"/>
                  </a:lnTo>
                  <a:lnTo>
                    <a:pt x="25" y="676"/>
                  </a:lnTo>
                  <a:lnTo>
                    <a:pt x="18" y="654"/>
                  </a:lnTo>
                  <a:lnTo>
                    <a:pt x="13" y="633"/>
                  </a:lnTo>
                  <a:lnTo>
                    <a:pt x="8" y="610"/>
                  </a:lnTo>
                  <a:lnTo>
                    <a:pt x="4" y="587"/>
                  </a:lnTo>
                  <a:lnTo>
                    <a:pt x="2" y="563"/>
                  </a:lnTo>
                  <a:lnTo>
                    <a:pt x="0" y="540"/>
                  </a:lnTo>
                  <a:lnTo>
                    <a:pt x="0" y="515"/>
                  </a:lnTo>
                  <a:lnTo>
                    <a:pt x="1" y="484"/>
                  </a:lnTo>
                  <a:lnTo>
                    <a:pt x="3" y="454"/>
                  </a:lnTo>
                  <a:lnTo>
                    <a:pt x="7" y="424"/>
                  </a:lnTo>
                  <a:lnTo>
                    <a:pt x="12" y="397"/>
                  </a:lnTo>
                  <a:lnTo>
                    <a:pt x="18" y="369"/>
                  </a:lnTo>
                  <a:lnTo>
                    <a:pt x="26" y="343"/>
                  </a:lnTo>
                  <a:lnTo>
                    <a:pt x="36" y="317"/>
                  </a:lnTo>
                  <a:lnTo>
                    <a:pt x="47" y="293"/>
                  </a:lnTo>
                  <a:lnTo>
                    <a:pt x="61" y="269"/>
                  </a:lnTo>
                  <a:lnTo>
                    <a:pt x="75" y="247"/>
                  </a:lnTo>
                  <a:lnTo>
                    <a:pt x="90" y="225"/>
                  </a:lnTo>
                  <a:lnTo>
                    <a:pt x="108" y="204"/>
                  </a:lnTo>
                  <a:lnTo>
                    <a:pt x="127" y="185"/>
                  </a:lnTo>
                  <a:lnTo>
                    <a:pt x="146" y="165"/>
                  </a:lnTo>
                  <a:lnTo>
                    <a:pt x="169" y="148"/>
                  </a:lnTo>
                  <a:lnTo>
                    <a:pt x="192" y="131"/>
                  </a:lnTo>
                  <a:lnTo>
                    <a:pt x="217" y="115"/>
                  </a:lnTo>
                  <a:lnTo>
                    <a:pt x="241" y="100"/>
                  </a:lnTo>
                  <a:lnTo>
                    <a:pt x="268" y="86"/>
                  </a:lnTo>
                  <a:lnTo>
                    <a:pt x="294" y="73"/>
                  </a:lnTo>
                  <a:lnTo>
                    <a:pt x="322" y="61"/>
                  </a:lnTo>
                  <a:lnTo>
                    <a:pt x="351" y="51"/>
                  </a:lnTo>
                  <a:lnTo>
                    <a:pt x="381" y="41"/>
                  </a:lnTo>
                  <a:lnTo>
                    <a:pt x="412" y="33"/>
                  </a:lnTo>
                  <a:lnTo>
                    <a:pt x="443" y="24"/>
                  </a:lnTo>
                  <a:lnTo>
                    <a:pt x="475" y="18"/>
                  </a:lnTo>
                  <a:lnTo>
                    <a:pt x="508" y="12"/>
                  </a:lnTo>
                  <a:lnTo>
                    <a:pt x="543" y="8"/>
                  </a:lnTo>
                  <a:lnTo>
                    <a:pt x="578" y="4"/>
                  </a:lnTo>
                  <a:lnTo>
                    <a:pt x="614" y="2"/>
                  </a:lnTo>
                  <a:lnTo>
                    <a:pt x="650" y="0"/>
                  </a:lnTo>
                  <a:lnTo>
                    <a:pt x="688" y="0"/>
                  </a:lnTo>
                  <a:lnTo>
                    <a:pt x="733" y="0"/>
                  </a:lnTo>
                  <a:lnTo>
                    <a:pt x="781" y="3"/>
                  </a:lnTo>
                  <a:lnTo>
                    <a:pt x="832" y="7"/>
                  </a:lnTo>
                  <a:lnTo>
                    <a:pt x="886" y="13"/>
                  </a:lnTo>
                  <a:lnTo>
                    <a:pt x="943" y="20"/>
                  </a:lnTo>
                  <a:lnTo>
                    <a:pt x="1004" y="30"/>
                  </a:lnTo>
                  <a:lnTo>
                    <a:pt x="1067" y="42"/>
                  </a:lnTo>
                  <a:lnTo>
                    <a:pt x="1134" y="54"/>
                  </a:lnTo>
                  <a:lnTo>
                    <a:pt x="1177" y="61"/>
                  </a:lnTo>
                  <a:lnTo>
                    <a:pt x="1177" y="386"/>
                  </a:lnTo>
                  <a:lnTo>
                    <a:pt x="1147" y="374"/>
                  </a:lnTo>
                  <a:lnTo>
                    <a:pt x="1117" y="363"/>
                  </a:lnTo>
                  <a:lnTo>
                    <a:pt x="1088" y="353"/>
                  </a:lnTo>
                  <a:lnTo>
                    <a:pt x="1059" y="344"/>
                  </a:lnTo>
                  <a:lnTo>
                    <a:pt x="1031" y="336"/>
                  </a:lnTo>
                  <a:lnTo>
                    <a:pt x="1003" y="327"/>
                  </a:lnTo>
                  <a:lnTo>
                    <a:pt x="975" y="320"/>
                  </a:lnTo>
                  <a:lnTo>
                    <a:pt x="947" y="314"/>
                  </a:lnTo>
                  <a:lnTo>
                    <a:pt x="920" y="309"/>
                  </a:lnTo>
                  <a:lnTo>
                    <a:pt x="892" y="304"/>
                  </a:lnTo>
                  <a:lnTo>
                    <a:pt x="865" y="300"/>
                  </a:lnTo>
                  <a:lnTo>
                    <a:pt x="838" y="297"/>
                  </a:lnTo>
                  <a:lnTo>
                    <a:pt x="811" y="294"/>
                  </a:lnTo>
                  <a:lnTo>
                    <a:pt x="786" y="292"/>
                  </a:lnTo>
                  <a:lnTo>
                    <a:pt x="759" y="291"/>
                  </a:lnTo>
                  <a:lnTo>
                    <a:pt x="734" y="291"/>
                  </a:lnTo>
                  <a:lnTo>
                    <a:pt x="699" y="292"/>
                  </a:lnTo>
                  <a:lnTo>
                    <a:pt x="667" y="293"/>
                  </a:lnTo>
                  <a:lnTo>
                    <a:pt x="637" y="296"/>
                  </a:lnTo>
                  <a:lnTo>
                    <a:pt x="609" y="301"/>
                  </a:lnTo>
                  <a:lnTo>
                    <a:pt x="583" y="306"/>
                  </a:lnTo>
                  <a:lnTo>
                    <a:pt x="559" y="313"/>
                  </a:lnTo>
                  <a:lnTo>
                    <a:pt x="539" y="321"/>
                  </a:lnTo>
                  <a:lnTo>
                    <a:pt x="520" y="331"/>
                  </a:lnTo>
                  <a:lnTo>
                    <a:pt x="512" y="336"/>
                  </a:lnTo>
                  <a:lnTo>
                    <a:pt x="503" y="341"/>
                  </a:lnTo>
                  <a:lnTo>
                    <a:pt x="495" y="346"/>
                  </a:lnTo>
                  <a:lnTo>
                    <a:pt x="488" y="352"/>
                  </a:lnTo>
                  <a:lnTo>
                    <a:pt x="482" y="359"/>
                  </a:lnTo>
                  <a:lnTo>
                    <a:pt x="476" y="365"/>
                  </a:lnTo>
                  <a:lnTo>
                    <a:pt x="471" y="372"/>
                  </a:lnTo>
                  <a:lnTo>
                    <a:pt x="467" y="380"/>
                  </a:lnTo>
                  <a:lnTo>
                    <a:pt x="463" y="387"/>
                  </a:lnTo>
                  <a:lnTo>
                    <a:pt x="459" y="395"/>
                  </a:lnTo>
                  <a:lnTo>
                    <a:pt x="455" y="403"/>
                  </a:lnTo>
                  <a:lnTo>
                    <a:pt x="453" y="411"/>
                  </a:lnTo>
                  <a:lnTo>
                    <a:pt x="451" y="420"/>
                  </a:lnTo>
                  <a:lnTo>
                    <a:pt x="449" y="430"/>
                  </a:lnTo>
                  <a:lnTo>
                    <a:pt x="448" y="439"/>
                  </a:lnTo>
                  <a:lnTo>
                    <a:pt x="448" y="449"/>
                  </a:lnTo>
                  <a:lnTo>
                    <a:pt x="449" y="463"/>
                  </a:lnTo>
                  <a:lnTo>
                    <a:pt x="452" y="477"/>
                  </a:lnTo>
                  <a:lnTo>
                    <a:pt x="456" y="490"/>
                  </a:lnTo>
                  <a:lnTo>
                    <a:pt x="463" y="502"/>
                  </a:lnTo>
                  <a:lnTo>
                    <a:pt x="471" y="514"/>
                  </a:lnTo>
                  <a:lnTo>
                    <a:pt x="481" y="524"/>
                  </a:lnTo>
                  <a:lnTo>
                    <a:pt x="492" y="536"/>
                  </a:lnTo>
                  <a:lnTo>
                    <a:pt x="506" y="545"/>
                  </a:lnTo>
                  <a:lnTo>
                    <a:pt x="521" y="553"/>
                  </a:lnTo>
                  <a:lnTo>
                    <a:pt x="540" y="564"/>
                  </a:lnTo>
                  <a:lnTo>
                    <a:pt x="565" y="577"/>
                  </a:lnTo>
                  <a:lnTo>
                    <a:pt x="595" y="592"/>
                  </a:lnTo>
                  <a:lnTo>
                    <a:pt x="632" y="608"/>
                  </a:lnTo>
                  <a:lnTo>
                    <a:pt x="673" y="628"/>
                  </a:lnTo>
                  <a:lnTo>
                    <a:pt x="720" y="649"/>
                  </a:lnTo>
                  <a:lnTo>
                    <a:pt x="773" y="672"/>
                  </a:lnTo>
                  <a:lnTo>
                    <a:pt x="846" y="707"/>
                  </a:lnTo>
                  <a:lnTo>
                    <a:pt x="914" y="740"/>
                  </a:lnTo>
                  <a:lnTo>
                    <a:pt x="976" y="771"/>
                  </a:lnTo>
                  <a:lnTo>
                    <a:pt x="1031" y="802"/>
                  </a:lnTo>
                  <a:lnTo>
                    <a:pt x="1056" y="817"/>
                  </a:lnTo>
                  <a:lnTo>
                    <a:pt x="1080" y="832"/>
                  </a:lnTo>
                  <a:lnTo>
                    <a:pt x="1101" y="846"/>
                  </a:lnTo>
                  <a:lnTo>
                    <a:pt x="1122" y="860"/>
                  </a:lnTo>
                  <a:lnTo>
                    <a:pt x="1140" y="875"/>
                  </a:lnTo>
                  <a:lnTo>
                    <a:pt x="1157" y="888"/>
                  </a:lnTo>
                  <a:lnTo>
                    <a:pt x="1173" y="901"/>
                  </a:lnTo>
                  <a:lnTo>
                    <a:pt x="1187" y="913"/>
                  </a:lnTo>
                  <a:lnTo>
                    <a:pt x="1201" y="930"/>
                  </a:lnTo>
                  <a:lnTo>
                    <a:pt x="1215" y="945"/>
                  </a:lnTo>
                  <a:lnTo>
                    <a:pt x="1229" y="962"/>
                  </a:lnTo>
                  <a:lnTo>
                    <a:pt x="1241" y="979"/>
                  </a:lnTo>
                  <a:lnTo>
                    <a:pt x="1251" y="997"/>
                  </a:lnTo>
                  <a:lnTo>
                    <a:pt x="1261" y="1015"/>
                  </a:lnTo>
                  <a:lnTo>
                    <a:pt x="1270" y="1034"/>
                  </a:lnTo>
                  <a:lnTo>
                    <a:pt x="1279" y="1053"/>
                  </a:lnTo>
                  <a:lnTo>
                    <a:pt x="1286" y="1074"/>
                  </a:lnTo>
                  <a:lnTo>
                    <a:pt x="1292" y="1094"/>
                  </a:lnTo>
                  <a:lnTo>
                    <a:pt x="1298" y="1114"/>
                  </a:lnTo>
                  <a:lnTo>
                    <a:pt x="1302" y="1137"/>
                  </a:lnTo>
                  <a:lnTo>
                    <a:pt x="1305" y="1158"/>
                  </a:lnTo>
                  <a:lnTo>
                    <a:pt x="1307" y="1182"/>
                  </a:lnTo>
                  <a:lnTo>
                    <a:pt x="1309" y="1204"/>
                  </a:lnTo>
                  <a:lnTo>
                    <a:pt x="1309" y="1229"/>
                  </a:lnTo>
                  <a:lnTo>
                    <a:pt x="1308" y="1262"/>
                  </a:lnTo>
                  <a:lnTo>
                    <a:pt x="1306" y="1296"/>
                  </a:lnTo>
                  <a:lnTo>
                    <a:pt x="1301" y="1328"/>
                  </a:lnTo>
                  <a:lnTo>
                    <a:pt x="1295" y="1358"/>
                  </a:lnTo>
                  <a:lnTo>
                    <a:pt x="1291" y="1374"/>
                  </a:lnTo>
                  <a:lnTo>
                    <a:pt x="1286" y="1389"/>
                  </a:lnTo>
                  <a:lnTo>
                    <a:pt x="1282" y="1403"/>
                  </a:lnTo>
                  <a:lnTo>
                    <a:pt x="1276" y="1418"/>
                  </a:lnTo>
                  <a:lnTo>
                    <a:pt x="1270" y="1432"/>
                  </a:lnTo>
                  <a:lnTo>
                    <a:pt x="1263" y="1446"/>
                  </a:lnTo>
                  <a:lnTo>
                    <a:pt x="1257" y="1459"/>
                  </a:lnTo>
                  <a:lnTo>
                    <a:pt x="1250" y="1473"/>
                  </a:lnTo>
                  <a:lnTo>
                    <a:pt x="1242" y="1486"/>
                  </a:lnTo>
                  <a:lnTo>
                    <a:pt x="1234" y="1499"/>
                  </a:lnTo>
                  <a:lnTo>
                    <a:pt x="1225" y="1511"/>
                  </a:lnTo>
                  <a:lnTo>
                    <a:pt x="1216" y="1524"/>
                  </a:lnTo>
                  <a:lnTo>
                    <a:pt x="1206" y="1536"/>
                  </a:lnTo>
                  <a:lnTo>
                    <a:pt x="1196" y="1547"/>
                  </a:lnTo>
                  <a:lnTo>
                    <a:pt x="1186" y="1559"/>
                  </a:lnTo>
                  <a:lnTo>
                    <a:pt x="1175" y="1571"/>
                  </a:lnTo>
                  <a:lnTo>
                    <a:pt x="1151" y="1592"/>
                  </a:lnTo>
                  <a:lnTo>
                    <a:pt x="1126" y="1613"/>
                  </a:lnTo>
                  <a:lnTo>
                    <a:pt x="1099" y="1633"/>
                  </a:lnTo>
                  <a:lnTo>
                    <a:pt x="1069" y="1651"/>
                  </a:lnTo>
                  <a:lnTo>
                    <a:pt x="1045" y="1666"/>
                  </a:lnTo>
                  <a:lnTo>
                    <a:pt x="1018" y="1679"/>
                  </a:lnTo>
                  <a:lnTo>
                    <a:pt x="992" y="1691"/>
                  </a:lnTo>
                  <a:lnTo>
                    <a:pt x="964" y="1703"/>
                  </a:lnTo>
                  <a:lnTo>
                    <a:pt x="936" y="1714"/>
                  </a:lnTo>
                  <a:lnTo>
                    <a:pt x="906" y="1724"/>
                  </a:lnTo>
                  <a:lnTo>
                    <a:pt x="876" y="1732"/>
                  </a:lnTo>
                  <a:lnTo>
                    <a:pt x="845" y="1740"/>
                  </a:lnTo>
                  <a:lnTo>
                    <a:pt x="812" y="1747"/>
                  </a:lnTo>
                  <a:lnTo>
                    <a:pt x="780" y="1752"/>
                  </a:lnTo>
                  <a:lnTo>
                    <a:pt x="746" y="1757"/>
                  </a:lnTo>
                  <a:lnTo>
                    <a:pt x="710" y="1762"/>
                  </a:lnTo>
                  <a:lnTo>
                    <a:pt x="675" y="1766"/>
                  </a:lnTo>
                  <a:lnTo>
                    <a:pt x="639" y="1768"/>
                  </a:lnTo>
                  <a:lnTo>
                    <a:pt x="601" y="1769"/>
                  </a:lnTo>
                  <a:lnTo>
                    <a:pt x="563" y="1770"/>
                  </a:lnTo>
                  <a:lnTo>
                    <a:pt x="497" y="1769"/>
                  </a:lnTo>
                  <a:lnTo>
                    <a:pt x="431" y="1766"/>
                  </a:lnTo>
                  <a:lnTo>
                    <a:pt x="365" y="1761"/>
                  </a:lnTo>
                  <a:lnTo>
                    <a:pt x="299" y="1754"/>
                  </a:lnTo>
                  <a:lnTo>
                    <a:pt x="233" y="1745"/>
                  </a:lnTo>
                  <a:lnTo>
                    <a:pt x="167" y="1735"/>
                  </a:lnTo>
                  <a:lnTo>
                    <a:pt x="100" y="1722"/>
                  </a:lnTo>
                  <a:lnTo>
                    <a:pt x="34" y="1707"/>
                  </a:lnTo>
                  <a:close/>
                </a:path>
              </a:pathLst>
            </a:custGeom>
            <a:solidFill>
              <a:srgbClr val="00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solidFill>
                  <a:srgbClr val="ADBECB"/>
                </a:solidFill>
              </a:endParaRPr>
            </a:p>
          </p:txBody>
        </p:sp>
      </p:grpSp>
    </p:spTree>
  </p:cSld>
  <p:clrMap bg1="lt1" tx1="dk1" bg2="lt2" tx2="dk2" accent1="accent1" accent2="accent2" accent3="accent3" accent4="accent4" accent5="accent5" accent6="accent6" hlink="hlink" folHlink="folHlink"/>
  <p:sldLayoutIdLst>
    <p:sldLayoutId id="2147483801" r:id="rId1"/>
    <p:sldLayoutId id="2147483719" r:id="rId2"/>
    <p:sldLayoutId id="2147483799" r:id="rId3"/>
    <p:sldLayoutId id="2147483802" r:id="rId4"/>
  </p:sldLayoutIdLst>
  <p:hf hdr="0"/>
  <p:txStyles>
    <p:titleStyle>
      <a:lvl1pPr algn="l" rtl="0" eaLnBrk="1" fontAlgn="base" hangingPunct="1">
        <a:spcBef>
          <a:spcPct val="0"/>
        </a:spcBef>
        <a:spcAft>
          <a:spcPct val="0"/>
        </a:spcAft>
        <a:defRPr sz="2200" b="1">
          <a:solidFill>
            <a:srgbClr val="00646E"/>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tx1"/>
          </a:solidFill>
          <a:latin typeface="Arial" charset="0"/>
          <a:ea typeface="ＭＳ Ｐゴシック" charset="-128"/>
        </a:defRPr>
      </a:lvl2pPr>
      <a:lvl3pPr algn="l" rtl="0" eaLnBrk="1" fontAlgn="base" hangingPunct="1">
        <a:spcBef>
          <a:spcPct val="0"/>
        </a:spcBef>
        <a:spcAft>
          <a:spcPct val="0"/>
        </a:spcAft>
        <a:defRPr sz="2000" b="1">
          <a:solidFill>
            <a:schemeClr val="tx1"/>
          </a:solidFill>
          <a:latin typeface="Arial" charset="0"/>
          <a:ea typeface="ＭＳ Ｐゴシック" charset="-128"/>
        </a:defRPr>
      </a:lvl3pPr>
      <a:lvl4pPr algn="l" rtl="0" eaLnBrk="1" fontAlgn="base" hangingPunct="1">
        <a:spcBef>
          <a:spcPct val="0"/>
        </a:spcBef>
        <a:spcAft>
          <a:spcPct val="0"/>
        </a:spcAft>
        <a:defRPr sz="2000" b="1">
          <a:solidFill>
            <a:schemeClr val="tx1"/>
          </a:solidFill>
          <a:latin typeface="Arial" charset="0"/>
          <a:ea typeface="ＭＳ Ｐゴシック" charset="-128"/>
        </a:defRPr>
      </a:lvl4pPr>
      <a:lvl5pPr algn="l" rtl="0" eaLnBrk="1" fontAlgn="base" hangingPunct="1">
        <a:spcBef>
          <a:spcPct val="0"/>
        </a:spcBef>
        <a:spcAft>
          <a:spcPct val="0"/>
        </a:spcAft>
        <a:defRPr sz="2000" b="1">
          <a:solidFill>
            <a:schemeClr val="tx1"/>
          </a:solidFill>
          <a:latin typeface="Arial" charset="0"/>
          <a:ea typeface="ＭＳ Ｐゴシック" charset="-128"/>
        </a:defRPr>
      </a:lvl5pPr>
      <a:lvl6pPr marL="457200" algn="l" rtl="0" eaLnBrk="1" fontAlgn="base" hangingPunct="1">
        <a:spcBef>
          <a:spcPct val="0"/>
        </a:spcBef>
        <a:spcAft>
          <a:spcPct val="0"/>
        </a:spcAft>
        <a:defRPr sz="2000" b="1">
          <a:solidFill>
            <a:schemeClr val="tx1"/>
          </a:solidFill>
          <a:latin typeface="Arial" charset="0"/>
          <a:ea typeface="ヒラギノ角ゴ Pro W3" charset="0"/>
        </a:defRPr>
      </a:lvl6pPr>
      <a:lvl7pPr marL="914400" algn="l" rtl="0" eaLnBrk="1" fontAlgn="base" hangingPunct="1">
        <a:spcBef>
          <a:spcPct val="0"/>
        </a:spcBef>
        <a:spcAft>
          <a:spcPct val="0"/>
        </a:spcAft>
        <a:defRPr sz="2000" b="1">
          <a:solidFill>
            <a:schemeClr val="tx1"/>
          </a:solidFill>
          <a:latin typeface="Arial" charset="0"/>
          <a:ea typeface="ヒラギノ角ゴ Pro W3" charset="0"/>
        </a:defRPr>
      </a:lvl7pPr>
      <a:lvl8pPr marL="1371600" algn="l" rtl="0" eaLnBrk="1" fontAlgn="base" hangingPunct="1">
        <a:spcBef>
          <a:spcPct val="0"/>
        </a:spcBef>
        <a:spcAft>
          <a:spcPct val="0"/>
        </a:spcAft>
        <a:defRPr sz="2000" b="1">
          <a:solidFill>
            <a:schemeClr val="tx1"/>
          </a:solidFill>
          <a:latin typeface="Arial" charset="0"/>
          <a:ea typeface="ヒラギノ角ゴ Pro W3" charset="0"/>
        </a:defRPr>
      </a:lvl8pPr>
      <a:lvl9pPr marL="1828800" algn="l" rtl="0" eaLnBrk="1" fontAlgn="base" hangingPunct="1">
        <a:spcBef>
          <a:spcPct val="0"/>
        </a:spcBef>
        <a:spcAft>
          <a:spcPct val="0"/>
        </a:spcAft>
        <a:defRPr sz="2000" b="1">
          <a:solidFill>
            <a:schemeClr val="tx1"/>
          </a:solidFill>
          <a:latin typeface="Arial" charset="0"/>
          <a:ea typeface="ヒラギノ角ゴ Pro W3" charset="0"/>
        </a:defRPr>
      </a:lvl9pPr>
    </p:titleStyle>
    <p:body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6.xml"/><Relationship Id="rId7" Type="http://schemas.openxmlformats.org/officeDocument/2006/relationships/image" Target="../media/image1.emf"/><Relationship Id="rId2" Type="http://schemas.openxmlformats.org/officeDocument/2006/relationships/tags" Target="../tags/tag4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5.xml"/><Relationship Id="rId10" Type="http://schemas.openxmlformats.org/officeDocument/2006/relationships/image" Target="../media/image14.png"/><Relationship Id="rId4" Type="http://schemas.openxmlformats.org/officeDocument/2006/relationships/slideLayout" Target="../slideLayouts/slideLayout2.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9.xml"/><Relationship Id="rId7"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vmlDrawing" Target="../drawings/vmlDrawing3.vml"/><Relationship Id="rId6" Type="http://schemas.openxmlformats.org/officeDocument/2006/relationships/tags" Target="../tags/tag41.xml"/><Relationship Id="rId11" Type="http://schemas.openxmlformats.org/officeDocument/2006/relationships/image" Target="../media/image5.jpeg"/><Relationship Id="rId5" Type="http://schemas.openxmlformats.org/officeDocument/2006/relationships/tags" Target="../tags/tag40.xml"/><Relationship Id="rId10" Type="http://schemas.openxmlformats.org/officeDocument/2006/relationships/image" Target="../media/image1.emf"/><Relationship Id="rId4" Type="http://schemas.openxmlformats.org/officeDocument/2006/relationships/tags" Target="../tags/tag39.xml"/><Relationship Id="rId9"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siro.au/en/Do-business/Futures/Reports/Hydrogen-Roadmap"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44.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bwMode="gray">
          <a:xfrm>
            <a:off x="627063" y="4631731"/>
            <a:ext cx="6480000" cy="1170763"/>
          </a:xfrm>
        </p:spPr>
        <p:txBody>
          <a:bodyPr/>
          <a:lstStyle/>
          <a:p>
            <a:r>
              <a:rPr lang="en-US" sz="3600" b="0" noProof="0" dirty="0"/>
              <a:t>Hydrogen in Australia</a:t>
            </a:r>
            <a:br>
              <a:rPr lang="en-US" sz="3600" b="0" noProof="0" dirty="0"/>
            </a:br>
            <a:r>
              <a:rPr lang="en-US" sz="2000" b="0" dirty="0"/>
              <a:t>Martin Hablutzel, 7 May 2019</a:t>
            </a:r>
            <a:endParaRPr lang="en-US" sz="2800" b="0" noProof="0" dirty="0"/>
          </a:p>
        </p:txBody>
      </p:sp>
      <p:sp>
        <p:nvSpPr>
          <p:cNvPr id="13" name="Textplatzhalter 12"/>
          <p:cNvSpPr>
            <a:spLocks noGrp="1"/>
          </p:cNvSpPr>
          <p:nvPr>
            <p:ph type="body" sz="quarter" idx="12"/>
          </p:nvPr>
        </p:nvSpPr>
        <p:spPr bwMode="gray"/>
        <p:txBody>
          <a:bodyPr/>
          <a:lstStyle/>
          <a:p>
            <a:r>
              <a:rPr lang="en-US" noProof="0" dirty="0"/>
              <a:t>siemens.com</a:t>
            </a:r>
          </a:p>
        </p:txBody>
      </p:sp>
      <p:sp>
        <p:nvSpPr>
          <p:cNvPr id="14" name="Textplatzhalter 13"/>
          <p:cNvSpPr>
            <a:spLocks noGrp="1"/>
          </p:cNvSpPr>
          <p:nvPr>
            <p:ph type="body" sz="quarter" idx="13"/>
          </p:nvPr>
        </p:nvSpPr>
        <p:spPr bwMode="gray"/>
        <p:txBody>
          <a:bodyPr/>
          <a:lstStyle/>
          <a:p>
            <a:r>
              <a:rPr lang="en-US" dirty="0" err="1"/>
              <a:t>Unr</a:t>
            </a:r>
            <a:r>
              <a:rPr lang="en-US" noProof="0" dirty="0" err="1"/>
              <a:t>estricted</a:t>
            </a:r>
            <a:r>
              <a:rPr lang="en-US" noProof="0" dirty="0"/>
              <a:t> © Siemens Ltd 2019 </a:t>
            </a:r>
          </a:p>
        </p:txBody>
      </p:sp>
    </p:spTree>
    <p:custDataLst>
      <p:tags r:id="rId1"/>
    </p:custDataLst>
    <p:extLst>
      <p:ext uri="{BB962C8B-B14F-4D97-AF65-F5344CB8AC3E}">
        <p14:creationId xmlns:p14="http://schemas.microsoft.com/office/powerpoint/2010/main" val="2795012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7649982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0740" name="think-cell Folie" r:id="rId6" imgW="360" imgH="360" progId="">
                  <p:embed/>
                </p:oleObj>
              </mc:Choice>
              <mc:Fallback>
                <p:oleObj name="think-cell Folie" r:id="rId6" imgW="360" imgH="36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hteck 9" hidden="1"/>
          <p:cNvSpPr/>
          <p:nvPr>
            <p:custDataLst>
              <p:tags r:id="rId3"/>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numCol="1" spcCol="0" rtlCol="0" anchor="ctr">
            <a:noAutofit/>
          </a:bodyPr>
          <a:lstStyle/>
          <a:p>
            <a:pPr algn="ctr">
              <a:spcBef>
                <a:spcPct val="0"/>
              </a:spcBef>
              <a:buFont typeface="Wingdings" charset="0"/>
              <a:buNone/>
            </a:pPr>
            <a:endParaRPr lang="en-US" sz="1400" dirty="0">
              <a:solidFill>
                <a:schemeClr val="tx1"/>
              </a:solidFill>
              <a:latin typeface="Arial"/>
              <a:ea typeface="+mn-ea"/>
              <a:sym typeface="+mn-lt"/>
            </a:endParaRPr>
          </a:p>
        </p:txBody>
      </p:sp>
      <p:sp>
        <p:nvSpPr>
          <p:cNvPr id="16" name="Textfeld 15"/>
          <p:cNvSpPr txBox="1">
            <a:spLocks/>
          </p:cNvSpPr>
          <p:nvPr/>
        </p:nvSpPr>
        <p:spPr>
          <a:xfrm>
            <a:off x="7008463" y="3142940"/>
            <a:ext cx="1098058"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2018 – 2023+</a:t>
            </a:r>
          </a:p>
        </p:txBody>
      </p:sp>
      <p:sp>
        <p:nvSpPr>
          <p:cNvPr id="3" name="Arc 2"/>
          <p:cNvSpPr>
            <a:spLocks/>
          </p:cNvSpPr>
          <p:nvPr/>
        </p:nvSpPr>
        <p:spPr bwMode="auto">
          <a:xfrm>
            <a:off x="627063" y="4733457"/>
            <a:ext cx="2772172" cy="1599436"/>
          </a:xfrm>
          <a:custGeom>
            <a:avLst/>
            <a:gdLst>
              <a:gd name="G0" fmla="+- 17778 0 0"/>
              <a:gd name="G1" fmla="+- 21600 0 0"/>
              <a:gd name="G2" fmla="+- 21600 0 0"/>
              <a:gd name="T0" fmla="*/ 0 w 25601"/>
              <a:gd name="T1" fmla="*/ 9332 h 21600"/>
              <a:gd name="T2" fmla="*/ 25601 w 25601"/>
              <a:gd name="T3" fmla="*/ 1467 h 21600"/>
              <a:gd name="T4" fmla="*/ 17778 w 25601"/>
              <a:gd name="T5" fmla="*/ 21600 h 21600"/>
            </a:gdLst>
            <a:ahLst/>
            <a:cxnLst>
              <a:cxn ang="0">
                <a:pos x="T0" y="T1"/>
              </a:cxn>
              <a:cxn ang="0">
                <a:pos x="T2" y="T3"/>
              </a:cxn>
              <a:cxn ang="0">
                <a:pos x="T4" y="T5"/>
              </a:cxn>
            </a:cxnLst>
            <a:rect l="0" t="0" r="r" b="b"/>
            <a:pathLst>
              <a:path w="25601" h="21600" fill="none" extrusionOk="0">
                <a:moveTo>
                  <a:pt x="0" y="9332"/>
                </a:moveTo>
                <a:cubicBezTo>
                  <a:pt x="4032" y="3488"/>
                  <a:pt x="10678" y="-1"/>
                  <a:pt x="17778" y="0"/>
                </a:cubicBezTo>
                <a:cubicBezTo>
                  <a:pt x="20454" y="0"/>
                  <a:pt x="23106" y="497"/>
                  <a:pt x="25601" y="1466"/>
                </a:cubicBezTo>
              </a:path>
              <a:path w="25601" h="21600" stroke="0" extrusionOk="0">
                <a:moveTo>
                  <a:pt x="0" y="9332"/>
                </a:moveTo>
                <a:cubicBezTo>
                  <a:pt x="4032" y="3488"/>
                  <a:pt x="10678" y="-1"/>
                  <a:pt x="17778" y="0"/>
                </a:cubicBezTo>
                <a:cubicBezTo>
                  <a:pt x="20454" y="0"/>
                  <a:pt x="23106" y="497"/>
                  <a:pt x="25601" y="1466"/>
                </a:cubicBezTo>
                <a:lnTo>
                  <a:pt x="17778" y="21600"/>
                </a:lnTo>
                <a:close/>
              </a:path>
            </a:pathLst>
          </a:custGeom>
          <a:noFill/>
          <a:ln w="28575" cap="flat" cmpd="sng" algn="ctr">
            <a:solidFill>
              <a:srgbClr val="CDD9E1"/>
            </a:solidFill>
            <a:prstDash val="solid"/>
            <a:round/>
            <a:headEnd type="none" w="med" len="med"/>
            <a:tailEnd type="none" w="med" len="med"/>
          </a:ln>
          <a:effectLst/>
        </p:spPr>
        <p:txBody>
          <a:bodyPr wrap="none" lIns="0" tIns="0" rIns="0" bIns="0" anchor="ctr">
            <a:noAutofit/>
          </a:bodyPr>
          <a:lstStyle/>
          <a:p>
            <a:endParaRPr lang="en-US"/>
          </a:p>
        </p:txBody>
      </p:sp>
      <p:sp>
        <p:nvSpPr>
          <p:cNvPr id="4" name="Arc 3"/>
          <p:cNvSpPr>
            <a:spLocks/>
          </p:cNvSpPr>
          <p:nvPr/>
        </p:nvSpPr>
        <p:spPr bwMode="auto">
          <a:xfrm>
            <a:off x="3399235" y="4078373"/>
            <a:ext cx="2772172" cy="1599436"/>
          </a:xfrm>
          <a:custGeom>
            <a:avLst/>
            <a:gdLst>
              <a:gd name="G0" fmla="+- 17778 0 0"/>
              <a:gd name="G1" fmla="+- 21600 0 0"/>
              <a:gd name="G2" fmla="+- 21600 0 0"/>
              <a:gd name="T0" fmla="*/ 0 w 25601"/>
              <a:gd name="T1" fmla="*/ 9332 h 21600"/>
              <a:gd name="T2" fmla="*/ 25601 w 25601"/>
              <a:gd name="T3" fmla="*/ 1467 h 21600"/>
              <a:gd name="T4" fmla="*/ 17778 w 25601"/>
              <a:gd name="T5" fmla="*/ 21600 h 21600"/>
            </a:gdLst>
            <a:ahLst/>
            <a:cxnLst>
              <a:cxn ang="0">
                <a:pos x="T0" y="T1"/>
              </a:cxn>
              <a:cxn ang="0">
                <a:pos x="T2" y="T3"/>
              </a:cxn>
              <a:cxn ang="0">
                <a:pos x="T4" y="T5"/>
              </a:cxn>
            </a:cxnLst>
            <a:rect l="0" t="0" r="r" b="b"/>
            <a:pathLst>
              <a:path w="25601" h="21600" fill="none" extrusionOk="0">
                <a:moveTo>
                  <a:pt x="0" y="9332"/>
                </a:moveTo>
                <a:cubicBezTo>
                  <a:pt x="4032" y="3488"/>
                  <a:pt x="10678" y="-1"/>
                  <a:pt x="17778" y="0"/>
                </a:cubicBezTo>
                <a:cubicBezTo>
                  <a:pt x="20454" y="0"/>
                  <a:pt x="23106" y="497"/>
                  <a:pt x="25601" y="1466"/>
                </a:cubicBezTo>
              </a:path>
              <a:path w="25601" h="21600" stroke="0" extrusionOk="0">
                <a:moveTo>
                  <a:pt x="0" y="9332"/>
                </a:moveTo>
                <a:cubicBezTo>
                  <a:pt x="4032" y="3488"/>
                  <a:pt x="10678" y="-1"/>
                  <a:pt x="17778" y="0"/>
                </a:cubicBezTo>
                <a:cubicBezTo>
                  <a:pt x="20454" y="0"/>
                  <a:pt x="23106" y="497"/>
                  <a:pt x="25601" y="1466"/>
                </a:cubicBezTo>
                <a:lnTo>
                  <a:pt x="17778" y="21600"/>
                </a:lnTo>
                <a:close/>
              </a:path>
            </a:pathLst>
          </a:custGeom>
          <a:noFill/>
          <a:ln w="28575" cap="flat" cmpd="sng" algn="ctr">
            <a:solidFill>
              <a:srgbClr val="CDD9E1"/>
            </a:solidFill>
            <a:prstDash val="solid"/>
            <a:round/>
            <a:headEnd type="none" w="med" len="med"/>
            <a:tailEnd type="none" w="med" len="med"/>
          </a:ln>
          <a:effectLst/>
        </p:spPr>
        <p:txBody>
          <a:bodyPr wrap="none" lIns="0" tIns="0" rIns="0" bIns="0" anchor="ctr">
            <a:noAutofit/>
          </a:bodyPr>
          <a:lstStyle/>
          <a:p>
            <a:endParaRPr lang="en-US"/>
          </a:p>
        </p:txBody>
      </p:sp>
      <p:sp>
        <p:nvSpPr>
          <p:cNvPr id="5" name="Arc 4"/>
          <p:cNvSpPr>
            <a:spLocks/>
          </p:cNvSpPr>
          <p:nvPr/>
        </p:nvSpPr>
        <p:spPr bwMode="auto">
          <a:xfrm>
            <a:off x="6171406" y="3423289"/>
            <a:ext cx="2772172" cy="1599436"/>
          </a:xfrm>
          <a:custGeom>
            <a:avLst/>
            <a:gdLst>
              <a:gd name="G0" fmla="+- 17778 0 0"/>
              <a:gd name="G1" fmla="+- 21600 0 0"/>
              <a:gd name="G2" fmla="+- 21600 0 0"/>
              <a:gd name="T0" fmla="*/ 0 w 25601"/>
              <a:gd name="T1" fmla="*/ 9332 h 21600"/>
              <a:gd name="T2" fmla="*/ 25601 w 25601"/>
              <a:gd name="T3" fmla="*/ 1467 h 21600"/>
              <a:gd name="T4" fmla="*/ 17778 w 25601"/>
              <a:gd name="T5" fmla="*/ 21600 h 21600"/>
            </a:gdLst>
            <a:ahLst/>
            <a:cxnLst>
              <a:cxn ang="0">
                <a:pos x="T0" y="T1"/>
              </a:cxn>
              <a:cxn ang="0">
                <a:pos x="T2" y="T3"/>
              </a:cxn>
              <a:cxn ang="0">
                <a:pos x="T4" y="T5"/>
              </a:cxn>
            </a:cxnLst>
            <a:rect l="0" t="0" r="r" b="b"/>
            <a:pathLst>
              <a:path w="25601" h="21600" fill="none" extrusionOk="0">
                <a:moveTo>
                  <a:pt x="0" y="9332"/>
                </a:moveTo>
                <a:cubicBezTo>
                  <a:pt x="4032" y="3488"/>
                  <a:pt x="10678" y="-1"/>
                  <a:pt x="17778" y="0"/>
                </a:cubicBezTo>
                <a:cubicBezTo>
                  <a:pt x="20454" y="0"/>
                  <a:pt x="23106" y="497"/>
                  <a:pt x="25601" y="1466"/>
                </a:cubicBezTo>
              </a:path>
              <a:path w="25601" h="21600" stroke="0" extrusionOk="0">
                <a:moveTo>
                  <a:pt x="0" y="9332"/>
                </a:moveTo>
                <a:cubicBezTo>
                  <a:pt x="4032" y="3488"/>
                  <a:pt x="10678" y="-1"/>
                  <a:pt x="17778" y="0"/>
                </a:cubicBezTo>
                <a:cubicBezTo>
                  <a:pt x="20454" y="0"/>
                  <a:pt x="23106" y="497"/>
                  <a:pt x="25601" y="1466"/>
                </a:cubicBezTo>
                <a:lnTo>
                  <a:pt x="17778" y="21600"/>
                </a:lnTo>
                <a:close/>
              </a:path>
            </a:pathLst>
          </a:custGeom>
          <a:noFill/>
          <a:ln w="28575" cap="flat" cmpd="sng" algn="ctr">
            <a:solidFill>
              <a:srgbClr val="CDD9E1"/>
            </a:solidFill>
            <a:prstDash val="solid"/>
            <a:round/>
            <a:headEnd type="none" w="med" len="med"/>
            <a:tailEnd type="none" w="med" len="med"/>
          </a:ln>
          <a:effectLst/>
        </p:spPr>
        <p:txBody>
          <a:bodyPr wrap="none" lIns="0" tIns="0" rIns="0" bIns="0" anchor="ctr">
            <a:noAutofit/>
          </a:bodyPr>
          <a:lstStyle/>
          <a:p>
            <a:pPr algn="ctr">
              <a:tabLst>
                <a:tab pos="266700" algn="l"/>
                <a:tab pos="631825" algn="l"/>
                <a:tab pos="981075" algn="l"/>
              </a:tabLst>
            </a:pPr>
            <a:endParaRPr lang="en-US"/>
          </a:p>
        </p:txBody>
      </p:sp>
      <p:sp>
        <p:nvSpPr>
          <p:cNvPr id="9" name="Arc 8"/>
          <p:cNvSpPr>
            <a:spLocks/>
          </p:cNvSpPr>
          <p:nvPr/>
        </p:nvSpPr>
        <p:spPr bwMode="auto">
          <a:xfrm>
            <a:off x="8943578" y="2768206"/>
            <a:ext cx="2772172" cy="1599436"/>
          </a:xfrm>
          <a:custGeom>
            <a:avLst/>
            <a:gdLst>
              <a:gd name="G0" fmla="+- 17778 0 0"/>
              <a:gd name="G1" fmla="+- 21600 0 0"/>
              <a:gd name="G2" fmla="+- 21600 0 0"/>
              <a:gd name="T0" fmla="*/ 0 w 25601"/>
              <a:gd name="T1" fmla="*/ 9332 h 21600"/>
              <a:gd name="T2" fmla="*/ 25601 w 25601"/>
              <a:gd name="T3" fmla="*/ 1467 h 21600"/>
              <a:gd name="T4" fmla="*/ 17778 w 25601"/>
              <a:gd name="T5" fmla="*/ 21600 h 21600"/>
            </a:gdLst>
            <a:ahLst/>
            <a:cxnLst>
              <a:cxn ang="0">
                <a:pos x="T0" y="T1"/>
              </a:cxn>
              <a:cxn ang="0">
                <a:pos x="T2" y="T3"/>
              </a:cxn>
              <a:cxn ang="0">
                <a:pos x="T4" y="T5"/>
              </a:cxn>
            </a:cxnLst>
            <a:rect l="0" t="0" r="r" b="b"/>
            <a:pathLst>
              <a:path w="25601" h="21600" fill="none" extrusionOk="0">
                <a:moveTo>
                  <a:pt x="0" y="9332"/>
                </a:moveTo>
                <a:cubicBezTo>
                  <a:pt x="4032" y="3488"/>
                  <a:pt x="10678" y="-1"/>
                  <a:pt x="17778" y="0"/>
                </a:cubicBezTo>
                <a:cubicBezTo>
                  <a:pt x="20454" y="0"/>
                  <a:pt x="23106" y="497"/>
                  <a:pt x="25601" y="1466"/>
                </a:cubicBezTo>
              </a:path>
              <a:path w="25601" h="21600" stroke="0" extrusionOk="0">
                <a:moveTo>
                  <a:pt x="0" y="9332"/>
                </a:moveTo>
                <a:cubicBezTo>
                  <a:pt x="4032" y="3488"/>
                  <a:pt x="10678" y="-1"/>
                  <a:pt x="17778" y="0"/>
                </a:cubicBezTo>
                <a:cubicBezTo>
                  <a:pt x="20454" y="0"/>
                  <a:pt x="23106" y="497"/>
                  <a:pt x="25601" y="1466"/>
                </a:cubicBezTo>
                <a:lnTo>
                  <a:pt x="17778" y="21600"/>
                </a:lnTo>
                <a:close/>
              </a:path>
            </a:pathLst>
          </a:custGeom>
          <a:noFill/>
          <a:ln w="28575" cap="flat" cmpd="sng" algn="ctr">
            <a:solidFill>
              <a:srgbClr val="CDD9E1"/>
            </a:solidFill>
            <a:prstDash val="solid"/>
            <a:round/>
            <a:headEnd type="none" w="med" len="med"/>
            <a:tailEnd type="none" w="med" len="med"/>
          </a:ln>
          <a:effectLst/>
        </p:spPr>
        <p:txBody>
          <a:bodyPr wrap="none" lIns="0" tIns="0" rIns="0" bIns="0" anchor="ctr">
            <a:noAutofit/>
          </a:bodyPr>
          <a:lstStyle/>
          <a:p>
            <a:pPr algn="ctr">
              <a:tabLst>
                <a:tab pos="266700" algn="l"/>
                <a:tab pos="631825" algn="l"/>
                <a:tab pos="981075" algn="l"/>
              </a:tabLst>
            </a:pPr>
            <a:endParaRPr lang="en-US"/>
          </a:p>
        </p:txBody>
      </p:sp>
      <p:sp>
        <p:nvSpPr>
          <p:cNvPr id="2" name="Titel 1"/>
          <p:cNvSpPr>
            <a:spLocks noGrp="1"/>
          </p:cNvSpPr>
          <p:nvPr>
            <p:ph type="title"/>
          </p:nvPr>
        </p:nvSpPr>
        <p:spPr/>
        <p:txBody>
          <a:bodyPr/>
          <a:lstStyle/>
          <a:p>
            <a:r>
              <a:rPr lang="en-US" dirty="0"/>
              <a:t>Technology scales up by factor 10 every 4-5 years.</a:t>
            </a:r>
            <a:br>
              <a:rPr lang="en-US" dirty="0"/>
            </a:br>
            <a:r>
              <a:rPr lang="en-US" dirty="0"/>
              <a:t>Lower costs bring new applications into play.</a:t>
            </a:r>
          </a:p>
        </p:txBody>
      </p:sp>
      <p:sp>
        <p:nvSpPr>
          <p:cNvPr id="13" name="Textfeld 12"/>
          <p:cNvSpPr txBox="1">
            <a:spLocks/>
          </p:cNvSpPr>
          <p:nvPr/>
        </p:nvSpPr>
        <p:spPr>
          <a:xfrm>
            <a:off x="1522886" y="4444061"/>
            <a:ext cx="980526"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2011 </a:t>
            </a:r>
            <a:r>
              <a:rPr lang="en-US" sz="1400" dirty="0">
                <a:solidFill>
                  <a:srgbClr val="000000"/>
                </a:solidFill>
              </a:rPr>
              <a:t>– </a:t>
            </a:r>
            <a:r>
              <a:rPr lang="en-US" sz="1400" b="0" dirty="0">
                <a:solidFill>
                  <a:srgbClr val="000000"/>
                </a:solidFill>
              </a:rPr>
              <a:t>2015</a:t>
            </a:r>
          </a:p>
        </p:txBody>
      </p:sp>
      <p:sp>
        <p:nvSpPr>
          <p:cNvPr id="14" name="Textfeld 13"/>
          <p:cNvSpPr txBox="1">
            <a:spLocks/>
          </p:cNvSpPr>
          <p:nvPr/>
        </p:nvSpPr>
        <p:spPr>
          <a:xfrm>
            <a:off x="4288390" y="3793501"/>
            <a:ext cx="993862"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2015 – 2018</a:t>
            </a:r>
          </a:p>
        </p:txBody>
      </p:sp>
      <p:sp>
        <p:nvSpPr>
          <p:cNvPr id="17" name="Textfeld 16"/>
          <p:cNvSpPr txBox="1">
            <a:spLocks/>
          </p:cNvSpPr>
          <p:nvPr/>
        </p:nvSpPr>
        <p:spPr>
          <a:xfrm>
            <a:off x="10078794" y="2492380"/>
            <a:ext cx="501740"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&gt;2030</a:t>
            </a:r>
          </a:p>
        </p:txBody>
      </p:sp>
      <p:grpSp>
        <p:nvGrpSpPr>
          <p:cNvPr id="15" name="Gruppieren 78"/>
          <p:cNvGrpSpPr/>
          <p:nvPr/>
        </p:nvGrpSpPr>
        <p:grpSpPr>
          <a:xfrm>
            <a:off x="604627" y="5483529"/>
            <a:ext cx="1114088" cy="682331"/>
            <a:chOff x="507189" y="5612232"/>
            <a:chExt cx="1114088" cy="682331"/>
          </a:xfrm>
        </p:grpSpPr>
        <p:sp>
          <p:nvSpPr>
            <p:cNvPr id="6" name="Textfeld 5"/>
            <p:cNvSpPr txBox="1"/>
            <p:nvPr/>
          </p:nvSpPr>
          <p:spPr>
            <a:xfrm>
              <a:off x="507189" y="5612232"/>
              <a:ext cx="1114088" cy="430887"/>
            </a:xfrm>
            <a:prstGeom prst="rect">
              <a:avLst/>
            </a:prstGeom>
            <a:solidFill>
              <a:srgbClr val="FFFFFF"/>
            </a:solidFill>
          </p:spPr>
          <p:txBody>
            <a:bodyPr wrap="none" lIns="0" tIns="0" rIns="0" bIns="0" rtlCol="0">
              <a:spAutoFit/>
            </a:bodyPr>
            <a:lstStyle/>
            <a:p>
              <a:pPr algn="ctr"/>
              <a:r>
                <a:rPr lang="en-US" sz="1400" b="1" dirty="0">
                  <a:solidFill>
                    <a:srgbClr val="000000"/>
                  </a:solidFill>
                </a:rPr>
                <a:t>Silyzer 100</a:t>
              </a:r>
              <a:br>
                <a:rPr lang="en-US" sz="1400" b="1" dirty="0">
                  <a:solidFill>
                    <a:srgbClr val="000000"/>
                  </a:solidFill>
                </a:rPr>
              </a:br>
              <a:r>
                <a:rPr lang="en-US" sz="1400" b="1" dirty="0">
                  <a:solidFill>
                    <a:srgbClr val="000000"/>
                  </a:solidFill>
                </a:rPr>
                <a:t>100 – 300 kW</a:t>
              </a:r>
            </a:p>
          </p:txBody>
        </p:sp>
        <p:sp>
          <p:nvSpPr>
            <p:cNvPr id="18" name="Textfeld 17"/>
            <p:cNvSpPr txBox="1">
              <a:spLocks/>
            </p:cNvSpPr>
            <p:nvPr/>
          </p:nvSpPr>
          <p:spPr>
            <a:xfrm>
              <a:off x="676307" y="6079119"/>
              <a:ext cx="775853"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Lab-scale</a:t>
              </a:r>
            </a:p>
          </p:txBody>
        </p:sp>
      </p:grpSp>
      <p:grpSp>
        <p:nvGrpSpPr>
          <p:cNvPr id="21" name="Gruppieren 77"/>
          <p:cNvGrpSpPr>
            <a:grpSpLocks/>
          </p:cNvGrpSpPr>
          <p:nvPr/>
        </p:nvGrpSpPr>
        <p:grpSpPr>
          <a:xfrm>
            <a:off x="5569478" y="4279760"/>
            <a:ext cx="1203856" cy="682331"/>
            <a:chOff x="5610261" y="4172652"/>
            <a:chExt cx="1203856" cy="682331"/>
          </a:xfrm>
        </p:grpSpPr>
        <p:sp>
          <p:nvSpPr>
            <p:cNvPr id="8" name="Textfeld 7"/>
            <p:cNvSpPr txBox="1"/>
            <p:nvPr/>
          </p:nvSpPr>
          <p:spPr>
            <a:xfrm>
              <a:off x="5627888" y="4172652"/>
              <a:ext cx="1168590" cy="430887"/>
            </a:xfrm>
            <a:prstGeom prst="rect">
              <a:avLst/>
            </a:prstGeom>
            <a:solidFill>
              <a:srgbClr val="FFFFFF"/>
            </a:solidFill>
          </p:spPr>
          <p:txBody>
            <a:bodyPr wrap="none" lIns="0" tIns="0" rIns="0" bIns="0" rtlCol="0">
              <a:spAutoFit/>
            </a:bodyPr>
            <a:lstStyle/>
            <a:p>
              <a:pPr algn="ctr"/>
              <a:r>
                <a:rPr lang="en-US" sz="1400" b="1" dirty="0">
                  <a:solidFill>
                    <a:srgbClr val="000000"/>
                  </a:solidFill>
                </a:rPr>
                <a:t>Silyzer 300</a:t>
              </a:r>
              <a:br>
                <a:rPr lang="en-US" sz="1400" b="1" dirty="0">
                  <a:solidFill>
                    <a:srgbClr val="000000"/>
                  </a:solidFill>
                </a:rPr>
              </a:br>
              <a:r>
                <a:rPr lang="en-US" sz="1400" b="1" dirty="0">
                  <a:solidFill>
                    <a:srgbClr val="000000"/>
                  </a:solidFill>
                </a:rPr>
                <a:t>&gt;10 MW class</a:t>
              </a:r>
            </a:p>
          </p:txBody>
        </p:sp>
        <p:sp>
          <p:nvSpPr>
            <p:cNvPr id="20" name="Textfeld 19"/>
            <p:cNvSpPr txBox="1">
              <a:spLocks/>
            </p:cNvSpPr>
            <p:nvPr/>
          </p:nvSpPr>
          <p:spPr>
            <a:xfrm>
              <a:off x="5610261" y="4639539"/>
              <a:ext cx="1203856" cy="215444"/>
            </a:xfrm>
            <a:prstGeom prst="rect">
              <a:avLst/>
            </a:prstGeom>
            <a:solidFill>
              <a:srgbClr val="FFFFFF"/>
            </a:solidFill>
          </p:spPr>
          <p:txBody>
            <a:bodyPr wrap="none" lIns="0" tIns="0" rIns="0" bIns="0" rtlCol="0">
              <a:spAutoFit/>
            </a:bodyPr>
            <a:lstStyle/>
            <a:p>
              <a:pPr algn="ctr"/>
              <a:r>
                <a:rPr lang="en-US" sz="1400" dirty="0">
                  <a:solidFill>
                    <a:srgbClr val="000000"/>
                  </a:solidFill>
                </a:rPr>
                <a:t>R</a:t>
              </a:r>
              <a:r>
                <a:rPr lang="en-US" sz="1400" b="0" dirty="0">
                  <a:solidFill>
                    <a:srgbClr val="000000"/>
                  </a:solidFill>
                </a:rPr>
                <a:t>eleased 2018</a:t>
              </a:r>
            </a:p>
          </p:txBody>
        </p:sp>
      </p:grpSp>
      <p:grpSp>
        <p:nvGrpSpPr>
          <p:cNvPr id="24" name="Gruppieren 88"/>
          <p:cNvGrpSpPr/>
          <p:nvPr/>
        </p:nvGrpSpPr>
        <p:grpSpPr>
          <a:xfrm>
            <a:off x="10223354" y="2920043"/>
            <a:ext cx="1492395" cy="897775"/>
            <a:chOff x="10223354" y="3101018"/>
            <a:chExt cx="1492395" cy="897775"/>
          </a:xfrm>
        </p:grpSpPr>
        <p:sp>
          <p:nvSpPr>
            <p:cNvPr id="12" name="Textfeld 11"/>
            <p:cNvSpPr txBox="1">
              <a:spLocks/>
            </p:cNvSpPr>
            <p:nvPr/>
          </p:nvSpPr>
          <p:spPr>
            <a:xfrm>
              <a:off x="10509490" y="3101018"/>
              <a:ext cx="920125" cy="215444"/>
            </a:xfrm>
            <a:prstGeom prst="rect">
              <a:avLst/>
            </a:prstGeom>
            <a:solidFill>
              <a:srgbClr val="FFFFFF"/>
            </a:solidFill>
          </p:spPr>
          <p:txBody>
            <a:bodyPr wrap="none" lIns="0" tIns="0" rIns="0" bIns="0" rtlCol="0">
              <a:spAutoFit/>
            </a:bodyPr>
            <a:lstStyle/>
            <a:p>
              <a:pPr algn="ctr"/>
              <a:r>
                <a:rPr lang="en-US" sz="1400" b="1" dirty="0">
                  <a:solidFill>
                    <a:srgbClr val="000000"/>
                  </a:solidFill>
                </a:rPr>
                <a:t>&gt;1,000 MW</a:t>
              </a:r>
            </a:p>
          </p:txBody>
        </p:sp>
        <p:sp>
          <p:nvSpPr>
            <p:cNvPr id="22" name="Textfeld 21"/>
            <p:cNvSpPr txBox="1">
              <a:spLocks/>
            </p:cNvSpPr>
            <p:nvPr/>
          </p:nvSpPr>
          <p:spPr>
            <a:xfrm>
              <a:off x="10223354" y="3352462"/>
              <a:ext cx="1492395" cy="646331"/>
            </a:xfrm>
            <a:prstGeom prst="rect">
              <a:avLst/>
            </a:prstGeom>
            <a:solidFill>
              <a:srgbClr val="FFFFFF"/>
            </a:solidFill>
          </p:spPr>
          <p:txBody>
            <a:bodyPr wrap="none" lIns="0" tIns="0" rIns="0" bIns="0" rtlCol="0">
              <a:spAutoFit/>
            </a:bodyPr>
            <a:lstStyle/>
            <a:p>
              <a:pPr algn="ctr"/>
              <a:r>
                <a:rPr lang="en-US" sz="1400" b="0" dirty="0">
                  <a:solidFill>
                    <a:srgbClr val="000000"/>
                  </a:solidFill>
                </a:rPr>
                <a:t>First investigations</a:t>
              </a:r>
              <a:br>
                <a:rPr lang="en-US" sz="1400" b="0" dirty="0">
                  <a:solidFill>
                    <a:srgbClr val="000000"/>
                  </a:solidFill>
                </a:rPr>
              </a:br>
              <a:r>
                <a:rPr lang="en-US" sz="1400" b="0" dirty="0">
                  <a:solidFill>
                    <a:srgbClr val="000000"/>
                  </a:solidFill>
                </a:rPr>
                <a:t>in cooperation with</a:t>
              </a:r>
              <a:br>
                <a:rPr lang="en-US" sz="1400" b="0" dirty="0">
                  <a:solidFill>
                    <a:srgbClr val="000000"/>
                  </a:solidFill>
                </a:rPr>
              </a:br>
              <a:r>
                <a:rPr lang="en-US" sz="1400" dirty="0">
                  <a:solidFill>
                    <a:srgbClr val="000000"/>
                  </a:solidFill>
                </a:rPr>
                <a:t>chemical industry</a:t>
              </a:r>
              <a:endParaRPr lang="en-US" sz="1400" b="0" dirty="0">
                <a:solidFill>
                  <a:srgbClr val="000000"/>
                </a:solidFill>
              </a:endParaRPr>
            </a:p>
          </p:txBody>
        </p:sp>
      </p:grpSp>
      <p:sp>
        <p:nvSpPr>
          <p:cNvPr id="23" name="Textplatzhalter 2"/>
          <p:cNvSpPr txBox="1">
            <a:spLocks/>
          </p:cNvSpPr>
          <p:nvPr/>
        </p:nvSpPr>
        <p:spPr>
          <a:xfrm>
            <a:off x="625352" y="1412875"/>
            <a:ext cx="11090398" cy="215444"/>
          </a:xfrm>
          <a:prstGeom prst="rect">
            <a:avLst/>
          </a:prstGeom>
        </p:spPr>
        <p:txBody>
          <a:bodyPr vert="horz" wrap="square" lIns="0" tIns="0" rIns="0" bIns="0" rtlCol="0">
            <a:noAutofit/>
          </a:bodyPr>
          <a:lstStyle>
            <a:lvl1pPr marL="0" marR="0" indent="0" algn="l" defTabSz="914400" eaLnBrk="1" latinLnBrk="0" hangingPunct="1">
              <a:lnSpc>
                <a:spcPct val="100000"/>
              </a:lnSpc>
              <a:spcBef>
                <a:spcPts val="600"/>
              </a:spcBef>
              <a:buClrTx/>
              <a:buSzTx/>
              <a:buFont typeface="Wingdings" pitchFamily="2" charset="2"/>
              <a:buNone/>
              <a:tabLst/>
              <a:defRPr lang="en-US" sz="1400" baseline="0" dirty="0" smtClean="0">
                <a:latin typeface="+mn-lt"/>
                <a:ea typeface="+mn-ea"/>
              </a:defRPr>
            </a:lvl1pPr>
            <a:lvl2pPr marL="176400" indent="-176400" algn="l" eaLnBrk="1" hangingPunct="1">
              <a:lnSpc>
                <a:spcPct val="100000"/>
              </a:lnSpc>
              <a:spcBef>
                <a:spcPts val="600"/>
              </a:spcBef>
              <a:buClr>
                <a:srgbClr val="879BAA"/>
              </a:buClr>
              <a:buFont typeface="Arial" pitchFamily="34" charset="0"/>
              <a:buChar char="•"/>
              <a:defRPr sz="1400">
                <a:latin typeface="+mn-lt"/>
                <a:ea typeface="+mn-ea"/>
              </a:defRPr>
            </a:lvl2pPr>
            <a:lvl3pPr marL="356400" indent="-177800" algn="l" eaLnBrk="1" hangingPunct="1">
              <a:lnSpc>
                <a:spcPct val="100000"/>
              </a:lnSpc>
              <a:spcBef>
                <a:spcPts val="600"/>
              </a:spcBef>
              <a:buClr>
                <a:srgbClr val="879BAA"/>
              </a:buClr>
              <a:buChar char="•"/>
              <a:defRPr sz="1400">
                <a:latin typeface="+mn-lt"/>
                <a:ea typeface="+mn-ea"/>
              </a:defRPr>
            </a:lvl3pPr>
            <a:lvl4pPr marL="532800" indent="-177800" algn="l" eaLnBrk="1" hangingPunct="1">
              <a:lnSpc>
                <a:spcPct val="100000"/>
              </a:lnSpc>
              <a:spcBef>
                <a:spcPts val="600"/>
              </a:spcBef>
              <a:buClr>
                <a:srgbClr val="879BAA"/>
              </a:buClr>
              <a:buChar char="•"/>
              <a:defRPr sz="1400">
                <a:latin typeface="+mn-lt"/>
                <a:ea typeface="+mn-ea"/>
              </a:defRPr>
            </a:lvl4pPr>
            <a:lvl5pPr marL="712800" indent="-177800" algn="l" eaLnBrk="1" hangingPunct="1">
              <a:lnSpc>
                <a:spcPct val="100000"/>
              </a:lnSpc>
              <a:spcBef>
                <a:spcPts val="600"/>
              </a:spcBef>
              <a:buClr>
                <a:srgbClr val="879BAA"/>
              </a:buClr>
              <a:buChar char="•"/>
              <a:defRPr sz="1400">
                <a:latin typeface="+mn-lt"/>
                <a:ea typeface="+mn-ea"/>
              </a:defRPr>
            </a:lvl5pPr>
            <a:lvl6pPr marL="889200" indent="-177800" fontAlgn="base">
              <a:lnSpc>
                <a:spcPct val="100000"/>
              </a:lnSpc>
              <a:spcBef>
                <a:spcPts val="600"/>
              </a:spcBef>
              <a:spcAft>
                <a:spcPct val="0"/>
              </a:spcAft>
              <a:buClr>
                <a:srgbClr val="879BAA"/>
              </a:buClr>
              <a:buChar char="•"/>
              <a:defRPr sz="1400">
                <a:latin typeface="+mn-lt"/>
                <a:ea typeface="+mn-ea"/>
              </a:defRPr>
            </a:lvl6pPr>
            <a:lvl7pPr marL="1065600" indent="-177800" fontAlgn="base">
              <a:lnSpc>
                <a:spcPct val="100000"/>
              </a:lnSpc>
              <a:spcBef>
                <a:spcPts val="600"/>
              </a:spcBef>
              <a:spcAft>
                <a:spcPct val="0"/>
              </a:spcAft>
              <a:buClr>
                <a:srgbClr val="879BAA"/>
              </a:buClr>
              <a:buChar char="•"/>
              <a:defRPr sz="1400">
                <a:latin typeface="+mn-lt"/>
                <a:ea typeface="+mn-ea"/>
              </a:defRPr>
            </a:lvl7pPr>
            <a:lvl8pPr marL="1245600" indent="-177800" fontAlgn="base">
              <a:lnSpc>
                <a:spcPct val="100000"/>
              </a:lnSpc>
              <a:spcBef>
                <a:spcPts val="600"/>
              </a:spcBef>
              <a:spcAft>
                <a:spcPct val="0"/>
              </a:spcAft>
              <a:buClr>
                <a:srgbClr val="879BAA"/>
              </a:buClr>
              <a:buChar char="•"/>
              <a:defRPr sz="1400">
                <a:latin typeface="+mn-lt"/>
                <a:ea typeface="+mn-ea"/>
              </a:defRPr>
            </a:lvl8pPr>
            <a:lvl9pPr marL="1422000" indent="-177800" fontAlgn="base">
              <a:lnSpc>
                <a:spcPct val="100000"/>
              </a:lnSpc>
              <a:spcBef>
                <a:spcPts val="600"/>
              </a:spcBef>
              <a:spcAft>
                <a:spcPct val="0"/>
              </a:spcAft>
              <a:buClr>
                <a:srgbClr val="879BAA"/>
              </a:buClr>
              <a:buChar char="•"/>
              <a:defRPr sz="1400">
                <a:latin typeface="+mn-lt"/>
                <a:ea typeface="+mn-ea"/>
              </a:defRPr>
            </a:lvl9pPr>
          </a:lstStyle>
          <a:p>
            <a:pPr marL="357188"/>
            <a:endParaRPr lang="en-US" dirty="0">
              <a:solidFill>
                <a:srgbClr val="000000"/>
              </a:solidFill>
            </a:endParaRPr>
          </a:p>
        </p:txBody>
      </p:sp>
      <p:grpSp>
        <p:nvGrpSpPr>
          <p:cNvPr id="25" name="Gruppieren 79"/>
          <p:cNvGrpSpPr>
            <a:grpSpLocks/>
          </p:cNvGrpSpPr>
          <p:nvPr/>
        </p:nvGrpSpPr>
        <p:grpSpPr>
          <a:xfrm>
            <a:off x="8138069" y="3631166"/>
            <a:ext cx="1611018" cy="682331"/>
            <a:chOff x="8112988" y="3878515"/>
            <a:chExt cx="1611018" cy="682331"/>
          </a:xfrm>
        </p:grpSpPr>
        <p:sp>
          <p:nvSpPr>
            <p:cNvPr id="11" name="Textfeld 10"/>
            <p:cNvSpPr txBox="1">
              <a:spLocks/>
            </p:cNvSpPr>
            <p:nvPr/>
          </p:nvSpPr>
          <p:spPr>
            <a:xfrm>
              <a:off x="8193940" y="3878515"/>
              <a:ext cx="1449115" cy="430887"/>
            </a:xfrm>
            <a:prstGeom prst="rect">
              <a:avLst/>
            </a:prstGeom>
            <a:noFill/>
          </p:spPr>
          <p:txBody>
            <a:bodyPr wrap="none" lIns="0" tIns="0" rIns="0" bIns="0" rtlCol="0">
              <a:spAutoFit/>
            </a:bodyPr>
            <a:lstStyle/>
            <a:p>
              <a:pPr algn="ctr"/>
              <a:r>
                <a:rPr lang="en-US" sz="1400" b="1" dirty="0">
                  <a:solidFill>
                    <a:srgbClr val="000000"/>
                  </a:solidFill>
                </a:rPr>
                <a:t>Next generation </a:t>
              </a:r>
              <a:br>
                <a:rPr lang="en-US" sz="1400" b="1" dirty="0">
                  <a:solidFill>
                    <a:srgbClr val="000000"/>
                  </a:solidFill>
                </a:rPr>
              </a:br>
              <a:r>
                <a:rPr lang="en-US" sz="1400" b="1" dirty="0">
                  <a:solidFill>
                    <a:srgbClr val="000000"/>
                  </a:solidFill>
                </a:rPr>
                <a:t> Silyzer &gt;100 MW</a:t>
              </a:r>
            </a:p>
          </p:txBody>
        </p:sp>
        <p:sp>
          <p:nvSpPr>
            <p:cNvPr id="40" name="Textfeld 39"/>
            <p:cNvSpPr txBox="1">
              <a:spLocks/>
            </p:cNvSpPr>
            <p:nvPr/>
          </p:nvSpPr>
          <p:spPr>
            <a:xfrm>
              <a:off x="8112988" y="4345402"/>
              <a:ext cx="1611018" cy="215444"/>
            </a:xfrm>
            <a:prstGeom prst="rect">
              <a:avLst/>
            </a:prstGeom>
            <a:solidFill>
              <a:srgbClr val="FFFFFF"/>
            </a:solidFill>
          </p:spPr>
          <p:txBody>
            <a:bodyPr wrap="none" lIns="0" tIns="0" rIns="0" bIns="0" rtlCol="0">
              <a:spAutoFit/>
            </a:bodyPr>
            <a:lstStyle/>
            <a:p>
              <a:pPr algn="ctr"/>
              <a:r>
                <a:rPr lang="en-US" sz="1400" b="0" dirty="0">
                  <a:solidFill>
                    <a:srgbClr val="000000"/>
                  </a:solidFill>
                </a:rPr>
                <a:t>Under development</a:t>
              </a:r>
            </a:p>
          </p:txBody>
        </p:sp>
      </p:grpSp>
      <p:sp>
        <p:nvSpPr>
          <p:cNvPr id="7" name="Textfeld 6"/>
          <p:cNvSpPr txBox="1"/>
          <p:nvPr/>
        </p:nvSpPr>
        <p:spPr>
          <a:xfrm>
            <a:off x="2916724" y="4934495"/>
            <a:ext cx="965008" cy="430887"/>
          </a:xfrm>
          <a:prstGeom prst="rect">
            <a:avLst/>
          </a:prstGeom>
          <a:solidFill>
            <a:srgbClr val="FFFFFF"/>
          </a:solidFill>
        </p:spPr>
        <p:txBody>
          <a:bodyPr wrap="none" lIns="0" tIns="0" rIns="0" bIns="0" rtlCol="0">
            <a:spAutoFit/>
          </a:bodyPr>
          <a:lstStyle/>
          <a:p>
            <a:pPr algn="ctr"/>
            <a:r>
              <a:rPr lang="en-US" sz="1400" b="1" dirty="0">
                <a:solidFill>
                  <a:srgbClr val="000000"/>
                </a:solidFill>
              </a:rPr>
              <a:t>Silyzer 200</a:t>
            </a:r>
            <a:br>
              <a:rPr lang="en-US" sz="1400" b="1" dirty="0">
                <a:solidFill>
                  <a:srgbClr val="000000"/>
                </a:solidFill>
              </a:rPr>
            </a:br>
            <a:r>
              <a:rPr lang="en-US" sz="1400" b="1" dirty="0">
                <a:solidFill>
                  <a:srgbClr val="000000"/>
                </a:solidFill>
              </a:rPr>
              <a:t>1 MW class</a:t>
            </a:r>
          </a:p>
        </p:txBody>
      </p:sp>
      <p:sp>
        <p:nvSpPr>
          <p:cNvPr id="19" name="Textfeld 18"/>
          <p:cNvSpPr txBox="1">
            <a:spLocks/>
          </p:cNvSpPr>
          <p:nvPr/>
        </p:nvSpPr>
        <p:spPr>
          <a:xfrm>
            <a:off x="2570783" y="5401382"/>
            <a:ext cx="1872208" cy="215444"/>
          </a:xfrm>
          <a:prstGeom prst="rect">
            <a:avLst/>
          </a:prstGeom>
          <a:solidFill>
            <a:srgbClr val="FFFFFF"/>
          </a:solidFill>
        </p:spPr>
        <p:txBody>
          <a:bodyPr wrap="square" lIns="0" tIns="0" rIns="0" bIns="0" rtlCol="0">
            <a:spAutoFit/>
          </a:bodyPr>
          <a:lstStyle/>
          <a:p>
            <a:pPr algn="ctr"/>
            <a:r>
              <a:rPr lang="en-US" sz="1400" b="0" dirty="0">
                <a:solidFill>
                  <a:srgbClr val="000000"/>
                </a:solidFill>
              </a:rPr>
              <a:t>Commercial product</a:t>
            </a:r>
          </a:p>
        </p:txBody>
      </p:sp>
      <p:pic>
        <p:nvPicPr>
          <p:cNvPr id="41" name="Picture 3" descr="C:\Users\farchmin\AppData\Local\Microsoft\Windows\Temporary Internet Files\Content.Outlook\VVZ9QGD4\M_Silyzer_Front_01_sRGB (3).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2519638" y="5827799"/>
            <a:ext cx="1759194" cy="41518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
          <a:stretch/>
        </p:blipFill>
        <p:spPr bwMode="auto">
          <a:xfrm>
            <a:off x="7544334" y="4293096"/>
            <a:ext cx="2731305" cy="1619807"/>
          </a:xfrm>
          <a:prstGeom prst="rect">
            <a:avLst/>
          </a:prstGeom>
          <a:noFill/>
          <a:ln w="9525">
            <a:noFill/>
            <a:miter lim="800000"/>
            <a:headEnd/>
            <a:tailEnd/>
          </a:ln>
        </p:spPr>
      </p:pic>
      <p:sp>
        <p:nvSpPr>
          <p:cNvPr id="31" name="Textfeld 30"/>
          <p:cNvSpPr txBox="1"/>
          <p:nvPr/>
        </p:nvSpPr>
        <p:spPr>
          <a:xfrm>
            <a:off x="3539869" y="2204393"/>
            <a:ext cx="2375094" cy="430887"/>
          </a:xfrm>
          <a:prstGeom prst="rect">
            <a:avLst/>
          </a:prstGeom>
          <a:solidFill>
            <a:srgbClr val="FFFFFF"/>
          </a:solidFill>
        </p:spPr>
        <p:txBody>
          <a:bodyPr wrap="square" lIns="0" tIns="0" rIns="0" bIns="0" rtlCol="0">
            <a:spAutoFit/>
          </a:bodyPr>
          <a:lstStyle/>
          <a:p>
            <a:r>
              <a:rPr lang="en-US" sz="1400" b="1" dirty="0">
                <a:solidFill>
                  <a:schemeClr val="tx1"/>
                </a:solidFill>
              </a:rPr>
              <a:t>Reduction of H</a:t>
            </a:r>
            <a:r>
              <a:rPr lang="en-US" sz="1400" b="1" baseline="-25000" dirty="0">
                <a:solidFill>
                  <a:schemeClr val="tx1"/>
                </a:solidFill>
              </a:rPr>
              <a:t>2</a:t>
            </a:r>
            <a:r>
              <a:rPr lang="en-US" sz="1400" b="1" dirty="0">
                <a:solidFill>
                  <a:schemeClr val="tx1"/>
                </a:solidFill>
              </a:rPr>
              <a:t> production cost ($/kg H</a:t>
            </a:r>
            <a:r>
              <a:rPr lang="en-US" sz="1400" b="1" baseline="-25000" dirty="0">
                <a:solidFill>
                  <a:schemeClr val="tx1"/>
                </a:solidFill>
              </a:rPr>
              <a:t>2</a:t>
            </a:r>
            <a:r>
              <a:rPr lang="en-US" sz="1400" b="1" dirty="0">
                <a:solidFill>
                  <a:schemeClr val="tx1"/>
                </a:solidFill>
              </a:rPr>
              <a:t>)</a:t>
            </a:r>
            <a:endParaRPr lang="en-US" sz="1400" dirty="0">
              <a:solidFill>
                <a:schemeClr val="tx1"/>
              </a:solidFill>
            </a:endParaRPr>
          </a:p>
        </p:txBody>
      </p:sp>
      <p:grpSp>
        <p:nvGrpSpPr>
          <p:cNvPr id="26" name="SAGD, Siemens, Geld, Finanzen, Münzen, Kosten, Gewinn, Wirtschaft, Buchhaltung"/>
          <p:cNvGrpSpPr>
            <a:grpSpLocks noChangeAspect="1"/>
          </p:cNvGrpSpPr>
          <p:nvPr/>
        </p:nvGrpSpPr>
        <p:grpSpPr>
          <a:xfrm>
            <a:off x="3178765" y="2806658"/>
            <a:ext cx="440940" cy="1601328"/>
            <a:chOff x="252413" y="2682875"/>
            <a:chExt cx="463550" cy="1683441"/>
          </a:xfrm>
          <a:solidFill>
            <a:srgbClr val="41AAAA"/>
          </a:solidFill>
        </p:grpSpPr>
        <p:sp>
          <p:nvSpPr>
            <p:cNvPr id="33" name="Oval 6"/>
            <p:cNvSpPr>
              <a:spLocks noChangeArrowheads="1"/>
            </p:cNvSpPr>
            <p:nvPr/>
          </p:nvSpPr>
          <p:spPr bwMode="auto">
            <a:xfrm>
              <a:off x="252413" y="2682875"/>
              <a:ext cx="463550" cy="2000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4" name="Freeform 7"/>
            <p:cNvSpPr>
              <a:spLocks/>
            </p:cNvSpPr>
            <p:nvPr/>
          </p:nvSpPr>
          <p:spPr bwMode="auto">
            <a:xfrm>
              <a:off x="252413" y="3454400"/>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5" name="Freeform 8"/>
            <p:cNvSpPr>
              <a:spLocks/>
            </p:cNvSpPr>
            <p:nvPr/>
          </p:nvSpPr>
          <p:spPr bwMode="auto">
            <a:xfrm>
              <a:off x="252413" y="3330575"/>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6" name="Freeform 9"/>
            <p:cNvSpPr>
              <a:spLocks/>
            </p:cNvSpPr>
            <p:nvPr/>
          </p:nvSpPr>
          <p:spPr bwMode="auto">
            <a:xfrm>
              <a:off x="252413" y="3206750"/>
              <a:ext cx="463550" cy="173038"/>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7" name="Freeform 10"/>
            <p:cNvSpPr>
              <a:spLocks/>
            </p:cNvSpPr>
            <p:nvPr/>
          </p:nvSpPr>
          <p:spPr bwMode="auto">
            <a:xfrm>
              <a:off x="252413" y="3081339"/>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8" name="Freeform 11"/>
            <p:cNvSpPr>
              <a:spLocks/>
            </p:cNvSpPr>
            <p:nvPr/>
          </p:nvSpPr>
          <p:spPr bwMode="auto">
            <a:xfrm>
              <a:off x="252413" y="2957512"/>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39" name="Freeform 12"/>
            <p:cNvSpPr>
              <a:spLocks/>
            </p:cNvSpPr>
            <p:nvPr/>
          </p:nvSpPr>
          <p:spPr bwMode="auto">
            <a:xfrm>
              <a:off x="252413" y="2833686"/>
              <a:ext cx="463550" cy="173038"/>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2" name="Freeform 7"/>
            <p:cNvSpPr>
              <a:spLocks/>
            </p:cNvSpPr>
            <p:nvPr/>
          </p:nvSpPr>
          <p:spPr bwMode="auto">
            <a:xfrm>
              <a:off x="252413" y="4191691"/>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3" name="Freeform 8"/>
            <p:cNvSpPr>
              <a:spLocks/>
            </p:cNvSpPr>
            <p:nvPr/>
          </p:nvSpPr>
          <p:spPr bwMode="auto">
            <a:xfrm>
              <a:off x="252413" y="4067866"/>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4" name="Freeform 9"/>
            <p:cNvSpPr>
              <a:spLocks/>
            </p:cNvSpPr>
            <p:nvPr/>
          </p:nvSpPr>
          <p:spPr bwMode="auto">
            <a:xfrm>
              <a:off x="252413" y="3944041"/>
              <a:ext cx="463550" cy="173038"/>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5" name="Freeform 10"/>
            <p:cNvSpPr>
              <a:spLocks/>
            </p:cNvSpPr>
            <p:nvPr/>
          </p:nvSpPr>
          <p:spPr bwMode="auto">
            <a:xfrm>
              <a:off x="252413" y="3818630"/>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6" name="Freeform 11"/>
            <p:cNvSpPr>
              <a:spLocks/>
            </p:cNvSpPr>
            <p:nvPr/>
          </p:nvSpPr>
          <p:spPr bwMode="auto">
            <a:xfrm>
              <a:off x="252413" y="3694803"/>
              <a:ext cx="463550" cy="174625"/>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47" name="Freeform 12"/>
            <p:cNvSpPr>
              <a:spLocks/>
            </p:cNvSpPr>
            <p:nvPr/>
          </p:nvSpPr>
          <p:spPr bwMode="auto">
            <a:xfrm>
              <a:off x="252413" y="3570977"/>
              <a:ext cx="463550" cy="173038"/>
            </a:xfrm>
            <a:custGeom>
              <a:avLst/>
              <a:gdLst>
                <a:gd name="T0" fmla="*/ 288 w 288"/>
                <a:gd name="T1" fmla="*/ 46 h 108"/>
                <a:gd name="T2" fmla="*/ 143 w 288"/>
                <a:gd name="T3" fmla="*/ 108 h 108"/>
                <a:gd name="T4" fmla="*/ 0 w 288"/>
                <a:gd name="T5" fmla="*/ 46 h 108"/>
                <a:gd name="T6" fmla="*/ 0 w 288"/>
                <a:gd name="T7" fmla="*/ 0 h 108"/>
                <a:gd name="T8" fmla="*/ 143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3" y="108"/>
                  </a:cubicBezTo>
                  <a:cubicBezTo>
                    <a:pt x="64" y="108"/>
                    <a:pt x="0" y="80"/>
                    <a:pt x="0" y="46"/>
                  </a:cubicBezTo>
                  <a:cubicBezTo>
                    <a:pt x="0" y="0"/>
                    <a:pt x="0" y="0"/>
                    <a:pt x="0" y="0"/>
                  </a:cubicBezTo>
                  <a:cubicBezTo>
                    <a:pt x="0" y="34"/>
                    <a:pt x="64" y="62"/>
                    <a:pt x="143"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grpSp>
      <p:grpSp>
        <p:nvGrpSpPr>
          <p:cNvPr id="27" name="Gruppieren 14"/>
          <p:cNvGrpSpPr>
            <a:grpSpLocks/>
          </p:cNvGrpSpPr>
          <p:nvPr/>
        </p:nvGrpSpPr>
        <p:grpSpPr>
          <a:xfrm>
            <a:off x="8723863" y="2806658"/>
            <a:ext cx="439430" cy="425839"/>
            <a:chOff x="6367967" y="3453161"/>
            <a:chExt cx="439430" cy="425839"/>
          </a:xfrm>
          <a:solidFill>
            <a:srgbClr val="41AAAA"/>
          </a:solidFill>
        </p:grpSpPr>
        <p:sp>
          <p:nvSpPr>
            <p:cNvPr id="49" name="Oval 13"/>
            <p:cNvSpPr>
              <a:spLocks noChangeArrowheads="1"/>
            </p:cNvSpPr>
            <p:nvPr/>
          </p:nvSpPr>
          <p:spPr bwMode="auto">
            <a:xfrm>
              <a:off x="6367967" y="3453161"/>
              <a:ext cx="439430" cy="1887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0" name="Freeform 14"/>
            <p:cNvSpPr>
              <a:spLocks/>
            </p:cNvSpPr>
            <p:nvPr/>
          </p:nvSpPr>
          <p:spPr bwMode="auto">
            <a:xfrm>
              <a:off x="6367967" y="3712893"/>
              <a:ext cx="439430" cy="166107"/>
            </a:xfrm>
            <a:custGeom>
              <a:avLst/>
              <a:gdLst>
                <a:gd name="T0" fmla="*/ 287 w 287"/>
                <a:gd name="T1" fmla="*/ 46 h 108"/>
                <a:gd name="T2" fmla="*/ 144 w 287"/>
                <a:gd name="T3" fmla="*/ 108 h 108"/>
                <a:gd name="T4" fmla="*/ 0 w 287"/>
                <a:gd name="T5" fmla="*/ 46 h 108"/>
                <a:gd name="T6" fmla="*/ 0 w 287"/>
                <a:gd name="T7" fmla="*/ 0 h 108"/>
                <a:gd name="T8" fmla="*/ 144 w 287"/>
                <a:gd name="T9" fmla="*/ 62 h 108"/>
                <a:gd name="T10" fmla="*/ 287 w 287"/>
                <a:gd name="T11" fmla="*/ 0 h 108"/>
                <a:gd name="T12" fmla="*/ 287 w 287"/>
                <a:gd name="T13" fmla="*/ 46 h 108"/>
                <a:gd name="T14" fmla="*/ 287 w 287"/>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108">
                  <a:moveTo>
                    <a:pt x="287" y="46"/>
                  </a:moveTo>
                  <a:cubicBezTo>
                    <a:pt x="287" y="80"/>
                    <a:pt x="223" y="108"/>
                    <a:pt x="144" y="108"/>
                  </a:cubicBezTo>
                  <a:cubicBezTo>
                    <a:pt x="64" y="108"/>
                    <a:pt x="0" y="80"/>
                    <a:pt x="0" y="46"/>
                  </a:cubicBezTo>
                  <a:cubicBezTo>
                    <a:pt x="0" y="0"/>
                    <a:pt x="0" y="0"/>
                    <a:pt x="0" y="0"/>
                  </a:cubicBezTo>
                  <a:cubicBezTo>
                    <a:pt x="0" y="34"/>
                    <a:pt x="64" y="62"/>
                    <a:pt x="144" y="62"/>
                  </a:cubicBezTo>
                  <a:cubicBezTo>
                    <a:pt x="223" y="62"/>
                    <a:pt x="287" y="34"/>
                    <a:pt x="287" y="0"/>
                  </a:cubicBezTo>
                  <a:cubicBezTo>
                    <a:pt x="287" y="46"/>
                    <a:pt x="287" y="46"/>
                    <a:pt x="287" y="46"/>
                  </a:cubicBezTo>
                  <a:cubicBezTo>
                    <a:pt x="287" y="46"/>
                    <a:pt x="287" y="46"/>
                    <a:pt x="28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1" name="Freeform 15"/>
            <p:cNvSpPr>
              <a:spLocks/>
            </p:cNvSpPr>
            <p:nvPr/>
          </p:nvSpPr>
          <p:spPr bwMode="auto">
            <a:xfrm>
              <a:off x="6367967" y="3595107"/>
              <a:ext cx="439430" cy="166107"/>
            </a:xfrm>
            <a:custGeom>
              <a:avLst/>
              <a:gdLst>
                <a:gd name="T0" fmla="*/ 287 w 287"/>
                <a:gd name="T1" fmla="*/ 46 h 108"/>
                <a:gd name="T2" fmla="*/ 144 w 287"/>
                <a:gd name="T3" fmla="*/ 108 h 108"/>
                <a:gd name="T4" fmla="*/ 0 w 287"/>
                <a:gd name="T5" fmla="*/ 46 h 108"/>
                <a:gd name="T6" fmla="*/ 0 w 287"/>
                <a:gd name="T7" fmla="*/ 0 h 108"/>
                <a:gd name="T8" fmla="*/ 144 w 287"/>
                <a:gd name="T9" fmla="*/ 62 h 108"/>
                <a:gd name="T10" fmla="*/ 287 w 287"/>
                <a:gd name="T11" fmla="*/ 0 h 108"/>
                <a:gd name="T12" fmla="*/ 287 w 287"/>
                <a:gd name="T13" fmla="*/ 46 h 108"/>
                <a:gd name="T14" fmla="*/ 287 w 287"/>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108">
                  <a:moveTo>
                    <a:pt x="287" y="46"/>
                  </a:moveTo>
                  <a:cubicBezTo>
                    <a:pt x="287" y="80"/>
                    <a:pt x="223" y="108"/>
                    <a:pt x="144" y="108"/>
                  </a:cubicBezTo>
                  <a:cubicBezTo>
                    <a:pt x="64" y="108"/>
                    <a:pt x="0" y="80"/>
                    <a:pt x="0" y="46"/>
                  </a:cubicBezTo>
                  <a:cubicBezTo>
                    <a:pt x="0" y="0"/>
                    <a:pt x="0" y="0"/>
                    <a:pt x="0" y="0"/>
                  </a:cubicBezTo>
                  <a:cubicBezTo>
                    <a:pt x="0" y="34"/>
                    <a:pt x="64" y="62"/>
                    <a:pt x="144" y="62"/>
                  </a:cubicBezTo>
                  <a:cubicBezTo>
                    <a:pt x="223" y="62"/>
                    <a:pt x="287" y="34"/>
                    <a:pt x="287" y="0"/>
                  </a:cubicBezTo>
                  <a:cubicBezTo>
                    <a:pt x="287" y="46"/>
                    <a:pt x="287" y="46"/>
                    <a:pt x="287" y="46"/>
                  </a:cubicBezTo>
                  <a:cubicBezTo>
                    <a:pt x="287" y="46"/>
                    <a:pt x="287" y="46"/>
                    <a:pt x="28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grpSp>
      <p:grpSp>
        <p:nvGrpSpPr>
          <p:cNvPr id="28" name="Gruppieren 51"/>
          <p:cNvGrpSpPr>
            <a:grpSpLocks/>
          </p:cNvGrpSpPr>
          <p:nvPr/>
        </p:nvGrpSpPr>
        <p:grpSpPr>
          <a:xfrm>
            <a:off x="5950937" y="2806658"/>
            <a:ext cx="440940" cy="1019873"/>
            <a:chOff x="5878705" y="3217591"/>
            <a:chExt cx="440940" cy="1019873"/>
          </a:xfrm>
          <a:solidFill>
            <a:srgbClr val="41AAAA"/>
          </a:solidFill>
        </p:grpSpPr>
        <p:sp>
          <p:nvSpPr>
            <p:cNvPr id="53" name="Freeform 5"/>
            <p:cNvSpPr>
              <a:spLocks/>
            </p:cNvSpPr>
            <p:nvPr/>
          </p:nvSpPr>
          <p:spPr bwMode="auto">
            <a:xfrm>
              <a:off x="5878705" y="3358026"/>
              <a:ext cx="440940" cy="166107"/>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4" name="Oval 16"/>
            <p:cNvSpPr>
              <a:spLocks noChangeArrowheads="1"/>
            </p:cNvSpPr>
            <p:nvPr/>
          </p:nvSpPr>
          <p:spPr bwMode="auto">
            <a:xfrm>
              <a:off x="5878705" y="3217591"/>
              <a:ext cx="440940" cy="1887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5" name="Freeform 17"/>
            <p:cNvSpPr>
              <a:spLocks/>
            </p:cNvSpPr>
            <p:nvPr/>
          </p:nvSpPr>
          <p:spPr bwMode="auto">
            <a:xfrm>
              <a:off x="5878705" y="3712893"/>
              <a:ext cx="440940" cy="166107"/>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6" name="Freeform 18"/>
            <p:cNvSpPr>
              <a:spLocks/>
            </p:cNvSpPr>
            <p:nvPr/>
          </p:nvSpPr>
          <p:spPr bwMode="auto">
            <a:xfrm>
              <a:off x="5878705" y="3595107"/>
              <a:ext cx="440940" cy="166107"/>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7" name="Freeform 19"/>
            <p:cNvSpPr>
              <a:spLocks/>
            </p:cNvSpPr>
            <p:nvPr/>
          </p:nvSpPr>
          <p:spPr bwMode="auto">
            <a:xfrm>
              <a:off x="5878705" y="3477322"/>
              <a:ext cx="440940" cy="164598"/>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8" name="Freeform 5"/>
            <p:cNvSpPr>
              <a:spLocks/>
            </p:cNvSpPr>
            <p:nvPr/>
          </p:nvSpPr>
          <p:spPr bwMode="auto">
            <a:xfrm>
              <a:off x="5878705" y="3834276"/>
              <a:ext cx="440940" cy="166107"/>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59" name="Freeform 18"/>
            <p:cNvSpPr>
              <a:spLocks/>
            </p:cNvSpPr>
            <p:nvPr/>
          </p:nvSpPr>
          <p:spPr bwMode="auto">
            <a:xfrm>
              <a:off x="5878705" y="4071357"/>
              <a:ext cx="440940" cy="166107"/>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60" name="Freeform 19"/>
            <p:cNvSpPr>
              <a:spLocks/>
            </p:cNvSpPr>
            <p:nvPr/>
          </p:nvSpPr>
          <p:spPr bwMode="auto">
            <a:xfrm>
              <a:off x="5878705" y="3953572"/>
              <a:ext cx="440940" cy="164598"/>
            </a:xfrm>
            <a:custGeom>
              <a:avLst/>
              <a:gdLst>
                <a:gd name="T0" fmla="*/ 288 w 288"/>
                <a:gd name="T1" fmla="*/ 46 h 108"/>
                <a:gd name="T2" fmla="*/ 144 w 288"/>
                <a:gd name="T3" fmla="*/ 108 h 108"/>
                <a:gd name="T4" fmla="*/ 0 w 288"/>
                <a:gd name="T5" fmla="*/ 46 h 108"/>
                <a:gd name="T6" fmla="*/ 0 w 288"/>
                <a:gd name="T7" fmla="*/ 0 h 108"/>
                <a:gd name="T8" fmla="*/ 144 w 288"/>
                <a:gd name="T9" fmla="*/ 62 h 108"/>
                <a:gd name="T10" fmla="*/ 288 w 288"/>
                <a:gd name="T11" fmla="*/ 0 h 108"/>
                <a:gd name="T12" fmla="*/ 288 w 288"/>
                <a:gd name="T13" fmla="*/ 46 h 108"/>
                <a:gd name="T14" fmla="*/ 288 w 288"/>
                <a:gd name="T15" fmla="*/ 46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08">
                  <a:moveTo>
                    <a:pt x="288" y="46"/>
                  </a:moveTo>
                  <a:cubicBezTo>
                    <a:pt x="288" y="80"/>
                    <a:pt x="223" y="108"/>
                    <a:pt x="144" y="108"/>
                  </a:cubicBezTo>
                  <a:cubicBezTo>
                    <a:pt x="65" y="108"/>
                    <a:pt x="0" y="80"/>
                    <a:pt x="0" y="46"/>
                  </a:cubicBezTo>
                  <a:cubicBezTo>
                    <a:pt x="0" y="0"/>
                    <a:pt x="0" y="0"/>
                    <a:pt x="0" y="0"/>
                  </a:cubicBezTo>
                  <a:cubicBezTo>
                    <a:pt x="0" y="34"/>
                    <a:pt x="65" y="62"/>
                    <a:pt x="144" y="62"/>
                  </a:cubicBezTo>
                  <a:cubicBezTo>
                    <a:pt x="223" y="62"/>
                    <a:pt x="288" y="34"/>
                    <a:pt x="288" y="0"/>
                  </a:cubicBezTo>
                  <a:cubicBezTo>
                    <a:pt x="288" y="46"/>
                    <a:pt x="288" y="46"/>
                    <a:pt x="288" y="46"/>
                  </a:cubicBezTo>
                  <a:cubicBezTo>
                    <a:pt x="288" y="46"/>
                    <a:pt x="288" y="46"/>
                    <a:pt x="288"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grpSp>
      <p:sp>
        <p:nvSpPr>
          <p:cNvPr id="61" name="Freihandform 60"/>
          <p:cNvSpPr>
            <a:spLocks/>
          </p:cNvSpPr>
          <p:nvPr/>
        </p:nvSpPr>
        <p:spPr bwMode="auto">
          <a:xfrm>
            <a:off x="3390901" y="2087368"/>
            <a:ext cx="5552678" cy="643131"/>
          </a:xfrm>
          <a:custGeom>
            <a:avLst/>
            <a:gdLst>
              <a:gd name="connsiteX0" fmla="*/ 0 w 5591175"/>
              <a:gd name="connsiteY0" fmla="*/ 876300 h 876300"/>
              <a:gd name="connsiteX1" fmla="*/ 0 w 5591175"/>
              <a:gd name="connsiteY1" fmla="*/ 0 h 876300"/>
              <a:gd name="connsiteX2" fmla="*/ 5591175 w 5591175"/>
              <a:gd name="connsiteY2" fmla="*/ 0 h 876300"/>
              <a:gd name="connsiteX3" fmla="*/ 5591175 w 5591175"/>
              <a:gd name="connsiteY3" fmla="*/ 828675 h 876300"/>
            </a:gdLst>
            <a:ahLst/>
            <a:cxnLst>
              <a:cxn ang="0">
                <a:pos x="connsiteX0" y="connsiteY0"/>
              </a:cxn>
              <a:cxn ang="0">
                <a:pos x="connsiteX1" y="connsiteY1"/>
              </a:cxn>
              <a:cxn ang="0">
                <a:pos x="connsiteX2" y="connsiteY2"/>
              </a:cxn>
              <a:cxn ang="0">
                <a:pos x="connsiteX3" y="connsiteY3"/>
              </a:cxn>
            </a:cxnLst>
            <a:rect l="l" t="t" r="r" b="b"/>
            <a:pathLst>
              <a:path w="5591175" h="876300">
                <a:moveTo>
                  <a:pt x="0" y="876300"/>
                </a:moveTo>
                <a:lnTo>
                  <a:pt x="0" y="0"/>
                </a:lnTo>
                <a:lnTo>
                  <a:pt x="5591175" y="0"/>
                </a:lnTo>
                <a:lnTo>
                  <a:pt x="5591175" y="828675"/>
                </a:lnTo>
              </a:path>
            </a:pathLst>
          </a:custGeom>
          <a:noFill/>
          <a:ln w="28575" cap="sq">
            <a:solidFill>
              <a:srgbClr val="00646E"/>
            </a:solidFill>
            <a:miter lim="800000"/>
            <a:headEnd type="none" w="med" len="med"/>
            <a:tailEnd type="triangle" w="med" len="med"/>
          </a:ln>
          <a:extLst/>
        </p:spPr>
        <p:txBody>
          <a:bodyPr wrap="square" lIns="108000" tIns="72000" rIns="108000" bIns="72000" rtlCol="0" anchor="t">
            <a:noAutofit/>
          </a:bodyPr>
          <a:lstStyle/>
          <a:p>
            <a:pPr marL="144000" indent="-144000">
              <a:spcBef>
                <a:spcPts val="200"/>
              </a:spcBef>
              <a:buClr>
                <a:schemeClr val="accent1"/>
              </a:buClr>
              <a:buFont typeface="Arial" panose="020B0604020202020204" pitchFamily="34" charset="0"/>
              <a:buChar char="•"/>
            </a:pPr>
            <a:endParaRPr lang="en-US" sz="1200" dirty="0">
              <a:solidFill>
                <a:schemeClr val="tx1"/>
              </a:solidFill>
            </a:endParaRPr>
          </a:p>
        </p:txBody>
      </p:sp>
      <p:cxnSp>
        <p:nvCxnSpPr>
          <p:cNvPr id="62" name="Gerade Verbindung mit Pfeil 61"/>
          <p:cNvCxnSpPr>
            <a:cxnSpLocks/>
          </p:cNvCxnSpPr>
          <p:nvPr/>
        </p:nvCxnSpPr>
        <p:spPr bwMode="auto">
          <a:xfrm>
            <a:off x="6167240" y="2087368"/>
            <a:ext cx="0" cy="643131"/>
          </a:xfrm>
          <a:prstGeom prst="straightConnector1">
            <a:avLst/>
          </a:prstGeom>
          <a:noFill/>
          <a:ln w="28575" cap="sq">
            <a:solidFill>
              <a:srgbClr val="00646E"/>
            </a:solidFill>
            <a:miter lim="800000"/>
            <a:headEnd type="none" w="med" len="med"/>
            <a:tailEnd type="triangle" w="med" len="med"/>
          </a:ln>
          <a:extLst/>
        </p:spPr>
      </p:cxnSp>
      <p:pic>
        <p:nvPicPr>
          <p:cNvPr id="63" name="Grafik 6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044683" y="4878090"/>
            <a:ext cx="2170616" cy="1534835"/>
          </a:xfrm>
          <a:prstGeom prst="rect">
            <a:avLst/>
          </a:prstGeom>
        </p:spPr>
      </p:pic>
    </p:spTree>
    <p:extLst>
      <p:ext uri="{BB962C8B-B14F-4D97-AF65-F5344CB8AC3E}">
        <p14:creationId xmlns:p14="http://schemas.microsoft.com/office/powerpoint/2010/main" val="2754918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p:cNvPicPr>
          <p:nvPr/>
        </p:nvPicPr>
        <p:blipFill rotWithShape="1">
          <a:blip r:embed="rId2" cstate="email">
            <a:extLst>
              <a:ext uri="{28A0092B-C50C-407E-A947-70E740481C1C}">
                <a14:useLocalDpi xmlns:a14="http://schemas.microsoft.com/office/drawing/2010/main"/>
              </a:ext>
            </a:extLst>
          </a:blip>
          <a:srcRect l="-1" r="13608"/>
          <a:stretch/>
        </p:blipFill>
        <p:spPr>
          <a:xfrm>
            <a:off x="626563" y="1439999"/>
            <a:ext cx="3240000" cy="2196000"/>
          </a:xfrm>
          <a:prstGeom prst="rect">
            <a:avLst/>
          </a:prstGeom>
        </p:spPr>
      </p:pic>
      <p:sp>
        <p:nvSpPr>
          <p:cNvPr id="29" name="Rechteck 28"/>
          <p:cNvSpPr>
            <a:spLocks/>
          </p:cNvSpPr>
          <p:nvPr/>
        </p:nvSpPr>
        <p:spPr bwMode="gray">
          <a:xfrm>
            <a:off x="627063" y="3599999"/>
            <a:ext cx="3239503" cy="2594425"/>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rtlCol="0" anchor="ctr"/>
          <a:lstStyle/>
          <a:p>
            <a:pPr algn="ctr"/>
            <a:endParaRPr lang="en-US" dirty="0" err="1">
              <a:solidFill>
                <a:schemeClr val="tx1"/>
              </a:solidFill>
              <a:ea typeface="Arial Unicode MS"/>
            </a:endParaRPr>
          </a:p>
        </p:txBody>
      </p:sp>
      <p:sp>
        <p:nvSpPr>
          <p:cNvPr id="2" name="Titel 1"/>
          <p:cNvSpPr>
            <a:spLocks noGrp="1"/>
          </p:cNvSpPr>
          <p:nvPr>
            <p:ph type="title"/>
          </p:nvPr>
        </p:nvSpPr>
        <p:spPr>
          <a:xfrm>
            <a:off x="-21505" y="0"/>
            <a:ext cx="12198350" cy="1440000"/>
          </a:xfrm>
        </p:spPr>
        <p:txBody>
          <a:bodyPr/>
          <a:lstStyle/>
          <a:p>
            <a:r>
              <a:rPr lang="en-US" dirty="0" err="1"/>
              <a:t>Energiepark</a:t>
            </a:r>
            <a:r>
              <a:rPr lang="en-US" dirty="0"/>
              <a:t> Mainz</a:t>
            </a:r>
            <a:br>
              <a:rPr lang="en-US" dirty="0"/>
            </a:br>
            <a:r>
              <a:rPr lang="en-US" dirty="0"/>
              <a:t>World’s largest PEM electrolysis facility in 2015</a:t>
            </a:r>
            <a:endParaRPr lang="de-DE" dirty="0"/>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4705" y="3068469"/>
            <a:ext cx="1079623" cy="432541"/>
          </a:xfrm>
          <a:prstGeom prst="rect">
            <a:avLst/>
          </a:prstGeom>
        </p:spPr>
      </p:pic>
      <p:sp>
        <p:nvSpPr>
          <p:cNvPr id="14" name="Rectangle 11"/>
          <p:cNvSpPr>
            <a:spLocks noChangeArrowheads="1"/>
          </p:cNvSpPr>
          <p:nvPr/>
        </p:nvSpPr>
        <p:spPr bwMode="gray">
          <a:xfrm>
            <a:off x="4030564" y="1440000"/>
            <a:ext cx="2520000" cy="287308"/>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Facts &amp; figures</a:t>
            </a:r>
          </a:p>
        </p:txBody>
      </p:sp>
      <p:sp>
        <p:nvSpPr>
          <p:cNvPr id="15" name="Rectangle 7"/>
          <p:cNvSpPr>
            <a:spLocks noChangeArrowheads="1"/>
          </p:cNvSpPr>
          <p:nvPr/>
        </p:nvSpPr>
        <p:spPr bwMode="gray">
          <a:xfrm>
            <a:off x="4030564" y="1746579"/>
            <a:ext cx="2515928" cy="1853419"/>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Customer: Energiepark Mainz (JV of Linde and </a:t>
            </a:r>
            <a:r>
              <a:rPr lang="en-US" sz="1200" dirty="0" err="1">
                <a:solidFill>
                  <a:srgbClr val="000000"/>
                </a:solidFill>
                <a:ea typeface="ＭＳ Ｐゴシック"/>
                <a:sym typeface="Wingdings" pitchFamily="2" charset="2"/>
              </a:rPr>
              <a:t>Mainzer</a:t>
            </a:r>
            <a:r>
              <a:rPr lang="en-US" sz="1200" dirty="0">
                <a:solidFill>
                  <a:srgbClr val="000000"/>
                </a:solidFill>
                <a:ea typeface="ＭＳ Ｐゴシック"/>
                <a:sym typeface="Wingdings" pitchFamily="2" charset="2"/>
              </a:rPr>
              <a:t> </a:t>
            </a:r>
            <a:r>
              <a:rPr lang="en-US" sz="1200" dirty="0" err="1">
                <a:solidFill>
                  <a:srgbClr val="000000"/>
                </a:solidFill>
                <a:ea typeface="ＭＳ Ｐゴシック"/>
                <a:sym typeface="Wingdings" pitchFamily="2" charset="2"/>
              </a:rPr>
              <a:t>Stadtwerke</a:t>
            </a:r>
            <a:r>
              <a:rPr lang="en-US" sz="1200" dirty="0">
                <a:solidFill>
                  <a:srgbClr val="000000"/>
                </a:solidFill>
                <a:ea typeface="ＭＳ Ｐゴシック"/>
                <a:sym typeface="Wingdings" pitchFamily="2" charset="2"/>
              </a:rPr>
              <a:t>)</a:t>
            </a:r>
          </a:p>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Country: Germany</a:t>
            </a:r>
            <a:endParaRPr lang="en-US" sz="1200" dirty="0">
              <a:solidFill>
                <a:srgbClr val="000000"/>
              </a:solidFill>
              <a:ea typeface="ＭＳ Ｐゴシック"/>
            </a:endParaRPr>
          </a:p>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Installed: 2015</a:t>
            </a:r>
          </a:p>
          <a:p>
            <a:pPr marL="180000" indent="-180000">
              <a:lnSpc>
                <a:spcPct val="110000"/>
              </a:lnSpc>
              <a:spcBef>
                <a:spcPts val="0"/>
              </a:spcBef>
              <a:buClr>
                <a:schemeClr val="accent1"/>
              </a:buClr>
              <a:buFont typeface="Arial" panose="020B0604020202020204" pitchFamily="34" charset="0"/>
              <a:buChar char="•"/>
            </a:pPr>
            <a:r>
              <a:rPr lang="en-US" altLang="de-DE" sz="1200" dirty="0">
                <a:solidFill>
                  <a:srgbClr val="000000"/>
                </a:solidFill>
                <a:ea typeface="ＭＳ Ｐゴシック"/>
                <a:sym typeface="Wingdings" pitchFamily="2" charset="2"/>
              </a:rPr>
              <a:t>Product: Silyzer 200</a:t>
            </a:r>
          </a:p>
        </p:txBody>
      </p:sp>
      <p:sp>
        <p:nvSpPr>
          <p:cNvPr id="16" name="Rechteck 15"/>
          <p:cNvSpPr/>
          <p:nvPr/>
        </p:nvSpPr>
        <p:spPr bwMode="gray">
          <a:xfrm>
            <a:off x="626416" y="3599999"/>
            <a:ext cx="3240150" cy="2594425"/>
          </a:xfrm>
          <a:prstGeom prst="rect">
            <a:avLst/>
          </a:prstGeom>
        </p:spPr>
        <p:txBody>
          <a:bodyPr wrap="square" lIns="288000" tIns="108000" rIns="288000" bIns="0" anchor="t">
            <a:noAutofit/>
          </a:bodyPr>
          <a:lstStyle/>
          <a:p>
            <a:r>
              <a:rPr lang="en-US" sz="4400" spc="-150" dirty="0">
                <a:solidFill>
                  <a:schemeClr val="bg1"/>
                </a:solidFill>
                <a:latin typeface="Arial"/>
                <a:ea typeface="Arial Unicode MS"/>
                <a:sym typeface="Arial"/>
              </a:rPr>
              <a:t>3.75</a:t>
            </a:r>
            <a:r>
              <a:rPr lang="en-US" sz="2800" spc="-150" dirty="0">
                <a:solidFill>
                  <a:schemeClr val="bg1"/>
                </a:solidFill>
                <a:latin typeface="Arial"/>
                <a:ea typeface="Arial Unicode MS"/>
                <a:sym typeface="Arial"/>
              </a:rPr>
              <a:t> </a:t>
            </a:r>
            <a:r>
              <a:rPr lang="en-US" sz="2800" b="1" spc="-150" dirty="0">
                <a:solidFill>
                  <a:schemeClr val="bg1"/>
                </a:solidFill>
                <a:latin typeface="Arial"/>
                <a:ea typeface="Arial Unicode MS"/>
                <a:sym typeface="Arial"/>
              </a:rPr>
              <a:t>MW</a:t>
            </a:r>
          </a:p>
          <a:p>
            <a:pPr lvl="0">
              <a:spcBef>
                <a:spcPts val="0"/>
              </a:spcBef>
            </a:pPr>
            <a:r>
              <a:rPr lang="en-US" altLang="de-DE" sz="1400" dirty="0">
                <a:solidFill>
                  <a:srgbClr val="FFFFFF"/>
                </a:solidFill>
                <a:ea typeface="ＭＳ Ｐゴシック"/>
                <a:sym typeface="Wingdings" pitchFamily="2" charset="2"/>
              </a:rPr>
              <a:t>rated power / 6.0 MW peak power (limited in time) based on three </a:t>
            </a:r>
            <a:r>
              <a:rPr lang="en-US" altLang="de-DE" sz="1400" dirty="0" err="1">
                <a:solidFill>
                  <a:srgbClr val="FFFFFF"/>
                </a:solidFill>
                <a:ea typeface="ＭＳ Ｐゴシック"/>
                <a:sym typeface="Wingdings" pitchFamily="2" charset="2"/>
              </a:rPr>
              <a:t>Silyzer</a:t>
            </a:r>
            <a:r>
              <a:rPr lang="en-US" altLang="de-DE" sz="1400" dirty="0">
                <a:solidFill>
                  <a:srgbClr val="FFFFFF"/>
                </a:solidFill>
                <a:ea typeface="ＭＳ Ｐゴシック"/>
                <a:sym typeface="Wingdings" pitchFamily="2" charset="2"/>
              </a:rPr>
              <a:t> 200</a:t>
            </a:r>
            <a:endParaRPr lang="en-US" sz="1400" b="1" dirty="0">
              <a:solidFill>
                <a:srgbClr val="FFFFFF"/>
              </a:solidFill>
              <a:ea typeface="Arial Unicode MS"/>
            </a:endParaRPr>
          </a:p>
        </p:txBody>
      </p:sp>
      <p:sp>
        <p:nvSpPr>
          <p:cNvPr id="22" name="Rectangle 7"/>
          <p:cNvSpPr>
            <a:spLocks noChangeArrowheads="1"/>
          </p:cNvSpPr>
          <p:nvPr/>
        </p:nvSpPr>
        <p:spPr bwMode="gray">
          <a:xfrm>
            <a:off x="6696000" y="2420860"/>
            <a:ext cx="1512000" cy="920618"/>
          </a:xfrm>
          <a:prstGeom prst="rect">
            <a:avLst/>
          </a:prstGeom>
          <a:noFill/>
          <a:ln w="9525" algn="ctr">
            <a:noFill/>
            <a:miter lim="800000"/>
            <a:headEnd/>
            <a:tailEnd/>
          </a:ln>
        </p:spPr>
        <p:txBody>
          <a:bodyPr lIns="108000" tIns="0" rIns="0" bIns="0"/>
          <a:lstStyle/>
          <a:p>
            <a:pPr>
              <a:lnSpc>
                <a:spcPct val="110000"/>
              </a:lnSpc>
              <a:spcBef>
                <a:spcPts val="0"/>
              </a:spcBef>
              <a:buClr>
                <a:srgbClr val="3BB1BA"/>
              </a:buClr>
              <a:tabLst>
                <a:tab pos="5203825" algn="l"/>
              </a:tabLst>
            </a:pPr>
            <a:r>
              <a:rPr lang="en-US" altLang="de-DE" sz="1200" dirty="0">
                <a:solidFill>
                  <a:schemeClr val="tx1"/>
                </a:solidFill>
                <a:cs typeface="Arial" charset="0"/>
                <a:sym typeface="Wingdings" pitchFamily="2" charset="2"/>
              </a:rPr>
              <a:t>Green hydrogen is fed into the local natural gas grid.</a:t>
            </a:r>
          </a:p>
        </p:txBody>
      </p:sp>
      <p:sp>
        <p:nvSpPr>
          <p:cNvPr id="24" name="Rectangle 11"/>
          <p:cNvSpPr>
            <a:spLocks noChangeArrowheads="1"/>
          </p:cNvSpPr>
          <p:nvPr/>
        </p:nvSpPr>
        <p:spPr bwMode="gray">
          <a:xfrm>
            <a:off x="6696000" y="1440000"/>
            <a:ext cx="5019750" cy="287424"/>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Use cases</a:t>
            </a:r>
          </a:p>
        </p:txBody>
      </p:sp>
      <p:sp>
        <p:nvSpPr>
          <p:cNvPr id="25" name="Rectangle 10"/>
          <p:cNvSpPr>
            <a:spLocks noChangeArrowheads="1"/>
          </p:cNvSpPr>
          <p:nvPr/>
        </p:nvSpPr>
        <p:spPr bwMode="gray">
          <a:xfrm>
            <a:off x="4030564" y="3599999"/>
            <a:ext cx="7681117" cy="288000"/>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Challenge</a:t>
            </a:r>
          </a:p>
        </p:txBody>
      </p:sp>
      <p:sp>
        <p:nvSpPr>
          <p:cNvPr id="5" name="Rectangle 7"/>
          <p:cNvSpPr>
            <a:spLocks noChangeArrowheads="1"/>
          </p:cNvSpPr>
          <p:nvPr/>
        </p:nvSpPr>
        <p:spPr bwMode="gray">
          <a:xfrm>
            <a:off x="4030564" y="5013180"/>
            <a:ext cx="7685186" cy="1044116"/>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pPr>
            <a:r>
              <a:rPr lang="en-US" altLang="de-DE" sz="1200" dirty="0">
                <a:solidFill>
                  <a:srgbClr val="000000"/>
                </a:solidFill>
                <a:ea typeface="ＭＳ Ｐゴシック"/>
                <a:sym typeface="Wingdings" pitchFamily="2" charset="2"/>
              </a:rPr>
              <a:t>Installation of three SILYZER 200 with a maximum power consumption of 6 MW</a:t>
            </a:r>
          </a:p>
          <a:p>
            <a:pPr marL="180000" indent="-180000">
              <a:lnSpc>
                <a:spcPct val="110000"/>
              </a:lnSpc>
              <a:spcBef>
                <a:spcPts val="0"/>
              </a:spcBef>
              <a:buClr>
                <a:schemeClr val="accent1"/>
              </a:buClr>
              <a:buFont typeface="Arial" panose="020B0604020202020204" pitchFamily="34" charset="0"/>
              <a:buChar char="•"/>
            </a:pPr>
            <a:r>
              <a:rPr lang="en-US" sz="1200" dirty="0">
                <a:solidFill>
                  <a:schemeClr val="tx1"/>
                </a:solidFill>
                <a:cs typeface="Arial" charset="0"/>
              </a:rPr>
              <a:t>Highly dynamic power consumption</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altLang="de-DE" sz="1200" dirty="0">
                <a:solidFill>
                  <a:schemeClr val="tx1"/>
                </a:solidFill>
                <a:cs typeface="Arial" charset="0"/>
                <a:sym typeface="Wingdings" pitchFamily="2" charset="2"/>
              </a:rPr>
              <a:t>State-of-the-art process control technology based on SIMATIC PCS 7</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altLang="de-DE" sz="1200" dirty="0">
                <a:solidFill>
                  <a:schemeClr val="tx1"/>
                </a:solidFill>
                <a:cs typeface="Arial" charset="0"/>
                <a:sym typeface="Wingdings" pitchFamily="2" charset="2"/>
              </a:rPr>
              <a:t>Hydrogen processing, condensing, and storage (provided by Linde)</a:t>
            </a:r>
          </a:p>
        </p:txBody>
      </p:sp>
      <p:sp>
        <p:nvSpPr>
          <p:cNvPr id="8" name="Rectangle 7"/>
          <p:cNvSpPr>
            <a:spLocks noChangeArrowheads="1"/>
          </p:cNvSpPr>
          <p:nvPr/>
        </p:nvSpPr>
        <p:spPr bwMode="gray">
          <a:xfrm>
            <a:off x="4030563" y="3887999"/>
            <a:ext cx="7681117" cy="837181"/>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Installation of world’s first PEM electrolysis plant in the multiple megawatt range</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Provision of balancing energy</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High degree of automation</a:t>
            </a:r>
          </a:p>
        </p:txBody>
      </p:sp>
      <p:sp>
        <p:nvSpPr>
          <p:cNvPr id="27" name="Rectangle 11"/>
          <p:cNvSpPr>
            <a:spLocks noChangeArrowheads="1"/>
          </p:cNvSpPr>
          <p:nvPr/>
        </p:nvSpPr>
        <p:spPr bwMode="gray">
          <a:xfrm>
            <a:off x="4030564" y="4725180"/>
            <a:ext cx="7681258" cy="288000"/>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Solutions</a:t>
            </a:r>
          </a:p>
        </p:txBody>
      </p:sp>
      <p:grpSp>
        <p:nvGrpSpPr>
          <p:cNvPr id="30" name="Group 143"/>
          <p:cNvGrpSpPr>
            <a:grpSpLocks noChangeAspect="1"/>
          </p:cNvGrpSpPr>
          <p:nvPr/>
        </p:nvGrpSpPr>
        <p:grpSpPr bwMode="auto">
          <a:xfrm>
            <a:off x="8571115" y="1854000"/>
            <a:ext cx="505014" cy="504000"/>
            <a:chOff x="5291" y="1231"/>
            <a:chExt cx="499" cy="498"/>
          </a:xfrm>
        </p:grpSpPr>
        <p:sp>
          <p:nvSpPr>
            <p:cNvPr id="31" name="AutoShape 142"/>
            <p:cNvSpPr>
              <a:spLocks noChangeAspect="1" noChangeArrowheads="1" noTextEdit="1"/>
            </p:cNvSpPr>
            <p:nvPr/>
          </p:nvSpPr>
          <p:spPr bwMode="auto">
            <a:xfrm>
              <a:off x="5291" y="1231"/>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144"/>
            <p:cNvSpPr>
              <a:spLocks noChangeArrowheads="1"/>
            </p:cNvSpPr>
            <p:nvPr/>
          </p:nvSpPr>
          <p:spPr bwMode="auto">
            <a:xfrm>
              <a:off x="5291" y="1231"/>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45"/>
            <p:cNvSpPr>
              <a:spLocks noEditPoints="1"/>
            </p:cNvSpPr>
            <p:nvPr/>
          </p:nvSpPr>
          <p:spPr bwMode="auto">
            <a:xfrm>
              <a:off x="5360" y="1338"/>
              <a:ext cx="361" cy="261"/>
            </a:xfrm>
            <a:custGeom>
              <a:avLst/>
              <a:gdLst>
                <a:gd name="T0" fmla="*/ 3326 w 3553"/>
                <a:gd name="T1" fmla="*/ 908 h 2571"/>
                <a:gd name="T2" fmla="*/ 3024 w 3553"/>
                <a:gd name="T3" fmla="*/ 908 h 2571"/>
                <a:gd name="T4" fmla="*/ 2722 w 3553"/>
                <a:gd name="T5" fmla="*/ 1512 h 2571"/>
                <a:gd name="T6" fmla="*/ 2797 w 3553"/>
                <a:gd name="T7" fmla="*/ 1285 h 2571"/>
                <a:gd name="T8" fmla="*/ 2722 w 3553"/>
                <a:gd name="T9" fmla="*/ 1134 h 2571"/>
                <a:gd name="T10" fmla="*/ 2797 w 3553"/>
                <a:gd name="T11" fmla="*/ 983 h 2571"/>
                <a:gd name="T12" fmla="*/ 2722 w 3553"/>
                <a:gd name="T13" fmla="*/ 832 h 2571"/>
                <a:gd name="T14" fmla="*/ 2797 w 3553"/>
                <a:gd name="T15" fmla="*/ 681 h 2571"/>
                <a:gd name="T16" fmla="*/ 2722 w 3553"/>
                <a:gd name="T17" fmla="*/ 530 h 2571"/>
                <a:gd name="T18" fmla="*/ 2608 w 3553"/>
                <a:gd name="T19" fmla="*/ 303 h 2571"/>
                <a:gd name="T20" fmla="*/ 2495 w 3553"/>
                <a:gd name="T21" fmla="*/ 416 h 2571"/>
                <a:gd name="T22" fmla="*/ 2344 w 3553"/>
                <a:gd name="T23" fmla="*/ 983 h 2571"/>
                <a:gd name="T24" fmla="*/ 2230 w 3553"/>
                <a:gd name="T25" fmla="*/ 0 h 2571"/>
                <a:gd name="T26" fmla="*/ 2117 w 3553"/>
                <a:gd name="T27" fmla="*/ 1134 h 2571"/>
                <a:gd name="T28" fmla="*/ 1739 w 3553"/>
                <a:gd name="T29" fmla="*/ 605 h 2571"/>
                <a:gd name="T30" fmla="*/ 1663 w 3553"/>
                <a:gd name="T31" fmla="*/ 530 h 2571"/>
                <a:gd name="T32" fmla="*/ 1588 w 3553"/>
                <a:gd name="T33" fmla="*/ 1134 h 2571"/>
                <a:gd name="T34" fmla="*/ 1437 w 3553"/>
                <a:gd name="T35" fmla="*/ 454 h 2571"/>
                <a:gd name="T36" fmla="*/ 1134 w 3553"/>
                <a:gd name="T37" fmla="*/ 454 h 2571"/>
                <a:gd name="T38" fmla="*/ 908 w 3553"/>
                <a:gd name="T39" fmla="*/ 1134 h 2571"/>
                <a:gd name="T40" fmla="*/ 719 w 3553"/>
                <a:gd name="T41" fmla="*/ 605 h 2571"/>
                <a:gd name="T42" fmla="*/ 530 w 3553"/>
                <a:gd name="T43" fmla="*/ 1512 h 2571"/>
                <a:gd name="T44" fmla="*/ 152 w 3553"/>
                <a:gd name="T45" fmla="*/ 1966 h 2571"/>
                <a:gd name="T46" fmla="*/ 0 w 3553"/>
                <a:gd name="T47" fmla="*/ 2571 h 2571"/>
                <a:gd name="T48" fmla="*/ 3553 w 3553"/>
                <a:gd name="T49" fmla="*/ 1966 h 2571"/>
                <a:gd name="T50" fmla="*/ 681 w 3553"/>
                <a:gd name="T51" fmla="*/ 1966 h 2571"/>
                <a:gd name="T52" fmla="*/ 530 w 3553"/>
                <a:gd name="T53" fmla="*/ 1815 h 2571"/>
                <a:gd name="T54" fmla="*/ 681 w 3553"/>
                <a:gd name="T55" fmla="*/ 1966 h 2571"/>
                <a:gd name="T56" fmla="*/ 832 w 3553"/>
                <a:gd name="T57" fmla="*/ 1966 h 2571"/>
                <a:gd name="T58" fmla="*/ 983 w 3553"/>
                <a:gd name="T59" fmla="*/ 1815 h 2571"/>
                <a:gd name="T60" fmla="*/ 983 w 3553"/>
                <a:gd name="T61" fmla="*/ 1663 h 2571"/>
                <a:gd name="T62" fmla="*/ 832 w 3553"/>
                <a:gd name="T63" fmla="*/ 1512 h 2571"/>
                <a:gd name="T64" fmla="*/ 983 w 3553"/>
                <a:gd name="T65" fmla="*/ 1663 h 2571"/>
                <a:gd name="T66" fmla="*/ 1134 w 3553"/>
                <a:gd name="T67" fmla="*/ 1966 h 2571"/>
                <a:gd name="T68" fmla="*/ 1285 w 3553"/>
                <a:gd name="T69" fmla="*/ 1815 h 2571"/>
                <a:gd name="T70" fmla="*/ 1285 w 3553"/>
                <a:gd name="T71" fmla="*/ 1663 h 2571"/>
                <a:gd name="T72" fmla="*/ 1134 w 3553"/>
                <a:gd name="T73" fmla="*/ 1512 h 2571"/>
                <a:gd name="T74" fmla="*/ 1285 w 3553"/>
                <a:gd name="T75" fmla="*/ 1663 h 2571"/>
                <a:gd name="T76" fmla="*/ 1437 w 3553"/>
                <a:gd name="T77" fmla="*/ 1663 h 2571"/>
                <a:gd name="T78" fmla="*/ 1588 w 3553"/>
                <a:gd name="T79" fmla="*/ 1512 h 2571"/>
                <a:gd name="T80" fmla="*/ 1890 w 3553"/>
                <a:gd name="T81" fmla="*/ 1966 h 2571"/>
                <a:gd name="T82" fmla="*/ 1739 w 3553"/>
                <a:gd name="T83" fmla="*/ 1815 h 2571"/>
                <a:gd name="T84" fmla="*/ 1890 w 3553"/>
                <a:gd name="T85" fmla="*/ 1966 h 2571"/>
                <a:gd name="T86" fmla="*/ 2041 w 3553"/>
                <a:gd name="T87" fmla="*/ 1966 h 2571"/>
                <a:gd name="T88" fmla="*/ 2193 w 3553"/>
                <a:gd name="T89" fmla="*/ 1815 h 2571"/>
                <a:gd name="T90" fmla="*/ 2495 w 3553"/>
                <a:gd name="T91" fmla="*/ 2268 h 2571"/>
                <a:gd name="T92" fmla="*/ 2344 w 3553"/>
                <a:gd name="T93" fmla="*/ 2117 h 2571"/>
                <a:gd name="T94" fmla="*/ 2495 w 3553"/>
                <a:gd name="T95" fmla="*/ 2268 h 2571"/>
                <a:gd name="T96" fmla="*/ 2344 w 3553"/>
                <a:gd name="T97" fmla="*/ 1966 h 2571"/>
                <a:gd name="T98" fmla="*/ 2495 w 3553"/>
                <a:gd name="T99" fmla="*/ 1815 h 2571"/>
                <a:gd name="T100" fmla="*/ 2797 w 3553"/>
                <a:gd name="T101" fmla="*/ 2268 h 2571"/>
                <a:gd name="T102" fmla="*/ 2646 w 3553"/>
                <a:gd name="T103" fmla="*/ 2117 h 2571"/>
                <a:gd name="T104" fmla="*/ 2797 w 3553"/>
                <a:gd name="T105" fmla="*/ 2268 h 2571"/>
                <a:gd name="T106" fmla="*/ 2948 w 3553"/>
                <a:gd name="T107" fmla="*/ 1966 h 2571"/>
                <a:gd name="T108" fmla="*/ 3100 w 3553"/>
                <a:gd name="T109" fmla="*/ 1815 h 2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3" h="2571">
                  <a:moveTo>
                    <a:pt x="3326" y="1966"/>
                  </a:moveTo>
                  <a:cubicBezTo>
                    <a:pt x="3326" y="908"/>
                    <a:pt x="3326" y="908"/>
                    <a:pt x="3326" y="908"/>
                  </a:cubicBezTo>
                  <a:cubicBezTo>
                    <a:pt x="3326" y="824"/>
                    <a:pt x="3259" y="756"/>
                    <a:pt x="3175" y="756"/>
                  </a:cubicBezTo>
                  <a:cubicBezTo>
                    <a:pt x="3092" y="756"/>
                    <a:pt x="3024" y="824"/>
                    <a:pt x="3024" y="908"/>
                  </a:cubicBezTo>
                  <a:cubicBezTo>
                    <a:pt x="3024" y="1512"/>
                    <a:pt x="3024" y="1512"/>
                    <a:pt x="3024" y="1512"/>
                  </a:cubicBezTo>
                  <a:cubicBezTo>
                    <a:pt x="2722" y="1512"/>
                    <a:pt x="2722" y="1512"/>
                    <a:pt x="2722" y="1512"/>
                  </a:cubicBezTo>
                  <a:cubicBezTo>
                    <a:pt x="2722" y="1285"/>
                    <a:pt x="2722" y="1285"/>
                    <a:pt x="2722" y="1285"/>
                  </a:cubicBezTo>
                  <a:cubicBezTo>
                    <a:pt x="2797" y="1285"/>
                    <a:pt x="2797" y="1285"/>
                    <a:pt x="2797" y="1285"/>
                  </a:cubicBezTo>
                  <a:cubicBezTo>
                    <a:pt x="2797" y="1134"/>
                    <a:pt x="2797" y="1134"/>
                    <a:pt x="2797" y="1134"/>
                  </a:cubicBezTo>
                  <a:cubicBezTo>
                    <a:pt x="2722" y="1134"/>
                    <a:pt x="2722" y="1134"/>
                    <a:pt x="2722" y="1134"/>
                  </a:cubicBezTo>
                  <a:cubicBezTo>
                    <a:pt x="2722" y="983"/>
                    <a:pt x="2722" y="983"/>
                    <a:pt x="2722" y="983"/>
                  </a:cubicBezTo>
                  <a:cubicBezTo>
                    <a:pt x="2797" y="983"/>
                    <a:pt x="2797" y="983"/>
                    <a:pt x="2797" y="983"/>
                  </a:cubicBezTo>
                  <a:cubicBezTo>
                    <a:pt x="2797" y="832"/>
                    <a:pt x="2797" y="832"/>
                    <a:pt x="2797" y="832"/>
                  </a:cubicBezTo>
                  <a:cubicBezTo>
                    <a:pt x="2722" y="832"/>
                    <a:pt x="2722" y="832"/>
                    <a:pt x="2722" y="832"/>
                  </a:cubicBezTo>
                  <a:cubicBezTo>
                    <a:pt x="2722" y="681"/>
                    <a:pt x="2722" y="681"/>
                    <a:pt x="2722" y="681"/>
                  </a:cubicBezTo>
                  <a:cubicBezTo>
                    <a:pt x="2797" y="681"/>
                    <a:pt x="2797" y="681"/>
                    <a:pt x="2797" y="681"/>
                  </a:cubicBezTo>
                  <a:cubicBezTo>
                    <a:pt x="2797" y="530"/>
                    <a:pt x="2797" y="530"/>
                    <a:pt x="2797" y="530"/>
                  </a:cubicBezTo>
                  <a:cubicBezTo>
                    <a:pt x="2722" y="530"/>
                    <a:pt x="2722" y="530"/>
                    <a:pt x="2722" y="530"/>
                  </a:cubicBezTo>
                  <a:cubicBezTo>
                    <a:pt x="2722" y="416"/>
                    <a:pt x="2722" y="416"/>
                    <a:pt x="2722" y="416"/>
                  </a:cubicBezTo>
                  <a:cubicBezTo>
                    <a:pt x="2722" y="354"/>
                    <a:pt x="2671" y="303"/>
                    <a:pt x="2608" y="303"/>
                  </a:cubicBezTo>
                  <a:cubicBezTo>
                    <a:pt x="2608" y="303"/>
                    <a:pt x="2608" y="303"/>
                    <a:pt x="2608" y="303"/>
                  </a:cubicBezTo>
                  <a:cubicBezTo>
                    <a:pt x="2546" y="303"/>
                    <a:pt x="2495" y="354"/>
                    <a:pt x="2495" y="416"/>
                  </a:cubicBezTo>
                  <a:cubicBezTo>
                    <a:pt x="2495" y="983"/>
                    <a:pt x="2495" y="983"/>
                    <a:pt x="2495" y="983"/>
                  </a:cubicBezTo>
                  <a:cubicBezTo>
                    <a:pt x="2344" y="983"/>
                    <a:pt x="2344" y="983"/>
                    <a:pt x="2344" y="983"/>
                  </a:cubicBezTo>
                  <a:cubicBezTo>
                    <a:pt x="2344" y="114"/>
                    <a:pt x="2344" y="114"/>
                    <a:pt x="2344" y="114"/>
                  </a:cubicBezTo>
                  <a:cubicBezTo>
                    <a:pt x="2344" y="51"/>
                    <a:pt x="2293" y="0"/>
                    <a:pt x="2230" y="0"/>
                  </a:cubicBezTo>
                  <a:cubicBezTo>
                    <a:pt x="2168" y="0"/>
                    <a:pt x="2117" y="51"/>
                    <a:pt x="2117" y="114"/>
                  </a:cubicBezTo>
                  <a:cubicBezTo>
                    <a:pt x="2117" y="1134"/>
                    <a:pt x="2117" y="1134"/>
                    <a:pt x="2117" y="1134"/>
                  </a:cubicBezTo>
                  <a:cubicBezTo>
                    <a:pt x="1739" y="1134"/>
                    <a:pt x="1739" y="1134"/>
                    <a:pt x="1739" y="1134"/>
                  </a:cubicBezTo>
                  <a:cubicBezTo>
                    <a:pt x="1739" y="605"/>
                    <a:pt x="1739" y="605"/>
                    <a:pt x="1739" y="605"/>
                  </a:cubicBezTo>
                  <a:cubicBezTo>
                    <a:pt x="1739" y="563"/>
                    <a:pt x="1705" y="530"/>
                    <a:pt x="1663" y="530"/>
                  </a:cubicBezTo>
                  <a:cubicBezTo>
                    <a:pt x="1663" y="530"/>
                    <a:pt x="1663" y="530"/>
                    <a:pt x="1663" y="530"/>
                  </a:cubicBezTo>
                  <a:cubicBezTo>
                    <a:pt x="1622" y="530"/>
                    <a:pt x="1588" y="563"/>
                    <a:pt x="1588" y="605"/>
                  </a:cubicBezTo>
                  <a:cubicBezTo>
                    <a:pt x="1588" y="1134"/>
                    <a:pt x="1588" y="1134"/>
                    <a:pt x="1588" y="1134"/>
                  </a:cubicBezTo>
                  <a:cubicBezTo>
                    <a:pt x="1437" y="1134"/>
                    <a:pt x="1437" y="1134"/>
                    <a:pt x="1437" y="1134"/>
                  </a:cubicBezTo>
                  <a:cubicBezTo>
                    <a:pt x="1437" y="454"/>
                    <a:pt x="1437" y="454"/>
                    <a:pt x="1437" y="454"/>
                  </a:cubicBezTo>
                  <a:cubicBezTo>
                    <a:pt x="1437" y="370"/>
                    <a:pt x="1369" y="303"/>
                    <a:pt x="1285" y="303"/>
                  </a:cubicBezTo>
                  <a:cubicBezTo>
                    <a:pt x="1202" y="303"/>
                    <a:pt x="1134" y="370"/>
                    <a:pt x="1134" y="454"/>
                  </a:cubicBezTo>
                  <a:cubicBezTo>
                    <a:pt x="1134" y="1134"/>
                    <a:pt x="1134" y="1134"/>
                    <a:pt x="1134" y="1134"/>
                  </a:cubicBezTo>
                  <a:cubicBezTo>
                    <a:pt x="908" y="1134"/>
                    <a:pt x="908" y="1134"/>
                    <a:pt x="908" y="1134"/>
                  </a:cubicBezTo>
                  <a:cubicBezTo>
                    <a:pt x="908" y="794"/>
                    <a:pt x="908" y="794"/>
                    <a:pt x="908" y="794"/>
                  </a:cubicBezTo>
                  <a:cubicBezTo>
                    <a:pt x="908" y="690"/>
                    <a:pt x="823" y="605"/>
                    <a:pt x="719" y="605"/>
                  </a:cubicBezTo>
                  <a:cubicBezTo>
                    <a:pt x="614" y="605"/>
                    <a:pt x="530" y="690"/>
                    <a:pt x="530" y="794"/>
                  </a:cubicBezTo>
                  <a:cubicBezTo>
                    <a:pt x="530" y="1512"/>
                    <a:pt x="530" y="1512"/>
                    <a:pt x="530" y="1512"/>
                  </a:cubicBezTo>
                  <a:cubicBezTo>
                    <a:pt x="152" y="1512"/>
                    <a:pt x="152" y="1512"/>
                    <a:pt x="152" y="1512"/>
                  </a:cubicBezTo>
                  <a:cubicBezTo>
                    <a:pt x="152" y="1966"/>
                    <a:pt x="152" y="1966"/>
                    <a:pt x="152" y="1966"/>
                  </a:cubicBezTo>
                  <a:cubicBezTo>
                    <a:pt x="0" y="1966"/>
                    <a:pt x="0" y="1966"/>
                    <a:pt x="0" y="1966"/>
                  </a:cubicBezTo>
                  <a:cubicBezTo>
                    <a:pt x="0" y="2571"/>
                    <a:pt x="0" y="2571"/>
                    <a:pt x="0" y="2571"/>
                  </a:cubicBezTo>
                  <a:cubicBezTo>
                    <a:pt x="3553" y="2571"/>
                    <a:pt x="3553" y="2571"/>
                    <a:pt x="3553" y="2571"/>
                  </a:cubicBezTo>
                  <a:cubicBezTo>
                    <a:pt x="3553" y="1966"/>
                    <a:pt x="3553" y="1966"/>
                    <a:pt x="3553" y="1966"/>
                  </a:cubicBezTo>
                  <a:lnTo>
                    <a:pt x="3326" y="1966"/>
                  </a:lnTo>
                  <a:close/>
                  <a:moveTo>
                    <a:pt x="681" y="1966"/>
                  </a:moveTo>
                  <a:cubicBezTo>
                    <a:pt x="530" y="1966"/>
                    <a:pt x="530" y="1966"/>
                    <a:pt x="530" y="1966"/>
                  </a:cubicBezTo>
                  <a:cubicBezTo>
                    <a:pt x="530" y="1815"/>
                    <a:pt x="530" y="1815"/>
                    <a:pt x="530" y="1815"/>
                  </a:cubicBezTo>
                  <a:cubicBezTo>
                    <a:pt x="681" y="1815"/>
                    <a:pt x="681" y="1815"/>
                    <a:pt x="681" y="1815"/>
                  </a:cubicBezTo>
                  <a:lnTo>
                    <a:pt x="681" y="1966"/>
                  </a:lnTo>
                  <a:close/>
                  <a:moveTo>
                    <a:pt x="983" y="1966"/>
                  </a:moveTo>
                  <a:cubicBezTo>
                    <a:pt x="832" y="1966"/>
                    <a:pt x="832" y="1966"/>
                    <a:pt x="832" y="1966"/>
                  </a:cubicBezTo>
                  <a:cubicBezTo>
                    <a:pt x="832" y="1815"/>
                    <a:pt x="832" y="1815"/>
                    <a:pt x="832" y="1815"/>
                  </a:cubicBezTo>
                  <a:cubicBezTo>
                    <a:pt x="983" y="1815"/>
                    <a:pt x="983" y="1815"/>
                    <a:pt x="983" y="1815"/>
                  </a:cubicBezTo>
                  <a:lnTo>
                    <a:pt x="983" y="1966"/>
                  </a:lnTo>
                  <a:close/>
                  <a:moveTo>
                    <a:pt x="983" y="1663"/>
                  </a:moveTo>
                  <a:cubicBezTo>
                    <a:pt x="832" y="1663"/>
                    <a:pt x="832" y="1663"/>
                    <a:pt x="832" y="1663"/>
                  </a:cubicBezTo>
                  <a:cubicBezTo>
                    <a:pt x="832" y="1512"/>
                    <a:pt x="832" y="1512"/>
                    <a:pt x="832" y="1512"/>
                  </a:cubicBezTo>
                  <a:cubicBezTo>
                    <a:pt x="983" y="1512"/>
                    <a:pt x="983" y="1512"/>
                    <a:pt x="983" y="1512"/>
                  </a:cubicBezTo>
                  <a:lnTo>
                    <a:pt x="983" y="1663"/>
                  </a:lnTo>
                  <a:close/>
                  <a:moveTo>
                    <a:pt x="1285" y="1966"/>
                  </a:moveTo>
                  <a:cubicBezTo>
                    <a:pt x="1134" y="1966"/>
                    <a:pt x="1134" y="1966"/>
                    <a:pt x="1134" y="1966"/>
                  </a:cubicBezTo>
                  <a:cubicBezTo>
                    <a:pt x="1134" y="1815"/>
                    <a:pt x="1134" y="1815"/>
                    <a:pt x="1134" y="1815"/>
                  </a:cubicBezTo>
                  <a:cubicBezTo>
                    <a:pt x="1285" y="1815"/>
                    <a:pt x="1285" y="1815"/>
                    <a:pt x="1285" y="1815"/>
                  </a:cubicBezTo>
                  <a:lnTo>
                    <a:pt x="1285" y="1966"/>
                  </a:lnTo>
                  <a:close/>
                  <a:moveTo>
                    <a:pt x="1285" y="1663"/>
                  </a:moveTo>
                  <a:cubicBezTo>
                    <a:pt x="1134" y="1663"/>
                    <a:pt x="1134" y="1663"/>
                    <a:pt x="1134" y="1663"/>
                  </a:cubicBezTo>
                  <a:cubicBezTo>
                    <a:pt x="1134" y="1512"/>
                    <a:pt x="1134" y="1512"/>
                    <a:pt x="1134" y="1512"/>
                  </a:cubicBezTo>
                  <a:cubicBezTo>
                    <a:pt x="1285" y="1512"/>
                    <a:pt x="1285" y="1512"/>
                    <a:pt x="1285" y="1512"/>
                  </a:cubicBezTo>
                  <a:lnTo>
                    <a:pt x="1285" y="1663"/>
                  </a:lnTo>
                  <a:close/>
                  <a:moveTo>
                    <a:pt x="1588" y="1663"/>
                  </a:moveTo>
                  <a:cubicBezTo>
                    <a:pt x="1437" y="1663"/>
                    <a:pt x="1437" y="1663"/>
                    <a:pt x="1437" y="1663"/>
                  </a:cubicBezTo>
                  <a:cubicBezTo>
                    <a:pt x="1437" y="1512"/>
                    <a:pt x="1437" y="1512"/>
                    <a:pt x="1437" y="1512"/>
                  </a:cubicBezTo>
                  <a:cubicBezTo>
                    <a:pt x="1588" y="1512"/>
                    <a:pt x="1588" y="1512"/>
                    <a:pt x="1588" y="1512"/>
                  </a:cubicBezTo>
                  <a:lnTo>
                    <a:pt x="1588" y="1663"/>
                  </a:lnTo>
                  <a:close/>
                  <a:moveTo>
                    <a:pt x="1890" y="1966"/>
                  </a:moveTo>
                  <a:cubicBezTo>
                    <a:pt x="1739" y="1966"/>
                    <a:pt x="1739" y="1966"/>
                    <a:pt x="1739" y="1966"/>
                  </a:cubicBezTo>
                  <a:cubicBezTo>
                    <a:pt x="1739" y="1815"/>
                    <a:pt x="1739" y="1815"/>
                    <a:pt x="1739" y="1815"/>
                  </a:cubicBezTo>
                  <a:cubicBezTo>
                    <a:pt x="1890" y="1815"/>
                    <a:pt x="1890" y="1815"/>
                    <a:pt x="1890" y="1815"/>
                  </a:cubicBezTo>
                  <a:lnTo>
                    <a:pt x="1890" y="1966"/>
                  </a:lnTo>
                  <a:close/>
                  <a:moveTo>
                    <a:pt x="2193" y="1966"/>
                  </a:moveTo>
                  <a:cubicBezTo>
                    <a:pt x="2041" y="1966"/>
                    <a:pt x="2041" y="1966"/>
                    <a:pt x="2041" y="1966"/>
                  </a:cubicBezTo>
                  <a:cubicBezTo>
                    <a:pt x="2041" y="1815"/>
                    <a:pt x="2041" y="1815"/>
                    <a:pt x="2041" y="1815"/>
                  </a:cubicBezTo>
                  <a:cubicBezTo>
                    <a:pt x="2193" y="1815"/>
                    <a:pt x="2193" y="1815"/>
                    <a:pt x="2193" y="1815"/>
                  </a:cubicBezTo>
                  <a:lnTo>
                    <a:pt x="2193" y="1966"/>
                  </a:lnTo>
                  <a:close/>
                  <a:moveTo>
                    <a:pt x="2495" y="2268"/>
                  </a:moveTo>
                  <a:cubicBezTo>
                    <a:pt x="2344" y="2268"/>
                    <a:pt x="2344" y="2268"/>
                    <a:pt x="2344" y="2268"/>
                  </a:cubicBezTo>
                  <a:cubicBezTo>
                    <a:pt x="2344" y="2117"/>
                    <a:pt x="2344" y="2117"/>
                    <a:pt x="2344" y="2117"/>
                  </a:cubicBezTo>
                  <a:cubicBezTo>
                    <a:pt x="2495" y="2117"/>
                    <a:pt x="2495" y="2117"/>
                    <a:pt x="2495" y="2117"/>
                  </a:cubicBezTo>
                  <a:lnTo>
                    <a:pt x="2495" y="2268"/>
                  </a:lnTo>
                  <a:close/>
                  <a:moveTo>
                    <a:pt x="2495" y="1966"/>
                  </a:moveTo>
                  <a:cubicBezTo>
                    <a:pt x="2344" y="1966"/>
                    <a:pt x="2344" y="1966"/>
                    <a:pt x="2344" y="1966"/>
                  </a:cubicBezTo>
                  <a:cubicBezTo>
                    <a:pt x="2344" y="1815"/>
                    <a:pt x="2344" y="1815"/>
                    <a:pt x="2344" y="1815"/>
                  </a:cubicBezTo>
                  <a:cubicBezTo>
                    <a:pt x="2495" y="1815"/>
                    <a:pt x="2495" y="1815"/>
                    <a:pt x="2495" y="1815"/>
                  </a:cubicBezTo>
                  <a:lnTo>
                    <a:pt x="2495" y="1966"/>
                  </a:lnTo>
                  <a:close/>
                  <a:moveTo>
                    <a:pt x="2797" y="2268"/>
                  </a:moveTo>
                  <a:cubicBezTo>
                    <a:pt x="2646" y="2268"/>
                    <a:pt x="2646" y="2268"/>
                    <a:pt x="2646" y="2268"/>
                  </a:cubicBezTo>
                  <a:cubicBezTo>
                    <a:pt x="2646" y="2117"/>
                    <a:pt x="2646" y="2117"/>
                    <a:pt x="2646" y="2117"/>
                  </a:cubicBezTo>
                  <a:cubicBezTo>
                    <a:pt x="2797" y="2117"/>
                    <a:pt x="2797" y="2117"/>
                    <a:pt x="2797" y="2117"/>
                  </a:cubicBezTo>
                  <a:lnTo>
                    <a:pt x="2797" y="2268"/>
                  </a:lnTo>
                  <a:close/>
                  <a:moveTo>
                    <a:pt x="3100" y="1966"/>
                  </a:moveTo>
                  <a:cubicBezTo>
                    <a:pt x="2948" y="1966"/>
                    <a:pt x="2948" y="1966"/>
                    <a:pt x="2948" y="1966"/>
                  </a:cubicBezTo>
                  <a:cubicBezTo>
                    <a:pt x="2948" y="1815"/>
                    <a:pt x="2948" y="1815"/>
                    <a:pt x="2948" y="1815"/>
                  </a:cubicBezTo>
                  <a:cubicBezTo>
                    <a:pt x="3100" y="1815"/>
                    <a:pt x="3100" y="1815"/>
                    <a:pt x="3100" y="1815"/>
                  </a:cubicBezTo>
                  <a:lnTo>
                    <a:pt x="3100" y="19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6" name="Group 213"/>
          <p:cNvGrpSpPr>
            <a:grpSpLocks noChangeAspect="1"/>
          </p:cNvGrpSpPr>
          <p:nvPr/>
        </p:nvGrpSpPr>
        <p:grpSpPr bwMode="auto">
          <a:xfrm>
            <a:off x="10322955" y="1854000"/>
            <a:ext cx="505014" cy="504000"/>
            <a:chOff x="3885" y="3188"/>
            <a:chExt cx="499" cy="498"/>
          </a:xfrm>
        </p:grpSpPr>
        <p:sp>
          <p:nvSpPr>
            <p:cNvPr id="37" name="AutoShape 212"/>
            <p:cNvSpPr>
              <a:spLocks noChangeAspect="1" noChangeArrowheads="1" noTextEdit="1"/>
            </p:cNvSpPr>
            <p:nvPr/>
          </p:nvSpPr>
          <p:spPr bwMode="auto">
            <a:xfrm>
              <a:off x="3885" y="3188"/>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214"/>
            <p:cNvSpPr>
              <a:spLocks noChangeArrowheads="1"/>
            </p:cNvSpPr>
            <p:nvPr/>
          </p:nvSpPr>
          <p:spPr bwMode="auto">
            <a:xfrm>
              <a:off x="3885" y="3188"/>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215"/>
            <p:cNvSpPr>
              <a:spLocks noEditPoints="1"/>
            </p:cNvSpPr>
            <p:nvPr/>
          </p:nvSpPr>
          <p:spPr bwMode="auto">
            <a:xfrm>
              <a:off x="3954" y="3325"/>
              <a:ext cx="361" cy="223"/>
            </a:xfrm>
            <a:custGeom>
              <a:avLst/>
              <a:gdLst>
                <a:gd name="T0" fmla="*/ 3553 w 3553"/>
                <a:gd name="T1" fmla="*/ 2046 h 2203"/>
                <a:gd name="T2" fmla="*/ 2835 w 3553"/>
                <a:gd name="T3" fmla="*/ 2046 h 2203"/>
                <a:gd name="T4" fmla="*/ 2117 w 3553"/>
                <a:gd name="T5" fmla="*/ 2046 h 2203"/>
                <a:gd name="T6" fmla="*/ 2476 w 3553"/>
                <a:gd name="T7" fmla="*/ 2052 h 2203"/>
                <a:gd name="T8" fmla="*/ 3194 w 3553"/>
                <a:gd name="T9" fmla="*/ 2052 h 2203"/>
                <a:gd name="T10" fmla="*/ 2296 w 3553"/>
                <a:gd name="T11" fmla="*/ 395 h 2203"/>
                <a:gd name="T12" fmla="*/ 2147 w 3553"/>
                <a:gd name="T13" fmla="*/ 80 h 2203"/>
                <a:gd name="T14" fmla="*/ 653 w 3553"/>
                <a:gd name="T15" fmla="*/ 11 h 2203"/>
                <a:gd name="T16" fmla="*/ 1021 w 3553"/>
                <a:gd name="T17" fmla="*/ 611 h 2203"/>
                <a:gd name="T18" fmla="*/ 74 w 3553"/>
                <a:gd name="T19" fmla="*/ 613 h 2203"/>
                <a:gd name="T20" fmla="*/ 297 w 3553"/>
                <a:gd name="T21" fmla="*/ 993 h 2203"/>
                <a:gd name="T22" fmla="*/ 2296 w 3553"/>
                <a:gd name="T23" fmla="*/ 395 h 2203"/>
                <a:gd name="T24" fmla="*/ 1965 w 3553"/>
                <a:gd name="T25" fmla="*/ 1939 h 2203"/>
                <a:gd name="T26" fmla="*/ 1814 w 3553"/>
                <a:gd name="T27" fmla="*/ 2203 h 2203"/>
                <a:gd name="T28" fmla="*/ 1663 w 3553"/>
                <a:gd name="T29" fmla="*/ 2090 h 2203"/>
                <a:gd name="T30" fmla="*/ 1209 w 3553"/>
                <a:gd name="T31" fmla="*/ 2203 h 2203"/>
                <a:gd name="T32" fmla="*/ 1058 w 3553"/>
                <a:gd name="T33" fmla="*/ 2090 h 2203"/>
                <a:gd name="T34" fmla="*/ 907 w 3553"/>
                <a:gd name="T35" fmla="*/ 1939 h 2203"/>
                <a:gd name="T36" fmla="*/ 1058 w 3553"/>
                <a:gd name="T37" fmla="*/ 1146 h 2203"/>
                <a:gd name="T38" fmla="*/ 1814 w 3553"/>
                <a:gd name="T39" fmla="*/ 1448 h 2203"/>
                <a:gd name="T40" fmla="*/ 1694 w 3553"/>
                <a:gd name="T41" fmla="*/ 994 h 2203"/>
                <a:gd name="T42" fmla="*/ 1700 w 3553"/>
                <a:gd name="T43" fmla="*/ 843 h 2203"/>
                <a:gd name="T44" fmla="*/ 1965 w 3553"/>
                <a:gd name="T45" fmla="*/ 1070 h 2203"/>
                <a:gd name="T46" fmla="*/ 1170 w 3553"/>
                <a:gd name="T47" fmla="*/ 1710 h 2203"/>
                <a:gd name="T48" fmla="*/ 1173 w 3553"/>
                <a:gd name="T49" fmla="*/ 1941 h 2203"/>
                <a:gd name="T50" fmla="*/ 1816 w 3553"/>
                <a:gd name="T51" fmla="*/ 1824 h 2203"/>
                <a:gd name="T52" fmla="*/ 1586 w 3553"/>
                <a:gd name="T53" fmla="*/ 1827 h 2203"/>
                <a:gd name="T54" fmla="*/ 1816 w 3553"/>
                <a:gd name="T55" fmla="*/ 1824 h 2203"/>
                <a:gd name="T56" fmla="*/ 2740 w 3553"/>
                <a:gd name="T57" fmla="*/ 654 h 2203"/>
                <a:gd name="T58" fmla="*/ 2929 w 3553"/>
                <a:gd name="T59" fmla="*/ 466 h 2203"/>
                <a:gd name="T60" fmla="*/ 3213 w 3553"/>
                <a:gd name="T61" fmla="*/ 654 h 2203"/>
                <a:gd name="T62" fmla="*/ 3213 w 3553"/>
                <a:gd name="T63" fmla="*/ 1253 h 2203"/>
                <a:gd name="T64" fmla="*/ 3375 w 3553"/>
                <a:gd name="T65" fmla="*/ 1420 h 2203"/>
                <a:gd name="T66" fmla="*/ 3194 w 3553"/>
                <a:gd name="T67" fmla="*/ 1939 h 2203"/>
                <a:gd name="T68" fmla="*/ 2835 w 3553"/>
                <a:gd name="T69" fmla="*/ 1782 h 2203"/>
                <a:gd name="T70" fmla="*/ 2476 w 3553"/>
                <a:gd name="T71" fmla="*/ 1939 h 2203"/>
                <a:gd name="T72" fmla="*/ 2295 w 3553"/>
                <a:gd name="T73" fmla="*/ 1420 h 2203"/>
                <a:gd name="T74" fmla="*/ 2457 w 3553"/>
                <a:gd name="T75" fmla="*/ 1253 h 2203"/>
                <a:gd name="T76" fmla="*/ 2608 w 3553"/>
                <a:gd name="T77" fmla="*/ 1195 h 2203"/>
                <a:gd name="T78" fmla="*/ 2835 w 3553"/>
                <a:gd name="T79" fmla="*/ 1108 h 2203"/>
                <a:gd name="T80" fmla="*/ 3061 w 3553"/>
                <a:gd name="T81" fmla="*/ 1195 h 2203"/>
                <a:gd name="T82" fmla="*/ 2608 w 3553"/>
                <a:gd name="T83" fmla="*/ 805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3" h="2203">
                  <a:moveTo>
                    <a:pt x="3553" y="1895"/>
                  </a:moveTo>
                  <a:cubicBezTo>
                    <a:pt x="3553" y="1962"/>
                    <a:pt x="3553" y="2004"/>
                    <a:pt x="3553" y="2046"/>
                  </a:cubicBezTo>
                  <a:cubicBezTo>
                    <a:pt x="3430" y="2046"/>
                    <a:pt x="3372" y="2203"/>
                    <a:pt x="3194" y="2203"/>
                  </a:cubicBezTo>
                  <a:cubicBezTo>
                    <a:pt x="3015" y="2203"/>
                    <a:pt x="2957" y="2046"/>
                    <a:pt x="2835" y="2046"/>
                  </a:cubicBezTo>
                  <a:cubicBezTo>
                    <a:pt x="2712" y="2046"/>
                    <a:pt x="2654" y="2203"/>
                    <a:pt x="2476" y="2203"/>
                  </a:cubicBezTo>
                  <a:cubicBezTo>
                    <a:pt x="2297" y="2203"/>
                    <a:pt x="2239" y="2046"/>
                    <a:pt x="2117" y="2046"/>
                  </a:cubicBezTo>
                  <a:cubicBezTo>
                    <a:pt x="2117" y="2046"/>
                    <a:pt x="2117" y="1987"/>
                    <a:pt x="2117" y="1895"/>
                  </a:cubicBezTo>
                  <a:cubicBezTo>
                    <a:pt x="2291" y="1895"/>
                    <a:pt x="2356" y="2052"/>
                    <a:pt x="2476" y="2052"/>
                  </a:cubicBezTo>
                  <a:cubicBezTo>
                    <a:pt x="2595" y="2052"/>
                    <a:pt x="2658" y="1895"/>
                    <a:pt x="2835" y="1895"/>
                  </a:cubicBezTo>
                  <a:cubicBezTo>
                    <a:pt x="3011" y="1895"/>
                    <a:pt x="3074" y="2052"/>
                    <a:pt x="3194" y="2052"/>
                  </a:cubicBezTo>
                  <a:cubicBezTo>
                    <a:pt x="3314" y="2052"/>
                    <a:pt x="3376" y="1895"/>
                    <a:pt x="3553" y="1895"/>
                  </a:cubicBezTo>
                  <a:close/>
                  <a:moveTo>
                    <a:pt x="2296" y="395"/>
                  </a:moveTo>
                  <a:cubicBezTo>
                    <a:pt x="2382" y="354"/>
                    <a:pt x="2554" y="206"/>
                    <a:pt x="2506" y="103"/>
                  </a:cubicBezTo>
                  <a:cubicBezTo>
                    <a:pt x="2458" y="0"/>
                    <a:pt x="2234" y="39"/>
                    <a:pt x="2147" y="80"/>
                  </a:cubicBezTo>
                  <a:cubicBezTo>
                    <a:pt x="1683" y="299"/>
                    <a:pt x="1683" y="299"/>
                    <a:pt x="1683" y="299"/>
                  </a:cubicBezTo>
                  <a:cubicBezTo>
                    <a:pt x="653" y="11"/>
                    <a:pt x="653" y="11"/>
                    <a:pt x="653" y="11"/>
                  </a:cubicBezTo>
                  <a:cubicBezTo>
                    <a:pt x="558" y="132"/>
                    <a:pt x="558" y="132"/>
                    <a:pt x="558" y="132"/>
                  </a:cubicBezTo>
                  <a:cubicBezTo>
                    <a:pt x="1021" y="611"/>
                    <a:pt x="1021" y="611"/>
                    <a:pt x="1021" y="611"/>
                  </a:cubicBezTo>
                  <a:cubicBezTo>
                    <a:pt x="594" y="813"/>
                    <a:pt x="594" y="813"/>
                    <a:pt x="594" y="813"/>
                  </a:cubicBezTo>
                  <a:cubicBezTo>
                    <a:pt x="74" y="613"/>
                    <a:pt x="74" y="613"/>
                    <a:pt x="74" y="613"/>
                  </a:cubicBezTo>
                  <a:cubicBezTo>
                    <a:pt x="0" y="703"/>
                    <a:pt x="0" y="703"/>
                    <a:pt x="0" y="703"/>
                  </a:cubicBezTo>
                  <a:cubicBezTo>
                    <a:pt x="297" y="993"/>
                    <a:pt x="297" y="993"/>
                    <a:pt x="297" y="993"/>
                  </a:cubicBezTo>
                  <a:cubicBezTo>
                    <a:pt x="414" y="1106"/>
                    <a:pt x="592" y="1198"/>
                    <a:pt x="708" y="1144"/>
                  </a:cubicBezTo>
                  <a:cubicBezTo>
                    <a:pt x="803" y="1099"/>
                    <a:pt x="2296" y="395"/>
                    <a:pt x="2296" y="395"/>
                  </a:cubicBezTo>
                  <a:close/>
                  <a:moveTo>
                    <a:pt x="1965" y="1070"/>
                  </a:moveTo>
                  <a:cubicBezTo>
                    <a:pt x="1965" y="1939"/>
                    <a:pt x="1965" y="1939"/>
                    <a:pt x="1965" y="1939"/>
                  </a:cubicBezTo>
                  <a:cubicBezTo>
                    <a:pt x="1965" y="2022"/>
                    <a:pt x="1898" y="2090"/>
                    <a:pt x="1814" y="2090"/>
                  </a:cubicBezTo>
                  <a:cubicBezTo>
                    <a:pt x="1814" y="2203"/>
                    <a:pt x="1814" y="2203"/>
                    <a:pt x="1814" y="2203"/>
                  </a:cubicBezTo>
                  <a:cubicBezTo>
                    <a:pt x="1663" y="2203"/>
                    <a:pt x="1663" y="2203"/>
                    <a:pt x="1663" y="2203"/>
                  </a:cubicBezTo>
                  <a:cubicBezTo>
                    <a:pt x="1663" y="2090"/>
                    <a:pt x="1663" y="2090"/>
                    <a:pt x="1663" y="2090"/>
                  </a:cubicBezTo>
                  <a:cubicBezTo>
                    <a:pt x="1209" y="2090"/>
                    <a:pt x="1209" y="2090"/>
                    <a:pt x="1209" y="2090"/>
                  </a:cubicBezTo>
                  <a:cubicBezTo>
                    <a:pt x="1209" y="2203"/>
                    <a:pt x="1209" y="2203"/>
                    <a:pt x="1209" y="2203"/>
                  </a:cubicBezTo>
                  <a:cubicBezTo>
                    <a:pt x="1058" y="2203"/>
                    <a:pt x="1058" y="2203"/>
                    <a:pt x="1058" y="2203"/>
                  </a:cubicBezTo>
                  <a:cubicBezTo>
                    <a:pt x="1058" y="2090"/>
                    <a:pt x="1058" y="2090"/>
                    <a:pt x="1058" y="2090"/>
                  </a:cubicBezTo>
                  <a:cubicBezTo>
                    <a:pt x="1058" y="2090"/>
                    <a:pt x="1058" y="2090"/>
                    <a:pt x="1058" y="2090"/>
                  </a:cubicBezTo>
                  <a:cubicBezTo>
                    <a:pt x="975" y="2090"/>
                    <a:pt x="907" y="2022"/>
                    <a:pt x="907" y="1939"/>
                  </a:cubicBezTo>
                  <a:cubicBezTo>
                    <a:pt x="907" y="1217"/>
                    <a:pt x="907" y="1217"/>
                    <a:pt x="907" y="1217"/>
                  </a:cubicBezTo>
                  <a:cubicBezTo>
                    <a:pt x="1058" y="1146"/>
                    <a:pt x="1058" y="1146"/>
                    <a:pt x="1058" y="1146"/>
                  </a:cubicBezTo>
                  <a:cubicBezTo>
                    <a:pt x="1058" y="1448"/>
                    <a:pt x="1058" y="1448"/>
                    <a:pt x="1058" y="1448"/>
                  </a:cubicBezTo>
                  <a:cubicBezTo>
                    <a:pt x="1814" y="1448"/>
                    <a:pt x="1814" y="1448"/>
                    <a:pt x="1814" y="1448"/>
                  </a:cubicBezTo>
                  <a:cubicBezTo>
                    <a:pt x="1814" y="1114"/>
                    <a:pt x="1814" y="1114"/>
                    <a:pt x="1814" y="1114"/>
                  </a:cubicBezTo>
                  <a:cubicBezTo>
                    <a:pt x="1814" y="1048"/>
                    <a:pt x="1761" y="994"/>
                    <a:pt x="1694" y="994"/>
                  </a:cubicBezTo>
                  <a:cubicBezTo>
                    <a:pt x="1380" y="994"/>
                    <a:pt x="1380" y="994"/>
                    <a:pt x="1380" y="994"/>
                  </a:cubicBezTo>
                  <a:cubicBezTo>
                    <a:pt x="1700" y="843"/>
                    <a:pt x="1700" y="843"/>
                    <a:pt x="1700" y="843"/>
                  </a:cubicBezTo>
                  <a:cubicBezTo>
                    <a:pt x="1739" y="843"/>
                    <a:pt x="1739" y="843"/>
                    <a:pt x="1739" y="843"/>
                  </a:cubicBezTo>
                  <a:cubicBezTo>
                    <a:pt x="1864" y="843"/>
                    <a:pt x="1965" y="944"/>
                    <a:pt x="1965" y="1070"/>
                  </a:cubicBezTo>
                  <a:close/>
                  <a:moveTo>
                    <a:pt x="1287" y="1824"/>
                  </a:moveTo>
                  <a:cubicBezTo>
                    <a:pt x="1286" y="1760"/>
                    <a:pt x="1234" y="1709"/>
                    <a:pt x="1170" y="1710"/>
                  </a:cubicBezTo>
                  <a:cubicBezTo>
                    <a:pt x="1107" y="1711"/>
                    <a:pt x="1056" y="1763"/>
                    <a:pt x="1056" y="1827"/>
                  </a:cubicBezTo>
                  <a:cubicBezTo>
                    <a:pt x="1057" y="1891"/>
                    <a:pt x="1109" y="1942"/>
                    <a:pt x="1173" y="1941"/>
                  </a:cubicBezTo>
                  <a:cubicBezTo>
                    <a:pt x="1237" y="1940"/>
                    <a:pt x="1288" y="1888"/>
                    <a:pt x="1287" y="1824"/>
                  </a:cubicBezTo>
                  <a:close/>
                  <a:moveTo>
                    <a:pt x="1816" y="1824"/>
                  </a:moveTo>
                  <a:cubicBezTo>
                    <a:pt x="1815" y="1760"/>
                    <a:pt x="1763" y="1709"/>
                    <a:pt x="1699" y="1710"/>
                  </a:cubicBezTo>
                  <a:cubicBezTo>
                    <a:pt x="1636" y="1711"/>
                    <a:pt x="1585" y="1763"/>
                    <a:pt x="1586" y="1827"/>
                  </a:cubicBezTo>
                  <a:cubicBezTo>
                    <a:pt x="1586" y="1891"/>
                    <a:pt x="1639" y="1942"/>
                    <a:pt x="1702" y="1941"/>
                  </a:cubicBezTo>
                  <a:cubicBezTo>
                    <a:pt x="1766" y="1940"/>
                    <a:pt x="1817" y="1888"/>
                    <a:pt x="1816" y="1824"/>
                  </a:cubicBezTo>
                  <a:close/>
                  <a:moveTo>
                    <a:pt x="2457" y="654"/>
                  </a:moveTo>
                  <a:cubicBezTo>
                    <a:pt x="2740" y="654"/>
                    <a:pt x="2740" y="654"/>
                    <a:pt x="2740" y="654"/>
                  </a:cubicBezTo>
                  <a:cubicBezTo>
                    <a:pt x="2740" y="466"/>
                    <a:pt x="2740" y="466"/>
                    <a:pt x="2740" y="466"/>
                  </a:cubicBezTo>
                  <a:cubicBezTo>
                    <a:pt x="2929" y="466"/>
                    <a:pt x="2929" y="466"/>
                    <a:pt x="2929" y="466"/>
                  </a:cubicBezTo>
                  <a:cubicBezTo>
                    <a:pt x="2929" y="654"/>
                    <a:pt x="2929" y="654"/>
                    <a:pt x="2929" y="654"/>
                  </a:cubicBezTo>
                  <a:cubicBezTo>
                    <a:pt x="3213" y="654"/>
                    <a:pt x="3213" y="654"/>
                    <a:pt x="3213" y="654"/>
                  </a:cubicBezTo>
                  <a:cubicBezTo>
                    <a:pt x="3213" y="805"/>
                    <a:pt x="3213" y="805"/>
                    <a:pt x="3213" y="805"/>
                  </a:cubicBezTo>
                  <a:cubicBezTo>
                    <a:pt x="3213" y="1253"/>
                    <a:pt x="3213" y="1253"/>
                    <a:pt x="3213" y="1253"/>
                  </a:cubicBezTo>
                  <a:cubicBezTo>
                    <a:pt x="3247" y="1266"/>
                    <a:pt x="3285" y="1280"/>
                    <a:pt x="3326" y="1296"/>
                  </a:cubicBezTo>
                  <a:cubicBezTo>
                    <a:pt x="3382" y="1318"/>
                    <a:pt x="3391" y="1368"/>
                    <a:pt x="3375" y="1420"/>
                  </a:cubicBezTo>
                  <a:cubicBezTo>
                    <a:pt x="3359" y="1469"/>
                    <a:pt x="3233" y="1874"/>
                    <a:pt x="3215" y="1932"/>
                  </a:cubicBezTo>
                  <a:cubicBezTo>
                    <a:pt x="3207" y="1936"/>
                    <a:pt x="3199" y="1939"/>
                    <a:pt x="3194" y="1939"/>
                  </a:cubicBezTo>
                  <a:cubicBezTo>
                    <a:pt x="3177" y="1939"/>
                    <a:pt x="3149" y="1917"/>
                    <a:pt x="3119" y="1894"/>
                  </a:cubicBezTo>
                  <a:cubicBezTo>
                    <a:pt x="3055" y="1847"/>
                    <a:pt x="2969" y="1782"/>
                    <a:pt x="2835" y="1782"/>
                  </a:cubicBezTo>
                  <a:cubicBezTo>
                    <a:pt x="2700" y="1782"/>
                    <a:pt x="2614" y="1847"/>
                    <a:pt x="2551" y="1894"/>
                  </a:cubicBezTo>
                  <a:cubicBezTo>
                    <a:pt x="2520" y="1917"/>
                    <a:pt x="2492" y="1939"/>
                    <a:pt x="2476" y="1939"/>
                  </a:cubicBezTo>
                  <a:cubicBezTo>
                    <a:pt x="2470" y="1939"/>
                    <a:pt x="2463" y="1936"/>
                    <a:pt x="2454" y="1932"/>
                  </a:cubicBezTo>
                  <a:cubicBezTo>
                    <a:pt x="2437" y="1874"/>
                    <a:pt x="2310" y="1469"/>
                    <a:pt x="2295" y="1420"/>
                  </a:cubicBezTo>
                  <a:cubicBezTo>
                    <a:pt x="2278" y="1368"/>
                    <a:pt x="2287" y="1318"/>
                    <a:pt x="2343" y="1296"/>
                  </a:cubicBezTo>
                  <a:cubicBezTo>
                    <a:pt x="2384" y="1280"/>
                    <a:pt x="2422" y="1266"/>
                    <a:pt x="2457" y="1253"/>
                  </a:cubicBezTo>
                  <a:lnTo>
                    <a:pt x="2457" y="654"/>
                  </a:lnTo>
                  <a:close/>
                  <a:moveTo>
                    <a:pt x="2608" y="1195"/>
                  </a:moveTo>
                  <a:cubicBezTo>
                    <a:pt x="2834" y="1107"/>
                    <a:pt x="2835" y="1107"/>
                    <a:pt x="2835" y="1107"/>
                  </a:cubicBezTo>
                  <a:cubicBezTo>
                    <a:pt x="2835" y="1108"/>
                    <a:pt x="2835" y="1108"/>
                    <a:pt x="2835" y="1108"/>
                  </a:cubicBezTo>
                  <a:cubicBezTo>
                    <a:pt x="2835" y="1107"/>
                    <a:pt x="2835" y="1107"/>
                    <a:pt x="2835" y="1107"/>
                  </a:cubicBezTo>
                  <a:cubicBezTo>
                    <a:pt x="2835" y="1107"/>
                    <a:pt x="2835" y="1107"/>
                    <a:pt x="3061" y="1195"/>
                  </a:cubicBezTo>
                  <a:cubicBezTo>
                    <a:pt x="3061" y="805"/>
                    <a:pt x="3061" y="805"/>
                    <a:pt x="3061" y="805"/>
                  </a:cubicBezTo>
                  <a:cubicBezTo>
                    <a:pt x="2608" y="805"/>
                    <a:pt x="2608" y="805"/>
                    <a:pt x="2608" y="805"/>
                  </a:cubicBezTo>
                  <a:lnTo>
                    <a:pt x="2608" y="1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0" name="Gruppieren 39"/>
          <p:cNvGrpSpPr>
            <a:grpSpLocks noChangeAspect="1"/>
          </p:cNvGrpSpPr>
          <p:nvPr/>
        </p:nvGrpSpPr>
        <p:grpSpPr>
          <a:xfrm>
            <a:off x="6819275" y="1854000"/>
            <a:ext cx="505014" cy="504000"/>
            <a:chOff x="8222667" y="5205771"/>
            <a:chExt cx="792162" cy="790575"/>
          </a:xfrm>
        </p:grpSpPr>
        <p:sp>
          <p:nvSpPr>
            <p:cNvPr id="41" name="Rectangle 214"/>
            <p:cNvSpPr>
              <a:spLocks noChangeArrowheads="1"/>
            </p:cNvSpPr>
            <p:nvPr/>
          </p:nvSpPr>
          <p:spPr bwMode="auto">
            <a:xfrm>
              <a:off x="8222667" y="5205771"/>
              <a:ext cx="792162" cy="790575"/>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2" name="Group 41"/>
            <p:cNvGrpSpPr>
              <a:grpSpLocks noChangeAspect="1"/>
            </p:cNvGrpSpPr>
            <p:nvPr/>
          </p:nvGrpSpPr>
          <p:grpSpPr bwMode="auto">
            <a:xfrm>
              <a:off x="8462963" y="5316538"/>
              <a:ext cx="311150" cy="568325"/>
              <a:chOff x="5331" y="3349"/>
              <a:chExt cx="196" cy="358"/>
            </a:xfrm>
          </p:grpSpPr>
          <p:sp>
            <p:nvSpPr>
              <p:cNvPr id="43" name="AutoShape 40"/>
              <p:cNvSpPr>
                <a:spLocks noChangeAspect="1" noChangeArrowheads="1" noTextEdit="1"/>
              </p:cNvSpPr>
              <p:nvPr/>
            </p:nvSpPr>
            <p:spPr bwMode="auto">
              <a:xfrm>
                <a:off x="5331" y="3349"/>
                <a:ext cx="1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2"/>
              <p:cNvSpPr>
                <a:spLocks/>
              </p:cNvSpPr>
              <p:nvPr/>
            </p:nvSpPr>
            <p:spPr bwMode="auto">
              <a:xfrm>
                <a:off x="5327" y="3345"/>
                <a:ext cx="196" cy="358"/>
              </a:xfrm>
              <a:custGeom>
                <a:avLst/>
                <a:gdLst>
                  <a:gd name="T0" fmla="*/ 0 w 196"/>
                  <a:gd name="T1" fmla="*/ 162 h 358"/>
                  <a:gd name="T2" fmla="*/ 81 w 196"/>
                  <a:gd name="T3" fmla="*/ 208 h 358"/>
                  <a:gd name="T4" fmla="*/ 12 w 196"/>
                  <a:gd name="T5" fmla="*/ 358 h 358"/>
                  <a:gd name="T6" fmla="*/ 196 w 196"/>
                  <a:gd name="T7" fmla="*/ 196 h 358"/>
                  <a:gd name="T8" fmla="*/ 123 w 196"/>
                  <a:gd name="T9" fmla="*/ 146 h 358"/>
                  <a:gd name="T10" fmla="*/ 181 w 196"/>
                  <a:gd name="T11" fmla="*/ 0 h 358"/>
                  <a:gd name="T12" fmla="*/ 0 w 196"/>
                  <a:gd name="T13" fmla="*/ 162 h 358"/>
                </a:gdLst>
                <a:ahLst/>
                <a:cxnLst>
                  <a:cxn ang="0">
                    <a:pos x="T0" y="T1"/>
                  </a:cxn>
                  <a:cxn ang="0">
                    <a:pos x="T2" y="T3"/>
                  </a:cxn>
                  <a:cxn ang="0">
                    <a:pos x="T4" y="T5"/>
                  </a:cxn>
                  <a:cxn ang="0">
                    <a:pos x="T6" y="T7"/>
                  </a:cxn>
                  <a:cxn ang="0">
                    <a:pos x="T8" y="T9"/>
                  </a:cxn>
                  <a:cxn ang="0">
                    <a:pos x="T10" y="T11"/>
                  </a:cxn>
                  <a:cxn ang="0">
                    <a:pos x="T12" y="T13"/>
                  </a:cxn>
                </a:cxnLst>
                <a:rect l="0" t="0" r="r" b="b"/>
                <a:pathLst>
                  <a:path w="196" h="358">
                    <a:moveTo>
                      <a:pt x="0" y="162"/>
                    </a:moveTo>
                    <a:lnTo>
                      <a:pt x="81" y="208"/>
                    </a:lnTo>
                    <a:lnTo>
                      <a:pt x="12" y="358"/>
                    </a:lnTo>
                    <a:lnTo>
                      <a:pt x="196" y="196"/>
                    </a:lnTo>
                    <a:lnTo>
                      <a:pt x="123" y="146"/>
                    </a:lnTo>
                    <a:lnTo>
                      <a:pt x="181" y="0"/>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53" name="Rectangle 7"/>
          <p:cNvSpPr>
            <a:spLocks noChangeArrowheads="1"/>
          </p:cNvSpPr>
          <p:nvPr/>
        </p:nvSpPr>
        <p:spPr bwMode="gray">
          <a:xfrm>
            <a:off x="10199680" y="2420860"/>
            <a:ext cx="1512000" cy="920618"/>
          </a:xfrm>
          <a:prstGeom prst="rect">
            <a:avLst/>
          </a:prstGeom>
          <a:noFill/>
          <a:ln w="9525" algn="ctr">
            <a:noFill/>
            <a:miter lim="800000"/>
            <a:headEnd/>
            <a:tailEnd/>
          </a:ln>
        </p:spPr>
        <p:txBody>
          <a:bodyPr lIns="108000" tIns="0" rIns="0" bIns="0"/>
          <a:lstStyle/>
          <a:p>
            <a:pPr>
              <a:lnSpc>
                <a:spcPct val="110000"/>
              </a:lnSpc>
              <a:spcBef>
                <a:spcPts val="0"/>
              </a:spcBef>
              <a:buClr>
                <a:srgbClr val="3BB1BA"/>
              </a:buClr>
              <a:tabLst>
                <a:tab pos="5203825" algn="l"/>
              </a:tabLst>
            </a:pPr>
            <a:r>
              <a:rPr lang="en-US" altLang="de-DE" sz="1200" dirty="0">
                <a:solidFill>
                  <a:schemeClr val="tx1"/>
                </a:solidFill>
                <a:cs typeface="Arial" charset="0"/>
                <a:sym typeface="Wingdings" pitchFamily="2" charset="2"/>
              </a:rPr>
              <a:t>Hydrogen for regional filling stations.</a:t>
            </a:r>
          </a:p>
        </p:txBody>
      </p:sp>
      <p:sp>
        <p:nvSpPr>
          <p:cNvPr id="54" name="Rectangle 7"/>
          <p:cNvSpPr>
            <a:spLocks noChangeArrowheads="1"/>
          </p:cNvSpPr>
          <p:nvPr/>
        </p:nvSpPr>
        <p:spPr bwMode="gray">
          <a:xfrm>
            <a:off x="8447840" y="2420860"/>
            <a:ext cx="1512000" cy="920618"/>
          </a:xfrm>
          <a:prstGeom prst="rect">
            <a:avLst/>
          </a:prstGeom>
          <a:noFill/>
          <a:ln w="9525" algn="ctr">
            <a:noFill/>
            <a:miter lim="800000"/>
            <a:headEnd/>
            <a:tailEnd/>
          </a:ln>
        </p:spPr>
        <p:txBody>
          <a:bodyPr lIns="108000" tIns="0" rIns="0" bIns="0"/>
          <a:lstStyle/>
          <a:p>
            <a:pPr>
              <a:lnSpc>
                <a:spcPct val="110000"/>
              </a:lnSpc>
              <a:spcBef>
                <a:spcPts val="0"/>
              </a:spcBef>
              <a:buClr>
                <a:srgbClr val="3BB1BA"/>
              </a:buClr>
              <a:tabLst>
                <a:tab pos="5203825" algn="l"/>
              </a:tabLst>
            </a:pPr>
            <a:r>
              <a:rPr lang="en-US" altLang="de-DE" sz="1200" dirty="0">
                <a:solidFill>
                  <a:schemeClr val="tx1"/>
                </a:solidFill>
                <a:cs typeface="Arial" charset="0"/>
                <a:sym typeface="Wingdings" pitchFamily="2" charset="2"/>
              </a:rPr>
              <a:t>Delivery to surrounding industrial companies.</a:t>
            </a:r>
          </a:p>
        </p:txBody>
      </p:sp>
    </p:spTree>
    <p:extLst>
      <p:ext uri="{BB962C8B-B14F-4D97-AF65-F5344CB8AC3E}">
        <p14:creationId xmlns:p14="http://schemas.microsoft.com/office/powerpoint/2010/main" val="415890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05" y="0"/>
            <a:ext cx="12198350" cy="1440000"/>
          </a:xfrm>
        </p:spPr>
        <p:txBody>
          <a:bodyPr/>
          <a:lstStyle/>
          <a:p>
            <a:r>
              <a:rPr lang="en-US" dirty="0"/>
              <a:t>South Australia – Australian Gas Infrastructure Group</a:t>
            </a:r>
            <a:br>
              <a:rPr lang="en-US" dirty="0"/>
            </a:br>
            <a:r>
              <a:rPr lang="en-US" dirty="0"/>
              <a:t>Largest PEM </a:t>
            </a:r>
            <a:r>
              <a:rPr lang="en-US" dirty="0" err="1"/>
              <a:t>electrolyser</a:t>
            </a:r>
            <a:r>
              <a:rPr lang="en-US" dirty="0"/>
              <a:t> in Australia</a:t>
            </a:r>
            <a:endParaRPr lang="de-DE" dirty="0"/>
          </a:p>
        </p:txBody>
      </p:sp>
      <p:sp>
        <p:nvSpPr>
          <p:cNvPr id="14" name="Rectangle 11"/>
          <p:cNvSpPr>
            <a:spLocks noChangeArrowheads="1"/>
          </p:cNvSpPr>
          <p:nvPr/>
        </p:nvSpPr>
        <p:spPr bwMode="gray">
          <a:xfrm>
            <a:off x="4030564" y="1440000"/>
            <a:ext cx="2520000" cy="287308"/>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Facts &amp; figures</a:t>
            </a:r>
          </a:p>
        </p:txBody>
      </p:sp>
      <p:sp>
        <p:nvSpPr>
          <p:cNvPr id="15" name="Rectangle 7"/>
          <p:cNvSpPr>
            <a:spLocks noChangeArrowheads="1"/>
          </p:cNvSpPr>
          <p:nvPr/>
        </p:nvSpPr>
        <p:spPr bwMode="gray">
          <a:xfrm>
            <a:off x="4030564" y="1746579"/>
            <a:ext cx="2515928" cy="1853419"/>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Customer: AGIG</a:t>
            </a:r>
          </a:p>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Country: Australia</a:t>
            </a:r>
            <a:endParaRPr lang="en-US" sz="1200" dirty="0">
              <a:solidFill>
                <a:srgbClr val="000000"/>
              </a:solidFill>
              <a:ea typeface="ＭＳ Ｐゴシック"/>
            </a:endParaRPr>
          </a:p>
          <a:p>
            <a:pPr marL="180000" indent="-180000">
              <a:lnSpc>
                <a:spcPct val="110000"/>
              </a:lnSpc>
              <a:spcBef>
                <a:spcPts val="0"/>
              </a:spcBef>
              <a:buClr>
                <a:schemeClr val="accent1"/>
              </a:buClr>
              <a:buFont typeface="Arial" panose="020B0604020202020204" pitchFamily="34" charset="0"/>
              <a:buChar char="•"/>
            </a:pPr>
            <a:r>
              <a:rPr lang="en-US" sz="1200" dirty="0">
                <a:solidFill>
                  <a:srgbClr val="000000"/>
                </a:solidFill>
                <a:ea typeface="ＭＳ Ｐゴシック"/>
                <a:sym typeface="Wingdings" pitchFamily="2" charset="2"/>
              </a:rPr>
              <a:t>Installed: under delivery</a:t>
            </a:r>
          </a:p>
          <a:p>
            <a:pPr marL="180000" indent="-180000">
              <a:lnSpc>
                <a:spcPct val="110000"/>
              </a:lnSpc>
              <a:spcBef>
                <a:spcPts val="0"/>
              </a:spcBef>
              <a:buClr>
                <a:schemeClr val="accent1"/>
              </a:buClr>
              <a:buFont typeface="Arial" panose="020B0604020202020204" pitchFamily="34" charset="0"/>
              <a:buChar char="•"/>
            </a:pPr>
            <a:r>
              <a:rPr lang="en-US" altLang="de-DE" sz="1200" dirty="0">
                <a:solidFill>
                  <a:srgbClr val="000000"/>
                </a:solidFill>
                <a:ea typeface="ＭＳ Ｐゴシック"/>
                <a:sym typeface="Wingdings" pitchFamily="2" charset="2"/>
              </a:rPr>
              <a:t>Product: </a:t>
            </a:r>
            <a:r>
              <a:rPr lang="en-US" altLang="de-DE" sz="1200" dirty="0" err="1">
                <a:solidFill>
                  <a:srgbClr val="000000"/>
                </a:solidFill>
                <a:ea typeface="ＭＳ Ｐゴシック"/>
                <a:sym typeface="Wingdings" pitchFamily="2" charset="2"/>
              </a:rPr>
              <a:t>Silyzer</a:t>
            </a:r>
            <a:r>
              <a:rPr lang="en-US" altLang="de-DE" sz="1200" dirty="0">
                <a:solidFill>
                  <a:srgbClr val="000000"/>
                </a:solidFill>
                <a:ea typeface="ＭＳ Ｐゴシック"/>
                <a:sym typeface="Wingdings" pitchFamily="2" charset="2"/>
              </a:rPr>
              <a:t> 200</a:t>
            </a:r>
          </a:p>
        </p:txBody>
      </p:sp>
      <p:sp>
        <p:nvSpPr>
          <p:cNvPr id="22" name="Rectangle 7"/>
          <p:cNvSpPr>
            <a:spLocks noChangeArrowheads="1"/>
          </p:cNvSpPr>
          <p:nvPr/>
        </p:nvSpPr>
        <p:spPr bwMode="gray">
          <a:xfrm>
            <a:off x="6696000" y="2420860"/>
            <a:ext cx="1512000" cy="920618"/>
          </a:xfrm>
          <a:prstGeom prst="rect">
            <a:avLst/>
          </a:prstGeom>
          <a:noFill/>
          <a:ln w="9525" algn="ctr">
            <a:noFill/>
            <a:miter lim="800000"/>
            <a:headEnd/>
            <a:tailEnd/>
          </a:ln>
        </p:spPr>
        <p:txBody>
          <a:bodyPr lIns="108000" tIns="0" rIns="0" bIns="0"/>
          <a:lstStyle/>
          <a:p>
            <a:pPr>
              <a:lnSpc>
                <a:spcPct val="110000"/>
              </a:lnSpc>
              <a:spcBef>
                <a:spcPts val="0"/>
              </a:spcBef>
              <a:buClr>
                <a:srgbClr val="3BB1BA"/>
              </a:buClr>
              <a:tabLst>
                <a:tab pos="5203825" algn="l"/>
              </a:tabLst>
            </a:pPr>
            <a:r>
              <a:rPr lang="en-US" altLang="de-DE" sz="1200" dirty="0">
                <a:solidFill>
                  <a:schemeClr val="tx1"/>
                </a:solidFill>
                <a:cs typeface="Arial" charset="0"/>
                <a:sym typeface="Wingdings" pitchFamily="2" charset="2"/>
              </a:rPr>
              <a:t>Green hydrogen is fed into the local gas network.</a:t>
            </a:r>
          </a:p>
        </p:txBody>
      </p:sp>
      <p:sp>
        <p:nvSpPr>
          <p:cNvPr id="24" name="Rectangle 11"/>
          <p:cNvSpPr>
            <a:spLocks noChangeArrowheads="1"/>
          </p:cNvSpPr>
          <p:nvPr/>
        </p:nvSpPr>
        <p:spPr bwMode="gray">
          <a:xfrm>
            <a:off x="6696000" y="1440000"/>
            <a:ext cx="5019750" cy="287424"/>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Use cases</a:t>
            </a:r>
          </a:p>
        </p:txBody>
      </p:sp>
      <p:sp>
        <p:nvSpPr>
          <p:cNvPr id="25" name="Rectangle 10"/>
          <p:cNvSpPr>
            <a:spLocks noChangeArrowheads="1"/>
          </p:cNvSpPr>
          <p:nvPr/>
        </p:nvSpPr>
        <p:spPr bwMode="gray">
          <a:xfrm>
            <a:off x="4030564" y="3599999"/>
            <a:ext cx="7681117" cy="288000"/>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Challenge</a:t>
            </a:r>
          </a:p>
        </p:txBody>
      </p:sp>
      <p:sp>
        <p:nvSpPr>
          <p:cNvPr id="5" name="Rectangle 7"/>
          <p:cNvSpPr>
            <a:spLocks noChangeArrowheads="1"/>
          </p:cNvSpPr>
          <p:nvPr/>
        </p:nvSpPr>
        <p:spPr bwMode="gray">
          <a:xfrm>
            <a:off x="4030564" y="5013180"/>
            <a:ext cx="7685186" cy="1044116"/>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tabLst>
                <a:tab pos="5203825" algn="l"/>
              </a:tabLst>
            </a:pPr>
            <a:r>
              <a:rPr lang="en-US" altLang="de-DE" sz="1200" dirty="0">
                <a:solidFill>
                  <a:schemeClr val="tx1"/>
                </a:solidFill>
                <a:cs typeface="Arial" charset="0"/>
                <a:sym typeface="Wingdings" pitchFamily="2" charset="2"/>
              </a:rPr>
              <a:t>Operation of a SILYZER 200</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altLang="de-DE" sz="1200" dirty="0">
                <a:solidFill>
                  <a:schemeClr val="tx1"/>
                </a:solidFill>
                <a:cs typeface="Arial" charset="0"/>
                <a:sym typeface="Wingdings" pitchFamily="2" charset="2"/>
              </a:rPr>
              <a:t>Highly dynamic power consumption</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altLang="de-DE" sz="1200" dirty="0">
                <a:solidFill>
                  <a:schemeClr val="tx1"/>
                </a:solidFill>
                <a:cs typeface="Arial" charset="0"/>
                <a:sym typeface="Wingdings" pitchFamily="2" charset="2"/>
              </a:rPr>
              <a:t>State-of-the-art process control technology based on SIMATIC PCS 7</a:t>
            </a:r>
          </a:p>
        </p:txBody>
      </p:sp>
      <p:sp>
        <p:nvSpPr>
          <p:cNvPr id="8" name="Rectangle 7"/>
          <p:cNvSpPr>
            <a:spLocks noChangeArrowheads="1"/>
          </p:cNvSpPr>
          <p:nvPr/>
        </p:nvSpPr>
        <p:spPr bwMode="gray">
          <a:xfrm>
            <a:off x="4030563" y="3887999"/>
            <a:ext cx="7681117" cy="837181"/>
          </a:xfrm>
          <a:prstGeom prst="rect">
            <a:avLst/>
          </a:prstGeom>
          <a:noFill/>
          <a:ln w="9525" algn="ctr">
            <a:noFill/>
            <a:miter lim="800000"/>
            <a:headEnd/>
            <a:tailEnd/>
          </a:ln>
        </p:spPr>
        <p:txBody>
          <a:bodyPr lIns="72000" tIns="72000" rIns="0" bIns="0"/>
          <a:lstStyle/>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Installation and integration into the local gas network</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Remote control of </a:t>
            </a:r>
            <a:r>
              <a:rPr lang="en-US" sz="1200" dirty="0" err="1">
                <a:solidFill>
                  <a:schemeClr val="tx1"/>
                </a:solidFill>
                <a:cs typeface="Arial" charset="0"/>
              </a:rPr>
              <a:t>electrolyser</a:t>
            </a:r>
            <a:r>
              <a:rPr lang="en-US" sz="1200" dirty="0">
                <a:solidFill>
                  <a:schemeClr val="tx1"/>
                </a:solidFill>
                <a:cs typeface="Arial" charset="0"/>
              </a:rPr>
              <a:t> to integrate with local microgrid and solar power generation</a:t>
            </a:r>
          </a:p>
          <a:p>
            <a:pPr marL="180000" indent="-180000">
              <a:lnSpc>
                <a:spcPct val="110000"/>
              </a:lnSpc>
              <a:spcBef>
                <a:spcPts val="0"/>
              </a:spcBef>
              <a:buClr>
                <a:schemeClr val="accent1"/>
              </a:buClr>
              <a:buFont typeface="Arial" panose="020B0604020202020204" pitchFamily="34" charset="0"/>
              <a:buChar char="•"/>
              <a:tabLst>
                <a:tab pos="5203825" algn="l"/>
              </a:tabLst>
            </a:pPr>
            <a:r>
              <a:rPr lang="en-US" sz="1200" dirty="0">
                <a:solidFill>
                  <a:schemeClr val="tx1"/>
                </a:solidFill>
                <a:cs typeface="Arial" charset="0"/>
              </a:rPr>
              <a:t>Potential for future addition of refueling facility and/or tube trailer</a:t>
            </a:r>
          </a:p>
        </p:txBody>
      </p:sp>
      <p:sp>
        <p:nvSpPr>
          <p:cNvPr id="27" name="Rectangle 11"/>
          <p:cNvSpPr>
            <a:spLocks noChangeArrowheads="1"/>
          </p:cNvSpPr>
          <p:nvPr/>
        </p:nvSpPr>
        <p:spPr bwMode="gray">
          <a:xfrm>
            <a:off x="4030564" y="4725180"/>
            <a:ext cx="7681258" cy="288000"/>
          </a:xfrm>
          <a:prstGeom prst="rect">
            <a:avLst/>
          </a:prstGeom>
          <a:solidFill>
            <a:srgbClr val="41AAAA"/>
          </a:solidFill>
          <a:ln>
            <a:noFill/>
          </a:ln>
          <a:effectLst/>
        </p:spPr>
        <p:txBody>
          <a:bodyPr wrap="square" lIns="108000" tIns="54000" rIns="108000" bIns="54000" numCol="1" spcCol="72000" rtlCol="0" anchor="ctr">
            <a:noAutofit/>
          </a:bodyPr>
          <a:lstStyle/>
          <a:p>
            <a:pPr>
              <a:lnSpc>
                <a:spcPct val="110000"/>
              </a:lnSpc>
              <a:spcBef>
                <a:spcPts val="0"/>
              </a:spcBef>
            </a:pPr>
            <a:r>
              <a:rPr lang="en-US" b="1" dirty="0">
                <a:solidFill>
                  <a:schemeClr val="bg1"/>
                </a:solidFill>
              </a:rPr>
              <a:t>Solutions</a:t>
            </a:r>
          </a:p>
        </p:txBody>
      </p:sp>
      <p:sp>
        <p:nvSpPr>
          <p:cNvPr id="54" name="Rectangle 7"/>
          <p:cNvSpPr>
            <a:spLocks noChangeArrowheads="1"/>
          </p:cNvSpPr>
          <p:nvPr/>
        </p:nvSpPr>
        <p:spPr bwMode="gray">
          <a:xfrm>
            <a:off x="8447840" y="2420860"/>
            <a:ext cx="1512000" cy="920618"/>
          </a:xfrm>
          <a:prstGeom prst="rect">
            <a:avLst/>
          </a:prstGeom>
          <a:noFill/>
          <a:ln w="9525" algn="ctr">
            <a:noFill/>
            <a:miter lim="800000"/>
            <a:headEnd/>
            <a:tailEnd/>
          </a:ln>
        </p:spPr>
        <p:txBody>
          <a:bodyPr lIns="108000" tIns="0" rIns="0" bIns="0"/>
          <a:lstStyle/>
          <a:p>
            <a:pPr>
              <a:lnSpc>
                <a:spcPct val="110000"/>
              </a:lnSpc>
              <a:spcBef>
                <a:spcPts val="0"/>
              </a:spcBef>
              <a:buClr>
                <a:srgbClr val="3BB1BA"/>
              </a:buClr>
              <a:tabLst>
                <a:tab pos="5203825" algn="l"/>
              </a:tabLst>
            </a:pPr>
            <a:r>
              <a:rPr lang="en-US" altLang="de-DE" sz="1200" dirty="0">
                <a:solidFill>
                  <a:schemeClr val="tx1"/>
                </a:solidFill>
                <a:cs typeface="Arial" charset="0"/>
                <a:sym typeface="Wingdings" pitchFamily="2" charset="2"/>
              </a:rPr>
              <a:t>Future plans to add refueling capability.</a:t>
            </a:r>
          </a:p>
        </p:txBody>
      </p:sp>
      <p:pic>
        <p:nvPicPr>
          <p:cNvPr id="55" name="Grafik 5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67" y="1440000"/>
            <a:ext cx="3240000" cy="2161043"/>
          </a:xfrm>
          <a:prstGeom prst="rect">
            <a:avLst/>
          </a:prstGeom>
        </p:spPr>
      </p:pic>
      <p:sp>
        <p:nvSpPr>
          <p:cNvPr id="56" name="Rechteck 55"/>
          <p:cNvSpPr>
            <a:spLocks/>
          </p:cNvSpPr>
          <p:nvPr/>
        </p:nvSpPr>
        <p:spPr bwMode="gray">
          <a:xfrm>
            <a:off x="627063" y="3599999"/>
            <a:ext cx="3239503" cy="2594425"/>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rtlCol="0" anchor="ctr"/>
          <a:lstStyle/>
          <a:p>
            <a:pPr algn="ctr"/>
            <a:endParaRPr lang="en-US" dirty="0" err="1">
              <a:solidFill>
                <a:schemeClr val="tx1"/>
              </a:solidFill>
              <a:ea typeface="Arial Unicode MS"/>
            </a:endParaRPr>
          </a:p>
        </p:txBody>
      </p:sp>
      <p:sp>
        <p:nvSpPr>
          <p:cNvPr id="57" name="Rechteck 56"/>
          <p:cNvSpPr/>
          <p:nvPr/>
        </p:nvSpPr>
        <p:spPr bwMode="gray">
          <a:xfrm>
            <a:off x="626416" y="3600000"/>
            <a:ext cx="3240150" cy="2584599"/>
          </a:xfrm>
          <a:prstGeom prst="rect">
            <a:avLst/>
          </a:prstGeom>
        </p:spPr>
        <p:txBody>
          <a:bodyPr wrap="square" lIns="288000" tIns="108000" rIns="288000" bIns="0" anchor="t">
            <a:noAutofit/>
          </a:bodyPr>
          <a:lstStyle/>
          <a:p>
            <a:r>
              <a:rPr lang="en-US" sz="4400" spc="-150" dirty="0">
                <a:solidFill>
                  <a:schemeClr val="bg1"/>
                </a:solidFill>
                <a:latin typeface="Arial"/>
                <a:ea typeface="Arial Unicode MS"/>
                <a:sym typeface="Arial"/>
              </a:rPr>
              <a:t>1.25</a:t>
            </a:r>
            <a:r>
              <a:rPr lang="en-US" sz="2800" spc="-150" dirty="0">
                <a:solidFill>
                  <a:schemeClr val="bg1"/>
                </a:solidFill>
                <a:latin typeface="Arial"/>
                <a:ea typeface="Arial Unicode MS"/>
                <a:sym typeface="Arial"/>
              </a:rPr>
              <a:t> </a:t>
            </a:r>
            <a:r>
              <a:rPr lang="en-US" sz="2800" b="1" spc="-150" dirty="0">
                <a:solidFill>
                  <a:schemeClr val="bg1"/>
                </a:solidFill>
                <a:latin typeface="Arial"/>
                <a:ea typeface="Arial Unicode MS"/>
                <a:sym typeface="Arial"/>
              </a:rPr>
              <a:t>MW</a:t>
            </a:r>
          </a:p>
          <a:p>
            <a:pPr lvl="0">
              <a:spcBef>
                <a:spcPts val="0"/>
              </a:spcBef>
            </a:pPr>
            <a:r>
              <a:rPr lang="en-US" altLang="de-DE" sz="1400" dirty="0">
                <a:solidFill>
                  <a:srgbClr val="FFFFFF"/>
                </a:solidFill>
                <a:ea typeface="ＭＳ Ｐゴシック"/>
                <a:sym typeface="Wingdings" pitchFamily="2" charset="2"/>
              </a:rPr>
              <a:t>rated power based on </a:t>
            </a:r>
            <a:r>
              <a:rPr lang="en-US" altLang="de-DE" sz="1400" dirty="0" err="1">
                <a:solidFill>
                  <a:srgbClr val="FFFFFF"/>
                </a:solidFill>
                <a:ea typeface="ＭＳ Ｐゴシック"/>
                <a:sym typeface="Wingdings" pitchFamily="2" charset="2"/>
              </a:rPr>
              <a:t>Silyzer</a:t>
            </a:r>
            <a:r>
              <a:rPr lang="en-US" altLang="de-DE" sz="1400" dirty="0">
                <a:solidFill>
                  <a:srgbClr val="FFFFFF"/>
                </a:solidFill>
                <a:ea typeface="ＭＳ Ｐゴシック"/>
                <a:sym typeface="Wingdings" pitchFamily="2" charset="2"/>
              </a:rPr>
              <a:t> 200</a:t>
            </a:r>
            <a:endParaRPr lang="en-US" sz="1400" b="1" dirty="0">
              <a:solidFill>
                <a:srgbClr val="FFFFFF"/>
              </a:solidFill>
              <a:ea typeface="Arial Unicode MS"/>
            </a:endParaRPr>
          </a:p>
        </p:txBody>
      </p:sp>
      <p:grpSp>
        <p:nvGrpSpPr>
          <p:cNvPr id="26" name="Group 143"/>
          <p:cNvGrpSpPr>
            <a:grpSpLocks noChangeAspect="1"/>
          </p:cNvGrpSpPr>
          <p:nvPr/>
        </p:nvGrpSpPr>
        <p:grpSpPr bwMode="auto">
          <a:xfrm>
            <a:off x="6710489" y="1823991"/>
            <a:ext cx="505014" cy="504000"/>
            <a:chOff x="5291" y="1231"/>
            <a:chExt cx="499" cy="498"/>
          </a:xfrm>
        </p:grpSpPr>
        <p:sp>
          <p:nvSpPr>
            <p:cNvPr id="28" name="AutoShape 142"/>
            <p:cNvSpPr>
              <a:spLocks noChangeAspect="1" noChangeArrowheads="1" noTextEdit="1"/>
            </p:cNvSpPr>
            <p:nvPr/>
          </p:nvSpPr>
          <p:spPr bwMode="auto">
            <a:xfrm>
              <a:off x="5291" y="1231"/>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144"/>
            <p:cNvSpPr>
              <a:spLocks noChangeArrowheads="1"/>
            </p:cNvSpPr>
            <p:nvPr/>
          </p:nvSpPr>
          <p:spPr bwMode="auto">
            <a:xfrm>
              <a:off x="5291" y="1231"/>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45"/>
            <p:cNvSpPr>
              <a:spLocks noEditPoints="1"/>
            </p:cNvSpPr>
            <p:nvPr/>
          </p:nvSpPr>
          <p:spPr bwMode="auto">
            <a:xfrm>
              <a:off x="5360" y="1338"/>
              <a:ext cx="361" cy="261"/>
            </a:xfrm>
            <a:custGeom>
              <a:avLst/>
              <a:gdLst>
                <a:gd name="T0" fmla="*/ 3326 w 3553"/>
                <a:gd name="T1" fmla="*/ 908 h 2571"/>
                <a:gd name="T2" fmla="*/ 3024 w 3553"/>
                <a:gd name="T3" fmla="*/ 908 h 2571"/>
                <a:gd name="T4" fmla="*/ 2722 w 3553"/>
                <a:gd name="T5" fmla="*/ 1512 h 2571"/>
                <a:gd name="T6" fmla="*/ 2797 w 3553"/>
                <a:gd name="T7" fmla="*/ 1285 h 2571"/>
                <a:gd name="T8" fmla="*/ 2722 w 3553"/>
                <a:gd name="T9" fmla="*/ 1134 h 2571"/>
                <a:gd name="T10" fmla="*/ 2797 w 3553"/>
                <a:gd name="T11" fmla="*/ 983 h 2571"/>
                <a:gd name="T12" fmla="*/ 2722 w 3553"/>
                <a:gd name="T13" fmla="*/ 832 h 2571"/>
                <a:gd name="T14" fmla="*/ 2797 w 3553"/>
                <a:gd name="T15" fmla="*/ 681 h 2571"/>
                <a:gd name="T16" fmla="*/ 2722 w 3553"/>
                <a:gd name="T17" fmla="*/ 530 h 2571"/>
                <a:gd name="T18" fmla="*/ 2608 w 3553"/>
                <a:gd name="T19" fmla="*/ 303 h 2571"/>
                <a:gd name="T20" fmla="*/ 2495 w 3553"/>
                <a:gd name="T21" fmla="*/ 416 h 2571"/>
                <a:gd name="T22" fmla="*/ 2344 w 3553"/>
                <a:gd name="T23" fmla="*/ 983 h 2571"/>
                <a:gd name="T24" fmla="*/ 2230 w 3553"/>
                <a:gd name="T25" fmla="*/ 0 h 2571"/>
                <a:gd name="T26" fmla="*/ 2117 w 3553"/>
                <a:gd name="T27" fmla="*/ 1134 h 2571"/>
                <a:gd name="T28" fmla="*/ 1739 w 3553"/>
                <a:gd name="T29" fmla="*/ 605 h 2571"/>
                <a:gd name="T30" fmla="*/ 1663 w 3553"/>
                <a:gd name="T31" fmla="*/ 530 h 2571"/>
                <a:gd name="T32" fmla="*/ 1588 w 3553"/>
                <a:gd name="T33" fmla="*/ 1134 h 2571"/>
                <a:gd name="T34" fmla="*/ 1437 w 3553"/>
                <a:gd name="T35" fmla="*/ 454 h 2571"/>
                <a:gd name="T36" fmla="*/ 1134 w 3553"/>
                <a:gd name="T37" fmla="*/ 454 h 2571"/>
                <a:gd name="T38" fmla="*/ 908 w 3553"/>
                <a:gd name="T39" fmla="*/ 1134 h 2571"/>
                <a:gd name="T40" fmla="*/ 719 w 3553"/>
                <a:gd name="T41" fmla="*/ 605 h 2571"/>
                <a:gd name="T42" fmla="*/ 530 w 3553"/>
                <a:gd name="T43" fmla="*/ 1512 h 2571"/>
                <a:gd name="T44" fmla="*/ 152 w 3553"/>
                <a:gd name="T45" fmla="*/ 1966 h 2571"/>
                <a:gd name="T46" fmla="*/ 0 w 3553"/>
                <a:gd name="T47" fmla="*/ 2571 h 2571"/>
                <a:gd name="T48" fmla="*/ 3553 w 3553"/>
                <a:gd name="T49" fmla="*/ 1966 h 2571"/>
                <a:gd name="T50" fmla="*/ 681 w 3553"/>
                <a:gd name="T51" fmla="*/ 1966 h 2571"/>
                <a:gd name="T52" fmla="*/ 530 w 3553"/>
                <a:gd name="T53" fmla="*/ 1815 h 2571"/>
                <a:gd name="T54" fmla="*/ 681 w 3553"/>
                <a:gd name="T55" fmla="*/ 1966 h 2571"/>
                <a:gd name="T56" fmla="*/ 832 w 3553"/>
                <a:gd name="T57" fmla="*/ 1966 h 2571"/>
                <a:gd name="T58" fmla="*/ 983 w 3553"/>
                <a:gd name="T59" fmla="*/ 1815 h 2571"/>
                <a:gd name="T60" fmla="*/ 983 w 3553"/>
                <a:gd name="T61" fmla="*/ 1663 h 2571"/>
                <a:gd name="T62" fmla="*/ 832 w 3553"/>
                <a:gd name="T63" fmla="*/ 1512 h 2571"/>
                <a:gd name="T64" fmla="*/ 983 w 3553"/>
                <a:gd name="T65" fmla="*/ 1663 h 2571"/>
                <a:gd name="T66" fmla="*/ 1134 w 3553"/>
                <a:gd name="T67" fmla="*/ 1966 h 2571"/>
                <a:gd name="T68" fmla="*/ 1285 w 3553"/>
                <a:gd name="T69" fmla="*/ 1815 h 2571"/>
                <a:gd name="T70" fmla="*/ 1285 w 3553"/>
                <a:gd name="T71" fmla="*/ 1663 h 2571"/>
                <a:gd name="T72" fmla="*/ 1134 w 3553"/>
                <a:gd name="T73" fmla="*/ 1512 h 2571"/>
                <a:gd name="T74" fmla="*/ 1285 w 3553"/>
                <a:gd name="T75" fmla="*/ 1663 h 2571"/>
                <a:gd name="T76" fmla="*/ 1437 w 3553"/>
                <a:gd name="T77" fmla="*/ 1663 h 2571"/>
                <a:gd name="T78" fmla="*/ 1588 w 3553"/>
                <a:gd name="T79" fmla="*/ 1512 h 2571"/>
                <a:gd name="T80" fmla="*/ 1890 w 3553"/>
                <a:gd name="T81" fmla="*/ 1966 h 2571"/>
                <a:gd name="T82" fmla="*/ 1739 w 3553"/>
                <a:gd name="T83" fmla="*/ 1815 h 2571"/>
                <a:gd name="T84" fmla="*/ 1890 w 3553"/>
                <a:gd name="T85" fmla="*/ 1966 h 2571"/>
                <a:gd name="T86" fmla="*/ 2041 w 3553"/>
                <a:gd name="T87" fmla="*/ 1966 h 2571"/>
                <a:gd name="T88" fmla="*/ 2193 w 3553"/>
                <a:gd name="T89" fmla="*/ 1815 h 2571"/>
                <a:gd name="T90" fmla="*/ 2495 w 3553"/>
                <a:gd name="T91" fmla="*/ 2268 h 2571"/>
                <a:gd name="T92" fmla="*/ 2344 w 3553"/>
                <a:gd name="T93" fmla="*/ 2117 h 2571"/>
                <a:gd name="T94" fmla="*/ 2495 w 3553"/>
                <a:gd name="T95" fmla="*/ 2268 h 2571"/>
                <a:gd name="T96" fmla="*/ 2344 w 3553"/>
                <a:gd name="T97" fmla="*/ 1966 h 2571"/>
                <a:gd name="T98" fmla="*/ 2495 w 3553"/>
                <a:gd name="T99" fmla="*/ 1815 h 2571"/>
                <a:gd name="T100" fmla="*/ 2797 w 3553"/>
                <a:gd name="T101" fmla="*/ 2268 h 2571"/>
                <a:gd name="T102" fmla="*/ 2646 w 3553"/>
                <a:gd name="T103" fmla="*/ 2117 h 2571"/>
                <a:gd name="T104" fmla="*/ 2797 w 3553"/>
                <a:gd name="T105" fmla="*/ 2268 h 2571"/>
                <a:gd name="T106" fmla="*/ 2948 w 3553"/>
                <a:gd name="T107" fmla="*/ 1966 h 2571"/>
                <a:gd name="T108" fmla="*/ 3100 w 3553"/>
                <a:gd name="T109" fmla="*/ 1815 h 2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3" h="2571">
                  <a:moveTo>
                    <a:pt x="3326" y="1966"/>
                  </a:moveTo>
                  <a:cubicBezTo>
                    <a:pt x="3326" y="908"/>
                    <a:pt x="3326" y="908"/>
                    <a:pt x="3326" y="908"/>
                  </a:cubicBezTo>
                  <a:cubicBezTo>
                    <a:pt x="3326" y="824"/>
                    <a:pt x="3259" y="756"/>
                    <a:pt x="3175" y="756"/>
                  </a:cubicBezTo>
                  <a:cubicBezTo>
                    <a:pt x="3092" y="756"/>
                    <a:pt x="3024" y="824"/>
                    <a:pt x="3024" y="908"/>
                  </a:cubicBezTo>
                  <a:cubicBezTo>
                    <a:pt x="3024" y="1512"/>
                    <a:pt x="3024" y="1512"/>
                    <a:pt x="3024" y="1512"/>
                  </a:cubicBezTo>
                  <a:cubicBezTo>
                    <a:pt x="2722" y="1512"/>
                    <a:pt x="2722" y="1512"/>
                    <a:pt x="2722" y="1512"/>
                  </a:cubicBezTo>
                  <a:cubicBezTo>
                    <a:pt x="2722" y="1285"/>
                    <a:pt x="2722" y="1285"/>
                    <a:pt x="2722" y="1285"/>
                  </a:cubicBezTo>
                  <a:cubicBezTo>
                    <a:pt x="2797" y="1285"/>
                    <a:pt x="2797" y="1285"/>
                    <a:pt x="2797" y="1285"/>
                  </a:cubicBezTo>
                  <a:cubicBezTo>
                    <a:pt x="2797" y="1134"/>
                    <a:pt x="2797" y="1134"/>
                    <a:pt x="2797" y="1134"/>
                  </a:cubicBezTo>
                  <a:cubicBezTo>
                    <a:pt x="2722" y="1134"/>
                    <a:pt x="2722" y="1134"/>
                    <a:pt x="2722" y="1134"/>
                  </a:cubicBezTo>
                  <a:cubicBezTo>
                    <a:pt x="2722" y="983"/>
                    <a:pt x="2722" y="983"/>
                    <a:pt x="2722" y="983"/>
                  </a:cubicBezTo>
                  <a:cubicBezTo>
                    <a:pt x="2797" y="983"/>
                    <a:pt x="2797" y="983"/>
                    <a:pt x="2797" y="983"/>
                  </a:cubicBezTo>
                  <a:cubicBezTo>
                    <a:pt x="2797" y="832"/>
                    <a:pt x="2797" y="832"/>
                    <a:pt x="2797" y="832"/>
                  </a:cubicBezTo>
                  <a:cubicBezTo>
                    <a:pt x="2722" y="832"/>
                    <a:pt x="2722" y="832"/>
                    <a:pt x="2722" y="832"/>
                  </a:cubicBezTo>
                  <a:cubicBezTo>
                    <a:pt x="2722" y="681"/>
                    <a:pt x="2722" y="681"/>
                    <a:pt x="2722" y="681"/>
                  </a:cubicBezTo>
                  <a:cubicBezTo>
                    <a:pt x="2797" y="681"/>
                    <a:pt x="2797" y="681"/>
                    <a:pt x="2797" y="681"/>
                  </a:cubicBezTo>
                  <a:cubicBezTo>
                    <a:pt x="2797" y="530"/>
                    <a:pt x="2797" y="530"/>
                    <a:pt x="2797" y="530"/>
                  </a:cubicBezTo>
                  <a:cubicBezTo>
                    <a:pt x="2722" y="530"/>
                    <a:pt x="2722" y="530"/>
                    <a:pt x="2722" y="530"/>
                  </a:cubicBezTo>
                  <a:cubicBezTo>
                    <a:pt x="2722" y="416"/>
                    <a:pt x="2722" y="416"/>
                    <a:pt x="2722" y="416"/>
                  </a:cubicBezTo>
                  <a:cubicBezTo>
                    <a:pt x="2722" y="354"/>
                    <a:pt x="2671" y="303"/>
                    <a:pt x="2608" y="303"/>
                  </a:cubicBezTo>
                  <a:cubicBezTo>
                    <a:pt x="2608" y="303"/>
                    <a:pt x="2608" y="303"/>
                    <a:pt x="2608" y="303"/>
                  </a:cubicBezTo>
                  <a:cubicBezTo>
                    <a:pt x="2546" y="303"/>
                    <a:pt x="2495" y="354"/>
                    <a:pt x="2495" y="416"/>
                  </a:cubicBezTo>
                  <a:cubicBezTo>
                    <a:pt x="2495" y="983"/>
                    <a:pt x="2495" y="983"/>
                    <a:pt x="2495" y="983"/>
                  </a:cubicBezTo>
                  <a:cubicBezTo>
                    <a:pt x="2344" y="983"/>
                    <a:pt x="2344" y="983"/>
                    <a:pt x="2344" y="983"/>
                  </a:cubicBezTo>
                  <a:cubicBezTo>
                    <a:pt x="2344" y="114"/>
                    <a:pt x="2344" y="114"/>
                    <a:pt x="2344" y="114"/>
                  </a:cubicBezTo>
                  <a:cubicBezTo>
                    <a:pt x="2344" y="51"/>
                    <a:pt x="2293" y="0"/>
                    <a:pt x="2230" y="0"/>
                  </a:cubicBezTo>
                  <a:cubicBezTo>
                    <a:pt x="2168" y="0"/>
                    <a:pt x="2117" y="51"/>
                    <a:pt x="2117" y="114"/>
                  </a:cubicBezTo>
                  <a:cubicBezTo>
                    <a:pt x="2117" y="1134"/>
                    <a:pt x="2117" y="1134"/>
                    <a:pt x="2117" y="1134"/>
                  </a:cubicBezTo>
                  <a:cubicBezTo>
                    <a:pt x="1739" y="1134"/>
                    <a:pt x="1739" y="1134"/>
                    <a:pt x="1739" y="1134"/>
                  </a:cubicBezTo>
                  <a:cubicBezTo>
                    <a:pt x="1739" y="605"/>
                    <a:pt x="1739" y="605"/>
                    <a:pt x="1739" y="605"/>
                  </a:cubicBezTo>
                  <a:cubicBezTo>
                    <a:pt x="1739" y="563"/>
                    <a:pt x="1705" y="530"/>
                    <a:pt x="1663" y="530"/>
                  </a:cubicBezTo>
                  <a:cubicBezTo>
                    <a:pt x="1663" y="530"/>
                    <a:pt x="1663" y="530"/>
                    <a:pt x="1663" y="530"/>
                  </a:cubicBezTo>
                  <a:cubicBezTo>
                    <a:pt x="1622" y="530"/>
                    <a:pt x="1588" y="563"/>
                    <a:pt x="1588" y="605"/>
                  </a:cubicBezTo>
                  <a:cubicBezTo>
                    <a:pt x="1588" y="1134"/>
                    <a:pt x="1588" y="1134"/>
                    <a:pt x="1588" y="1134"/>
                  </a:cubicBezTo>
                  <a:cubicBezTo>
                    <a:pt x="1437" y="1134"/>
                    <a:pt x="1437" y="1134"/>
                    <a:pt x="1437" y="1134"/>
                  </a:cubicBezTo>
                  <a:cubicBezTo>
                    <a:pt x="1437" y="454"/>
                    <a:pt x="1437" y="454"/>
                    <a:pt x="1437" y="454"/>
                  </a:cubicBezTo>
                  <a:cubicBezTo>
                    <a:pt x="1437" y="370"/>
                    <a:pt x="1369" y="303"/>
                    <a:pt x="1285" y="303"/>
                  </a:cubicBezTo>
                  <a:cubicBezTo>
                    <a:pt x="1202" y="303"/>
                    <a:pt x="1134" y="370"/>
                    <a:pt x="1134" y="454"/>
                  </a:cubicBezTo>
                  <a:cubicBezTo>
                    <a:pt x="1134" y="1134"/>
                    <a:pt x="1134" y="1134"/>
                    <a:pt x="1134" y="1134"/>
                  </a:cubicBezTo>
                  <a:cubicBezTo>
                    <a:pt x="908" y="1134"/>
                    <a:pt x="908" y="1134"/>
                    <a:pt x="908" y="1134"/>
                  </a:cubicBezTo>
                  <a:cubicBezTo>
                    <a:pt x="908" y="794"/>
                    <a:pt x="908" y="794"/>
                    <a:pt x="908" y="794"/>
                  </a:cubicBezTo>
                  <a:cubicBezTo>
                    <a:pt x="908" y="690"/>
                    <a:pt x="823" y="605"/>
                    <a:pt x="719" y="605"/>
                  </a:cubicBezTo>
                  <a:cubicBezTo>
                    <a:pt x="614" y="605"/>
                    <a:pt x="530" y="690"/>
                    <a:pt x="530" y="794"/>
                  </a:cubicBezTo>
                  <a:cubicBezTo>
                    <a:pt x="530" y="1512"/>
                    <a:pt x="530" y="1512"/>
                    <a:pt x="530" y="1512"/>
                  </a:cubicBezTo>
                  <a:cubicBezTo>
                    <a:pt x="152" y="1512"/>
                    <a:pt x="152" y="1512"/>
                    <a:pt x="152" y="1512"/>
                  </a:cubicBezTo>
                  <a:cubicBezTo>
                    <a:pt x="152" y="1966"/>
                    <a:pt x="152" y="1966"/>
                    <a:pt x="152" y="1966"/>
                  </a:cubicBezTo>
                  <a:cubicBezTo>
                    <a:pt x="0" y="1966"/>
                    <a:pt x="0" y="1966"/>
                    <a:pt x="0" y="1966"/>
                  </a:cubicBezTo>
                  <a:cubicBezTo>
                    <a:pt x="0" y="2571"/>
                    <a:pt x="0" y="2571"/>
                    <a:pt x="0" y="2571"/>
                  </a:cubicBezTo>
                  <a:cubicBezTo>
                    <a:pt x="3553" y="2571"/>
                    <a:pt x="3553" y="2571"/>
                    <a:pt x="3553" y="2571"/>
                  </a:cubicBezTo>
                  <a:cubicBezTo>
                    <a:pt x="3553" y="1966"/>
                    <a:pt x="3553" y="1966"/>
                    <a:pt x="3553" y="1966"/>
                  </a:cubicBezTo>
                  <a:lnTo>
                    <a:pt x="3326" y="1966"/>
                  </a:lnTo>
                  <a:close/>
                  <a:moveTo>
                    <a:pt x="681" y="1966"/>
                  </a:moveTo>
                  <a:cubicBezTo>
                    <a:pt x="530" y="1966"/>
                    <a:pt x="530" y="1966"/>
                    <a:pt x="530" y="1966"/>
                  </a:cubicBezTo>
                  <a:cubicBezTo>
                    <a:pt x="530" y="1815"/>
                    <a:pt x="530" y="1815"/>
                    <a:pt x="530" y="1815"/>
                  </a:cubicBezTo>
                  <a:cubicBezTo>
                    <a:pt x="681" y="1815"/>
                    <a:pt x="681" y="1815"/>
                    <a:pt x="681" y="1815"/>
                  </a:cubicBezTo>
                  <a:lnTo>
                    <a:pt x="681" y="1966"/>
                  </a:lnTo>
                  <a:close/>
                  <a:moveTo>
                    <a:pt x="983" y="1966"/>
                  </a:moveTo>
                  <a:cubicBezTo>
                    <a:pt x="832" y="1966"/>
                    <a:pt x="832" y="1966"/>
                    <a:pt x="832" y="1966"/>
                  </a:cubicBezTo>
                  <a:cubicBezTo>
                    <a:pt x="832" y="1815"/>
                    <a:pt x="832" y="1815"/>
                    <a:pt x="832" y="1815"/>
                  </a:cubicBezTo>
                  <a:cubicBezTo>
                    <a:pt x="983" y="1815"/>
                    <a:pt x="983" y="1815"/>
                    <a:pt x="983" y="1815"/>
                  </a:cubicBezTo>
                  <a:lnTo>
                    <a:pt x="983" y="1966"/>
                  </a:lnTo>
                  <a:close/>
                  <a:moveTo>
                    <a:pt x="983" y="1663"/>
                  </a:moveTo>
                  <a:cubicBezTo>
                    <a:pt x="832" y="1663"/>
                    <a:pt x="832" y="1663"/>
                    <a:pt x="832" y="1663"/>
                  </a:cubicBezTo>
                  <a:cubicBezTo>
                    <a:pt x="832" y="1512"/>
                    <a:pt x="832" y="1512"/>
                    <a:pt x="832" y="1512"/>
                  </a:cubicBezTo>
                  <a:cubicBezTo>
                    <a:pt x="983" y="1512"/>
                    <a:pt x="983" y="1512"/>
                    <a:pt x="983" y="1512"/>
                  </a:cubicBezTo>
                  <a:lnTo>
                    <a:pt x="983" y="1663"/>
                  </a:lnTo>
                  <a:close/>
                  <a:moveTo>
                    <a:pt x="1285" y="1966"/>
                  </a:moveTo>
                  <a:cubicBezTo>
                    <a:pt x="1134" y="1966"/>
                    <a:pt x="1134" y="1966"/>
                    <a:pt x="1134" y="1966"/>
                  </a:cubicBezTo>
                  <a:cubicBezTo>
                    <a:pt x="1134" y="1815"/>
                    <a:pt x="1134" y="1815"/>
                    <a:pt x="1134" y="1815"/>
                  </a:cubicBezTo>
                  <a:cubicBezTo>
                    <a:pt x="1285" y="1815"/>
                    <a:pt x="1285" y="1815"/>
                    <a:pt x="1285" y="1815"/>
                  </a:cubicBezTo>
                  <a:lnTo>
                    <a:pt x="1285" y="1966"/>
                  </a:lnTo>
                  <a:close/>
                  <a:moveTo>
                    <a:pt x="1285" y="1663"/>
                  </a:moveTo>
                  <a:cubicBezTo>
                    <a:pt x="1134" y="1663"/>
                    <a:pt x="1134" y="1663"/>
                    <a:pt x="1134" y="1663"/>
                  </a:cubicBezTo>
                  <a:cubicBezTo>
                    <a:pt x="1134" y="1512"/>
                    <a:pt x="1134" y="1512"/>
                    <a:pt x="1134" y="1512"/>
                  </a:cubicBezTo>
                  <a:cubicBezTo>
                    <a:pt x="1285" y="1512"/>
                    <a:pt x="1285" y="1512"/>
                    <a:pt x="1285" y="1512"/>
                  </a:cubicBezTo>
                  <a:lnTo>
                    <a:pt x="1285" y="1663"/>
                  </a:lnTo>
                  <a:close/>
                  <a:moveTo>
                    <a:pt x="1588" y="1663"/>
                  </a:moveTo>
                  <a:cubicBezTo>
                    <a:pt x="1437" y="1663"/>
                    <a:pt x="1437" y="1663"/>
                    <a:pt x="1437" y="1663"/>
                  </a:cubicBezTo>
                  <a:cubicBezTo>
                    <a:pt x="1437" y="1512"/>
                    <a:pt x="1437" y="1512"/>
                    <a:pt x="1437" y="1512"/>
                  </a:cubicBezTo>
                  <a:cubicBezTo>
                    <a:pt x="1588" y="1512"/>
                    <a:pt x="1588" y="1512"/>
                    <a:pt x="1588" y="1512"/>
                  </a:cubicBezTo>
                  <a:lnTo>
                    <a:pt x="1588" y="1663"/>
                  </a:lnTo>
                  <a:close/>
                  <a:moveTo>
                    <a:pt x="1890" y="1966"/>
                  </a:moveTo>
                  <a:cubicBezTo>
                    <a:pt x="1739" y="1966"/>
                    <a:pt x="1739" y="1966"/>
                    <a:pt x="1739" y="1966"/>
                  </a:cubicBezTo>
                  <a:cubicBezTo>
                    <a:pt x="1739" y="1815"/>
                    <a:pt x="1739" y="1815"/>
                    <a:pt x="1739" y="1815"/>
                  </a:cubicBezTo>
                  <a:cubicBezTo>
                    <a:pt x="1890" y="1815"/>
                    <a:pt x="1890" y="1815"/>
                    <a:pt x="1890" y="1815"/>
                  </a:cubicBezTo>
                  <a:lnTo>
                    <a:pt x="1890" y="1966"/>
                  </a:lnTo>
                  <a:close/>
                  <a:moveTo>
                    <a:pt x="2193" y="1966"/>
                  </a:moveTo>
                  <a:cubicBezTo>
                    <a:pt x="2041" y="1966"/>
                    <a:pt x="2041" y="1966"/>
                    <a:pt x="2041" y="1966"/>
                  </a:cubicBezTo>
                  <a:cubicBezTo>
                    <a:pt x="2041" y="1815"/>
                    <a:pt x="2041" y="1815"/>
                    <a:pt x="2041" y="1815"/>
                  </a:cubicBezTo>
                  <a:cubicBezTo>
                    <a:pt x="2193" y="1815"/>
                    <a:pt x="2193" y="1815"/>
                    <a:pt x="2193" y="1815"/>
                  </a:cubicBezTo>
                  <a:lnTo>
                    <a:pt x="2193" y="1966"/>
                  </a:lnTo>
                  <a:close/>
                  <a:moveTo>
                    <a:pt x="2495" y="2268"/>
                  </a:moveTo>
                  <a:cubicBezTo>
                    <a:pt x="2344" y="2268"/>
                    <a:pt x="2344" y="2268"/>
                    <a:pt x="2344" y="2268"/>
                  </a:cubicBezTo>
                  <a:cubicBezTo>
                    <a:pt x="2344" y="2117"/>
                    <a:pt x="2344" y="2117"/>
                    <a:pt x="2344" y="2117"/>
                  </a:cubicBezTo>
                  <a:cubicBezTo>
                    <a:pt x="2495" y="2117"/>
                    <a:pt x="2495" y="2117"/>
                    <a:pt x="2495" y="2117"/>
                  </a:cubicBezTo>
                  <a:lnTo>
                    <a:pt x="2495" y="2268"/>
                  </a:lnTo>
                  <a:close/>
                  <a:moveTo>
                    <a:pt x="2495" y="1966"/>
                  </a:moveTo>
                  <a:cubicBezTo>
                    <a:pt x="2344" y="1966"/>
                    <a:pt x="2344" y="1966"/>
                    <a:pt x="2344" y="1966"/>
                  </a:cubicBezTo>
                  <a:cubicBezTo>
                    <a:pt x="2344" y="1815"/>
                    <a:pt x="2344" y="1815"/>
                    <a:pt x="2344" y="1815"/>
                  </a:cubicBezTo>
                  <a:cubicBezTo>
                    <a:pt x="2495" y="1815"/>
                    <a:pt x="2495" y="1815"/>
                    <a:pt x="2495" y="1815"/>
                  </a:cubicBezTo>
                  <a:lnTo>
                    <a:pt x="2495" y="1966"/>
                  </a:lnTo>
                  <a:close/>
                  <a:moveTo>
                    <a:pt x="2797" y="2268"/>
                  </a:moveTo>
                  <a:cubicBezTo>
                    <a:pt x="2646" y="2268"/>
                    <a:pt x="2646" y="2268"/>
                    <a:pt x="2646" y="2268"/>
                  </a:cubicBezTo>
                  <a:cubicBezTo>
                    <a:pt x="2646" y="2117"/>
                    <a:pt x="2646" y="2117"/>
                    <a:pt x="2646" y="2117"/>
                  </a:cubicBezTo>
                  <a:cubicBezTo>
                    <a:pt x="2797" y="2117"/>
                    <a:pt x="2797" y="2117"/>
                    <a:pt x="2797" y="2117"/>
                  </a:cubicBezTo>
                  <a:lnTo>
                    <a:pt x="2797" y="2268"/>
                  </a:lnTo>
                  <a:close/>
                  <a:moveTo>
                    <a:pt x="3100" y="1966"/>
                  </a:moveTo>
                  <a:cubicBezTo>
                    <a:pt x="2948" y="1966"/>
                    <a:pt x="2948" y="1966"/>
                    <a:pt x="2948" y="1966"/>
                  </a:cubicBezTo>
                  <a:cubicBezTo>
                    <a:pt x="2948" y="1815"/>
                    <a:pt x="2948" y="1815"/>
                    <a:pt x="2948" y="1815"/>
                  </a:cubicBezTo>
                  <a:cubicBezTo>
                    <a:pt x="3100" y="1815"/>
                    <a:pt x="3100" y="1815"/>
                    <a:pt x="3100" y="1815"/>
                  </a:cubicBezTo>
                  <a:lnTo>
                    <a:pt x="3100" y="19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0" name="Group 213">
            <a:extLst>
              <a:ext uri="{FF2B5EF4-FFF2-40B4-BE49-F238E27FC236}">
                <a16:creationId xmlns:a16="http://schemas.microsoft.com/office/drawing/2014/main" id="{97013153-DD4C-409E-8DFC-7C3ABDC0B0A1}"/>
              </a:ext>
            </a:extLst>
          </p:cNvPr>
          <p:cNvGrpSpPr>
            <a:grpSpLocks noChangeAspect="1"/>
          </p:cNvGrpSpPr>
          <p:nvPr/>
        </p:nvGrpSpPr>
        <p:grpSpPr bwMode="auto">
          <a:xfrm>
            <a:off x="8447840" y="1825881"/>
            <a:ext cx="505014" cy="504000"/>
            <a:chOff x="3885" y="3188"/>
            <a:chExt cx="499" cy="498"/>
          </a:xfrm>
        </p:grpSpPr>
        <p:sp>
          <p:nvSpPr>
            <p:cNvPr id="31" name="AutoShape 212">
              <a:extLst>
                <a:ext uri="{FF2B5EF4-FFF2-40B4-BE49-F238E27FC236}">
                  <a16:creationId xmlns:a16="http://schemas.microsoft.com/office/drawing/2014/main" id="{BB1F80FB-7955-47A1-B6C5-24A0E784190A}"/>
                </a:ext>
              </a:extLst>
            </p:cNvPr>
            <p:cNvSpPr>
              <a:spLocks noChangeAspect="1" noChangeArrowheads="1" noTextEdit="1"/>
            </p:cNvSpPr>
            <p:nvPr/>
          </p:nvSpPr>
          <p:spPr bwMode="auto">
            <a:xfrm>
              <a:off x="3885" y="3188"/>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14">
              <a:extLst>
                <a:ext uri="{FF2B5EF4-FFF2-40B4-BE49-F238E27FC236}">
                  <a16:creationId xmlns:a16="http://schemas.microsoft.com/office/drawing/2014/main" id="{5B76B948-FF52-4206-889F-8F73873C415A}"/>
                </a:ext>
              </a:extLst>
            </p:cNvPr>
            <p:cNvSpPr>
              <a:spLocks noChangeArrowheads="1"/>
            </p:cNvSpPr>
            <p:nvPr/>
          </p:nvSpPr>
          <p:spPr bwMode="auto">
            <a:xfrm>
              <a:off x="3885" y="3188"/>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15">
              <a:extLst>
                <a:ext uri="{FF2B5EF4-FFF2-40B4-BE49-F238E27FC236}">
                  <a16:creationId xmlns:a16="http://schemas.microsoft.com/office/drawing/2014/main" id="{2293581E-8A08-4DDE-B961-4E78AD24305D}"/>
                </a:ext>
              </a:extLst>
            </p:cNvPr>
            <p:cNvSpPr>
              <a:spLocks noEditPoints="1"/>
            </p:cNvSpPr>
            <p:nvPr/>
          </p:nvSpPr>
          <p:spPr bwMode="auto">
            <a:xfrm>
              <a:off x="3954" y="3325"/>
              <a:ext cx="361" cy="223"/>
            </a:xfrm>
            <a:custGeom>
              <a:avLst/>
              <a:gdLst>
                <a:gd name="T0" fmla="*/ 3553 w 3553"/>
                <a:gd name="T1" fmla="*/ 2046 h 2203"/>
                <a:gd name="T2" fmla="*/ 2835 w 3553"/>
                <a:gd name="T3" fmla="*/ 2046 h 2203"/>
                <a:gd name="T4" fmla="*/ 2117 w 3553"/>
                <a:gd name="T5" fmla="*/ 2046 h 2203"/>
                <a:gd name="T6" fmla="*/ 2476 w 3553"/>
                <a:gd name="T7" fmla="*/ 2052 h 2203"/>
                <a:gd name="T8" fmla="*/ 3194 w 3553"/>
                <a:gd name="T9" fmla="*/ 2052 h 2203"/>
                <a:gd name="T10" fmla="*/ 2296 w 3553"/>
                <a:gd name="T11" fmla="*/ 395 h 2203"/>
                <a:gd name="T12" fmla="*/ 2147 w 3553"/>
                <a:gd name="T13" fmla="*/ 80 h 2203"/>
                <a:gd name="T14" fmla="*/ 653 w 3553"/>
                <a:gd name="T15" fmla="*/ 11 h 2203"/>
                <a:gd name="T16" fmla="*/ 1021 w 3553"/>
                <a:gd name="T17" fmla="*/ 611 h 2203"/>
                <a:gd name="T18" fmla="*/ 74 w 3553"/>
                <a:gd name="T19" fmla="*/ 613 h 2203"/>
                <a:gd name="T20" fmla="*/ 297 w 3553"/>
                <a:gd name="T21" fmla="*/ 993 h 2203"/>
                <a:gd name="T22" fmla="*/ 2296 w 3553"/>
                <a:gd name="T23" fmla="*/ 395 h 2203"/>
                <a:gd name="T24" fmla="*/ 1965 w 3553"/>
                <a:gd name="T25" fmla="*/ 1939 h 2203"/>
                <a:gd name="T26" fmla="*/ 1814 w 3553"/>
                <a:gd name="T27" fmla="*/ 2203 h 2203"/>
                <a:gd name="T28" fmla="*/ 1663 w 3553"/>
                <a:gd name="T29" fmla="*/ 2090 h 2203"/>
                <a:gd name="T30" fmla="*/ 1209 w 3553"/>
                <a:gd name="T31" fmla="*/ 2203 h 2203"/>
                <a:gd name="T32" fmla="*/ 1058 w 3553"/>
                <a:gd name="T33" fmla="*/ 2090 h 2203"/>
                <a:gd name="T34" fmla="*/ 907 w 3553"/>
                <a:gd name="T35" fmla="*/ 1939 h 2203"/>
                <a:gd name="T36" fmla="*/ 1058 w 3553"/>
                <a:gd name="T37" fmla="*/ 1146 h 2203"/>
                <a:gd name="T38" fmla="*/ 1814 w 3553"/>
                <a:gd name="T39" fmla="*/ 1448 h 2203"/>
                <a:gd name="T40" fmla="*/ 1694 w 3553"/>
                <a:gd name="T41" fmla="*/ 994 h 2203"/>
                <a:gd name="T42" fmla="*/ 1700 w 3553"/>
                <a:gd name="T43" fmla="*/ 843 h 2203"/>
                <a:gd name="T44" fmla="*/ 1965 w 3553"/>
                <a:gd name="T45" fmla="*/ 1070 h 2203"/>
                <a:gd name="T46" fmla="*/ 1170 w 3553"/>
                <a:gd name="T47" fmla="*/ 1710 h 2203"/>
                <a:gd name="T48" fmla="*/ 1173 w 3553"/>
                <a:gd name="T49" fmla="*/ 1941 h 2203"/>
                <a:gd name="T50" fmla="*/ 1816 w 3553"/>
                <a:gd name="T51" fmla="*/ 1824 h 2203"/>
                <a:gd name="T52" fmla="*/ 1586 w 3553"/>
                <a:gd name="T53" fmla="*/ 1827 h 2203"/>
                <a:gd name="T54" fmla="*/ 1816 w 3553"/>
                <a:gd name="T55" fmla="*/ 1824 h 2203"/>
                <a:gd name="T56" fmla="*/ 2740 w 3553"/>
                <a:gd name="T57" fmla="*/ 654 h 2203"/>
                <a:gd name="T58" fmla="*/ 2929 w 3553"/>
                <a:gd name="T59" fmla="*/ 466 h 2203"/>
                <a:gd name="T60" fmla="*/ 3213 w 3553"/>
                <a:gd name="T61" fmla="*/ 654 h 2203"/>
                <a:gd name="T62" fmla="*/ 3213 w 3553"/>
                <a:gd name="T63" fmla="*/ 1253 h 2203"/>
                <a:gd name="T64" fmla="*/ 3375 w 3553"/>
                <a:gd name="T65" fmla="*/ 1420 h 2203"/>
                <a:gd name="T66" fmla="*/ 3194 w 3553"/>
                <a:gd name="T67" fmla="*/ 1939 h 2203"/>
                <a:gd name="T68" fmla="*/ 2835 w 3553"/>
                <a:gd name="T69" fmla="*/ 1782 h 2203"/>
                <a:gd name="T70" fmla="*/ 2476 w 3553"/>
                <a:gd name="T71" fmla="*/ 1939 h 2203"/>
                <a:gd name="T72" fmla="*/ 2295 w 3553"/>
                <a:gd name="T73" fmla="*/ 1420 h 2203"/>
                <a:gd name="T74" fmla="*/ 2457 w 3553"/>
                <a:gd name="T75" fmla="*/ 1253 h 2203"/>
                <a:gd name="T76" fmla="*/ 2608 w 3553"/>
                <a:gd name="T77" fmla="*/ 1195 h 2203"/>
                <a:gd name="T78" fmla="*/ 2835 w 3553"/>
                <a:gd name="T79" fmla="*/ 1108 h 2203"/>
                <a:gd name="T80" fmla="*/ 3061 w 3553"/>
                <a:gd name="T81" fmla="*/ 1195 h 2203"/>
                <a:gd name="T82" fmla="*/ 2608 w 3553"/>
                <a:gd name="T83" fmla="*/ 805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3" h="2203">
                  <a:moveTo>
                    <a:pt x="3553" y="1895"/>
                  </a:moveTo>
                  <a:cubicBezTo>
                    <a:pt x="3553" y="1962"/>
                    <a:pt x="3553" y="2004"/>
                    <a:pt x="3553" y="2046"/>
                  </a:cubicBezTo>
                  <a:cubicBezTo>
                    <a:pt x="3430" y="2046"/>
                    <a:pt x="3372" y="2203"/>
                    <a:pt x="3194" y="2203"/>
                  </a:cubicBezTo>
                  <a:cubicBezTo>
                    <a:pt x="3015" y="2203"/>
                    <a:pt x="2957" y="2046"/>
                    <a:pt x="2835" y="2046"/>
                  </a:cubicBezTo>
                  <a:cubicBezTo>
                    <a:pt x="2712" y="2046"/>
                    <a:pt x="2654" y="2203"/>
                    <a:pt x="2476" y="2203"/>
                  </a:cubicBezTo>
                  <a:cubicBezTo>
                    <a:pt x="2297" y="2203"/>
                    <a:pt x="2239" y="2046"/>
                    <a:pt x="2117" y="2046"/>
                  </a:cubicBezTo>
                  <a:cubicBezTo>
                    <a:pt x="2117" y="2046"/>
                    <a:pt x="2117" y="1987"/>
                    <a:pt x="2117" y="1895"/>
                  </a:cubicBezTo>
                  <a:cubicBezTo>
                    <a:pt x="2291" y="1895"/>
                    <a:pt x="2356" y="2052"/>
                    <a:pt x="2476" y="2052"/>
                  </a:cubicBezTo>
                  <a:cubicBezTo>
                    <a:pt x="2595" y="2052"/>
                    <a:pt x="2658" y="1895"/>
                    <a:pt x="2835" y="1895"/>
                  </a:cubicBezTo>
                  <a:cubicBezTo>
                    <a:pt x="3011" y="1895"/>
                    <a:pt x="3074" y="2052"/>
                    <a:pt x="3194" y="2052"/>
                  </a:cubicBezTo>
                  <a:cubicBezTo>
                    <a:pt x="3314" y="2052"/>
                    <a:pt x="3376" y="1895"/>
                    <a:pt x="3553" y="1895"/>
                  </a:cubicBezTo>
                  <a:close/>
                  <a:moveTo>
                    <a:pt x="2296" y="395"/>
                  </a:moveTo>
                  <a:cubicBezTo>
                    <a:pt x="2382" y="354"/>
                    <a:pt x="2554" y="206"/>
                    <a:pt x="2506" y="103"/>
                  </a:cubicBezTo>
                  <a:cubicBezTo>
                    <a:pt x="2458" y="0"/>
                    <a:pt x="2234" y="39"/>
                    <a:pt x="2147" y="80"/>
                  </a:cubicBezTo>
                  <a:cubicBezTo>
                    <a:pt x="1683" y="299"/>
                    <a:pt x="1683" y="299"/>
                    <a:pt x="1683" y="299"/>
                  </a:cubicBezTo>
                  <a:cubicBezTo>
                    <a:pt x="653" y="11"/>
                    <a:pt x="653" y="11"/>
                    <a:pt x="653" y="11"/>
                  </a:cubicBezTo>
                  <a:cubicBezTo>
                    <a:pt x="558" y="132"/>
                    <a:pt x="558" y="132"/>
                    <a:pt x="558" y="132"/>
                  </a:cubicBezTo>
                  <a:cubicBezTo>
                    <a:pt x="1021" y="611"/>
                    <a:pt x="1021" y="611"/>
                    <a:pt x="1021" y="611"/>
                  </a:cubicBezTo>
                  <a:cubicBezTo>
                    <a:pt x="594" y="813"/>
                    <a:pt x="594" y="813"/>
                    <a:pt x="594" y="813"/>
                  </a:cubicBezTo>
                  <a:cubicBezTo>
                    <a:pt x="74" y="613"/>
                    <a:pt x="74" y="613"/>
                    <a:pt x="74" y="613"/>
                  </a:cubicBezTo>
                  <a:cubicBezTo>
                    <a:pt x="0" y="703"/>
                    <a:pt x="0" y="703"/>
                    <a:pt x="0" y="703"/>
                  </a:cubicBezTo>
                  <a:cubicBezTo>
                    <a:pt x="297" y="993"/>
                    <a:pt x="297" y="993"/>
                    <a:pt x="297" y="993"/>
                  </a:cubicBezTo>
                  <a:cubicBezTo>
                    <a:pt x="414" y="1106"/>
                    <a:pt x="592" y="1198"/>
                    <a:pt x="708" y="1144"/>
                  </a:cubicBezTo>
                  <a:cubicBezTo>
                    <a:pt x="803" y="1099"/>
                    <a:pt x="2296" y="395"/>
                    <a:pt x="2296" y="395"/>
                  </a:cubicBezTo>
                  <a:close/>
                  <a:moveTo>
                    <a:pt x="1965" y="1070"/>
                  </a:moveTo>
                  <a:cubicBezTo>
                    <a:pt x="1965" y="1939"/>
                    <a:pt x="1965" y="1939"/>
                    <a:pt x="1965" y="1939"/>
                  </a:cubicBezTo>
                  <a:cubicBezTo>
                    <a:pt x="1965" y="2022"/>
                    <a:pt x="1898" y="2090"/>
                    <a:pt x="1814" y="2090"/>
                  </a:cubicBezTo>
                  <a:cubicBezTo>
                    <a:pt x="1814" y="2203"/>
                    <a:pt x="1814" y="2203"/>
                    <a:pt x="1814" y="2203"/>
                  </a:cubicBezTo>
                  <a:cubicBezTo>
                    <a:pt x="1663" y="2203"/>
                    <a:pt x="1663" y="2203"/>
                    <a:pt x="1663" y="2203"/>
                  </a:cubicBezTo>
                  <a:cubicBezTo>
                    <a:pt x="1663" y="2090"/>
                    <a:pt x="1663" y="2090"/>
                    <a:pt x="1663" y="2090"/>
                  </a:cubicBezTo>
                  <a:cubicBezTo>
                    <a:pt x="1209" y="2090"/>
                    <a:pt x="1209" y="2090"/>
                    <a:pt x="1209" y="2090"/>
                  </a:cubicBezTo>
                  <a:cubicBezTo>
                    <a:pt x="1209" y="2203"/>
                    <a:pt x="1209" y="2203"/>
                    <a:pt x="1209" y="2203"/>
                  </a:cubicBezTo>
                  <a:cubicBezTo>
                    <a:pt x="1058" y="2203"/>
                    <a:pt x="1058" y="2203"/>
                    <a:pt x="1058" y="2203"/>
                  </a:cubicBezTo>
                  <a:cubicBezTo>
                    <a:pt x="1058" y="2090"/>
                    <a:pt x="1058" y="2090"/>
                    <a:pt x="1058" y="2090"/>
                  </a:cubicBezTo>
                  <a:cubicBezTo>
                    <a:pt x="1058" y="2090"/>
                    <a:pt x="1058" y="2090"/>
                    <a:pt x="1058" y="2090"/>
                  </a:cubicBezTo>
                  <a:cubicBezTo>
                    <a:pt x="975" y="2090"/>
                    <a:pt x="907" y="2022"/>
                    <a:pt x="907" y="1939"/>
                  </a:cubicBezTo>
                  <a:cubicBezTo>
                    <a:pt x="907" y="1217"/>
                    <a:pt x="907" y="1217"/>
                    <a:pt x="907" y="1217"/>
                  </a:cubicBezTo>
                  <a:cubicBezTo>
                    <a:pt x="1058" y="1146"/>
                    <a:pt x="1058" y="1146"/>
                    <a:pt x="1058" y="1146"/>
                  </a:cubicBezTo>
                  <a:cubicBezTo>
                    <a:pt x="1058" y="1448"/>
                    <a:pt x="1058" y="1448"/>
                    <a:pt x="1058" y="1448"/>
                  </a:cubicBezTo>
                  <a:cubicBezTo>
                    <a:pt x="1814" y="1448"/>
                    <a:pt x="1814" y="1448"/>
                    <a:pt x="1814" y="1448"/>
                  </a:cubicBezTo>
                  <a:cubicBezTo>
                    <a:pt x="1814" y="1114"/>
                    <a:pt x="1814" y="1114"/>
                    <a:pt x="1814" y="1114"/>
                  </a:cubicBezTo>
                  <a:cubicBezTo>
                    <a:pt x="1814" y="1048"/>
                    <a:pt x="1761" y="994"/>
                    <a:pt x="1694" y="994"/>
                  </a:cubicBezTo>
                  <a:cubicBezTo>
                    <a:pt x="1380" y="994"/>
                    <a:pt x="1380" y="994"/>
                    <a:pt x="1380" y="994"/>
                  </a:cubicBezTo>
                  <a:cubicBezTo>
                    <a:pt x="1700" y="843"/>
                    <a:pt x="1700" y="843"/>
                    <a:pt x="1700" y="843"/>
                  </a:cubicBezTo>
                  <a:cubicBezTo>
                    <a:pt x="1739" y="843"/>
                    <a:pt x="1739" y="843"/>
                    <a:pt x="1739" y="843"/>
                  </a:cubicBezTo>
                  <a:cubicBezTo>
                    <a:pt x="1864" y="843"/>
                    <a:pt x="1965" y="944"/>
                    <a:pt x="1965" y="1070"/>
                  </a:cubicBezTo>
                  <a:close/>
                  <a:moveTo>
                    <a:pt x="1287" y="1824"/>
                  </a:moveTo>
                  <a:cubicBezTo>
                    <a:pt x="1286" y="1760"/>
                    <a:pt x="1234" y="1709"/>
                    <a:pt x="1170" y="1710"/>
                  </a:cubicBezTo>
                  <a:cubicBezTo>
                    <a:pt x="1107" y="1711"/>
                    <a:pt x="1056" y="1763"/>
                    <a:pt x="1056" y="1827"/>
                  </a:cubicBezTo>
                  <a:cubicBezTo>
                    <a:pt x="1057" y="1891"/>
                    <a:pt x="1109" y="1942"/>
                    <a:pt x="1173" y="1941"/>
                  </a:cubicBezTo>
                  <a:cubicBezTo>
                    <a:pt x="1237" y="1940"/>
                    <a:pt x="1288" y="1888"/>
                    <a:pt x="1287" y="1824"/>
                  </a:cubicBezTo>
                  <a:close/>
                  <a:moveTo>
                    <a:pt x="1816" y="1824"/>
                  </a:moveTo>
                  <a:cubicBezTo>
                    <a:pt x="1815" y="1760"/>
                    <a:pt x="1763" y="1709"/>
                    <a:pt x="1699" y="1710"/>
                  </a:cubicBezTo>
                  <a:cubicBezTo>
                    <a:pt x="1636" y="1711"/>
                    <a:pt x="1585" y="1763"/>
                    <a:pt x="1586" y="1827"/>
                  </a:cubicBezTo>
                  <a:cubicBezTo>
                    <a:pt x="1586" y="1891"/>
                    <a:pt x="1639" y="1942"/>
                    <a:pt x="1702" y="1941"/>
                  </a:cubicBezTo>
                  <a:cubicBezTo>
                    <a:pt x="1766" y="1940"/>
                    <a:pt x="1817" y="1888"/>
                    <a:pt x="1816" y="1824"/>
                  </a:cubicBezTo>
                  <a:close/>
                  <a:moveTo>
                    <a:pt x="2457" y="654"/>
                  </a:moveTo>
                  <a:cubicBezTo>
                    <a:pt x="2740" y="654"/>
                    <a:pt x="2740" y="654"/>
                    <a:pt x="2740" y="654"/>
                  </a:cubicBezTo>
                  <a:cubicBezTo>
                    <a:pt x="2740" y="466"/>
                    <a:pt x="2740" y="466"/>
                    <a:pt x="2740" y="466"/>
                  </a:cubicBezTo>
                  <a:cubicBezTo>
                    <a:pt x="2929" y="466"/>
                    <a:pt x="2929" y="466"/>
                    <a:pt x="2929" y="466"/>
                  </a:cubicBezTo>
                  <a:cubicBezTo>
                    <a:pt x="2929" y="654"/>
                    <a:pt x="2929" y="654"/>
                    <a:pt x="2929" y="654"/>
                  </a:cubicBezTo>
                  <a:cubicBezTo>
                    <a:pt x="3213" y="654"/>
                    <a:pt x="3213" y="654"/>
                    <a:pt x="3213" y="654"/>
                  </a:cubicBezTo>
                  <a:cubicBezTo>
                    <a:pt x="3213" y="805"/>
                    <a:pt x="3213" y="805"/>
                    <a:pt x="3213" y="805"/>
                  </a:cubicBezTo>
                  <a:cubicBezTo>
                    <a:pt x="3213" y="1253"/>
                    <a:pt x="3213" y="1253"/>
                    <a:pt x="3213" y="1253"/>
                  </a:cubicBezTo>
                  <a:cubicBezTo>
                    <a:pt x="3247" y="1266"/>
                    <a:pt x="3285" y="1280"/>
                    <a:pt x="3326" y="1296"/>
                  </a:cubicBezTo>
                  <a:cubicBezTo>
                    <a:pt x="3382" y="1318"/>
                    <a:pt x="3391" y="1368"/>
                    <a:pt x="3375" y="1420"/>
                  </a:cubicBezTo>
                  <a:cubicBezTo>
                    <a:pt x="3359" y="1469"/>
                    <a:pt x="3233" y="1874"/>
                    <a:pt x="3215" y="1932"/>
                  </a:cubicBezTo>
                  <a:cubicBezTo>
                    <a:pt x="3207" y="1936"/>
                    <a:pt x="3199" y="1939"/>
                    <a:pt x="3194" y="1939"/>
                  </a:cubicBezTo>
                  <a:cubicBezTo>
                    <a:pt x="3177" y="1939"/>
                    <a:pt x="3149" y="1917"/>
                    <a:pt x="3119" y="1894"/>
                  </a:cubicBezTo>
                  <a:cubicBezTo>
                    <a:pt x="3055" y="1847"/>
                    <a:pt x="2969" y="1782"/>
                    <a:pt x="2835" y="1782"/>
                  </a:cubicBezTo>
                  <a:cubicBezTo>
                    <a:pt x="2700" y="1782"/>
                    <a:pt x="2614" y="1847"/>
                    <a:pt x="2551" y="1894"/>
                  </a:cubicBezTo>
                  <a:cubicBezTo>
                    <a:pt x="2520" y="1917"/>
                    <a:pt x="2492" y="1939"/>
                    <a:pt x="2476" y="1939"/>
                  </a:cubicBezTo>
                  <a:cubicBezTo>
                    <a:pt x="2470" y="1939"/>
                    <a:pt x="2463" y="1936"/>
                    <a:pt x="2454" y="1932"/>
                  </a:cubicBezTo>
                  <a:cubicBezTo>
                    <a:pt x="2437" y="1874"/>
                    <a:pt x="2310" y="1469"/>
                    <a:pt x="2295" y="1420"/>
                  </a:cubicBezTo>
                  <a:cubicBezTo>
                    <a:pt x="2278" y="1368"/>
                    <a:pt x="2287" y="1318"/>
                    <a:pt x="2343" y="1296"/>
                  </a:cubicBezTo>
                  <a:cubicBezTo>
                    <a:pt x="2384" y="1280"/>
                    <a:pt x="2422" y="1266"/>
                    <a:pt x="2457" y="1253"/>
                  </a:cubicBezTo>
                  <a:lnTo>
                    <a:pt x="2457" y="654"/>
                  </a:lnTo>
                  <a:close/>
                  <a:moveTo>
                    <a:pt x="2608" y="1195"/>
                  </a:moveTo>
                  <a:cubicBezTo>
                    <a:pt x="2834" y="1107"/>
                    <a:pt x="2835" y="1107"/>
                    <a:pt x="2835" y="1107"/>
                  </a:cubicBezTo>
                  <a:cubicBezTo>
                    <a:pt x="2835" y="1108"/>
                    <a:pt x="2835" y="1108"/>
                    <a:pt x="2835" y="1108"/>
                  </a:cubicBezTo>
                  <a:cubicBezTo>
                    <a:pt x="2835" y="1107"/>
                    <a:pt x="2835" y="1107"/>
                    <a:pt x="2835" y="1107"/>
                  </a:cubicBezTo>
                  <a:cubicBezTo>
                    <a:pt x="2835" y="1107"/>
                    <a:pt x="2835" y="1107"/>
                    <a:pt x="3061" y="1195"/>
                  </a:cubicBezTo>
                  <a:cubicBezTo>
                    <a:pt x="3061" y="805"/>
                    <a:pt x="3061" y="805"/>
                    <a:pt x="3061" y="805"/>
                  </a:cubicBezTo>
                  <a:cubicBezTo>
                    <a:pt x="2608" y="805"/>
                    <a:pt x="2608" y="805"/>
                    <a:pt x="2608" y="805"/>
                  </a:cubicBezTo>
                  <a:lnTo>
                    <a:pt x="2608" y="1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8063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053840" y="2276872"/>
            <a:ext cx="2347757" cy="882097"/>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Investment projects</a:t>
            </a:r>
          </a:p>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“double-digit”</a:t>
            </a:r>
          </a:p>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Example applications:</a:t>
            </a:r>
          </a:p>
          <a:p>
            <a:pPr>
              <a:lnSpc>
                <a:spcPct val="110000"/>
              </a:lnSpc>
              <a:spcBef>
                <a:spcPts val="0"/>
              </a:spcBef>
              <a:buFont typeface="Arial" pitchFamily="34" charset="0"/>
              <a:buChar char="•"/>
            </a:pPr>
            <a:r>
              <a:rPr lang="en-AU" sz="1400" dirty="0">
                <a:solidFill>
                  <a:schemeClr val="tx1"/>
                </a:solidFill>
                <a:latin typeface="+mn-lt"/>
                <a:ea typeface="Arial Unicode MS" panose="020B0604020202020204" pitchFamily="34" charset="-128"/>
                <a:cs typeface="Arial Unicode MS" panose="020B0604020202020204" pitchFamily="34" charset="-128"/>
              </a:rPr>
              <a:t>Energy grid stabilisation</a:t>
            </a:r>
          </a:p>
          <a:p>
            <a:pPr>
              <a:lnSpc>
                <a:spcPct val="110000"/>
              </a:lnSpc>
              <a:spcBef>
                <a:spcPts val="0"/>
              </a:spcBef>
              <a:buFont typeface="Arial" pitchFamily="34" charset="0"/>
              <a:buChar char="•"/>
            </a:pPr>
            <a:r>
              <a:rPr lang="en-AU" sz="1400" dirty="0">
                <a:solidFill>
                  <a:schemeClr val="tx1"/>
                </a:solidFill>
                <a:latin typeface="+mn-lt"/>
                <a:ea typeface="Arial Unicode MS" panose="020B0604020202020204" pitchFamily="34" charset="-128"/>
                <a:cs typeface="Arial Unicode MS" panose="020B0604020202020204" pitchFamily="34" charset="-128"/>
              </a:rPr>
              <a:t>RAPS</a:t>
            </a:r>
          </a:p>
          <a:p>
            <a:pPr>
              <a:lnSpc>
                <a:spcPct val="110000"/>
              </a:lnSpc>
              <a:spcBef>
                <a:spcPts val="0"/>
              </a:spcBef>
              <a:buFont typeface="Arial" pitchFamily="34" charset="0"/>
              <a:buChar char="•"/>
            </a:pPr>
            <a:r>
              <a:rPr lang="en-AU" sz="1400" dirty="0">
                <a:solidFill>
                  <a:schemeClr val="tx1"/>
                </a:solidFill>
                <a:latin typeface="+mn-lt"/>
                <a:ea typeface="Arial Unicode MS" panose="020B0604020202020204" pitchFamily="34" charset="-128"/>
                <a:cs typeface="Arial Unicode MS" panose="020B0604020202020204" pitchFamily="34" charset="-128"/>
              </a:rPr>
              <a:t>Mobility (</a:t>
            </a:r>
            <a:r>
              <a:rPr lang="en-AU" sz="1400" dirty="0" err="1">
                <a:solidFill>
                  <a:schemeClr val="tx1"/>
                </a:solidFill>
                <a:latin typeface="+mn-lt"/>
                <a:ea typeface="Arial Unicode MS" panose="020B0604020202020204" pitchFamily="34" charset="-128"/>
                <a:cs typeface="Arial Unicode MS" panose="020B0604020202020204" pitchFamily="34" charset="-128"/>
              </a:rPr>
              <a:t>eg</a:t>
            </a:r>
            <a:r>
              <a:rPr lang="en-AU" sz="1400" dirty="0">
                <a:solidFill>
                  <a:schemeClr val="tx1"/>
                </a:solidFill>
                <a:latin typeface="+mn-lt"/>
                <a:ea typeface="Arial Unicode MS" panose="020B0604020202020204" pitchFamily="34" charset="-128"/>
                <a:cs typeface="Arial Unicode MS" panose="020B0604020202020204" pitchFamily="34" charset="-128"/>
              </a:rPr>
              <a:t> cars/buses)</a:t>
            </a:r>
          </a:p>
          <a:p>
            <a:pPr>
              <a:lnSpc>
                <a:spcPct val="110000"/>
              </a:lnSpc>
              <a:spcBef>
                <a:spcPts val="0"/>
              </a:spcBef>
              <a:buFont typeface="Arial" pitchFamily="34" charset="0"/>
              <a:buChar char="•"/>
            </a:pPr>
            <a:r>
              <a:rPr lang="en-AU" sz="1400" dirty="0">
                <a:solidFill>
                  <a:schemeClr val="tx1"/>
                </a:solidFill>
                <a:latin typeface="+mn-lt"/>
                <a:ea typeface="Arial Unicode MS" panose="020B0604020202020204" pitchFamily="34" charset="-128"/>
                <a:cs typeface="Arial Unicode MS" panose="020B0604020202020204" pitchFamily="34" charset="-128"/>
              </a:rPr>
              <a:t>Gas grid injection</a:t>
            </a:r>
          </a:p>
          <a:p>
            <a:pPr>
              <a:lnSpc>
                <a:spcPct val="110000"/>
              </a:lnSpc>
              <a:spcBef>
                <a:spcPts val="0"/>
              </a:spcBef>
              <a:buFont typeface="Arial" pitchFamily="34" charset="0"/>
              <a:buChar char="•"/>
            </a:pPr>
            <a:r>
              <a:rPr lang="en-AU" sz="1400" dirty="0">
                <a:solidFill>
                  <a:schemeClr val="tx1"/>
                </a:solidFill>
                <a:latin typeface="+mn-lt"/>
                <a:ea typeface="Arial Unicode MS" panose="020B0604020202020204" pitchFamily="34" charset="-128"/>
                <a:cs typeface="Arial Unicode MS" panose="020B0604020202020204" pitchFamily="34" charset="-128"/>
              </a:rPr>
              <a:t>Industrial</a:t>
            </a:r>
          </a:p>
          <a:p>
            <a:pPr>
              <a:lnSpc>
                <a:spcPct val="110000"/>
              </a:lnSpc>
              <a:spcBef>
                <a:spcPts val="0"/>
              </a:spcBef>
              <a:buFont typeface="Arial" pitchFamily="34" charset="0"/>
              <a:buChar char="•"/>
            </a:pPr>
            <a:endParaRPr lang="en-AU" sz="1400" dirty="0">
              <a:solidFill>
                <a:schemeClr val="tx1"/>
              </a:solidFill>
              <a:latin typeface="+mn-lt"/>
              <a:ea typeface="Arial Unicode MS" panose="020B0604020202020204" pitchFamily="34" charset="-128"/>
              <a:cs typeface="Arial Unicode MS" panose="020B0604020202020204" pitchFamily="34" charset="-128"/>
            </a:endParaRPr>
          </a:p>
          <a:p>
            <a:pPr>
              <a:lnSpc>
                <a:spcPct val="110000"/>
              </a:lnSpc>
              <a:spcBef>
                <a:spcPts val="0"/>
              </a:spcBef>
            </a:pPr>
            <a:endParaRPr lang="en-AU" sz="14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1" name="Freeform 20"/>
          <p:cNvSpPr/>
          <p:nvPr/>
        </p:nvSpPr>
        <p:spPr bwMode="auto">
          <a:xfrm>
            <a:off x="6209731" y="1988840"/>
            <a:ext cx="2337716" cy="3078342"/>
          </a:xfrm>
          <a:custGeom>
            <a:avLst/>
            <a:gdLst>
              <a:gd name="connsiteX0" fmla="*/ 13648 w 3575714"/>
              <a:gd name="connsiteY0" fmla="*/ 3780430 h 3780430"/>
              <a:gd name="connsiteX1" fmla="*/ 3575714 w 3575714"/>
              <a:gd name="connsiteY1" fmla="*/ 3780430 h 3780430"/>
              <a:gd name="connsiteX2" fmla="*/ 3575714 w 3575714"/>
              <a:gd name="connsiteY2" fmla="*/ 0 h 3780430"/>
              <a:gd name="connsiteX3" fmla="*/ 0 w 3575714"/>
              <a:gd name="connsiteY3" fmla="*/ 2647666 h 3780430"/>
              <a:gd name="connsiteX4" fmla="*/ 13648 w 3575714"/>
              <a:gd name="connsiteY4" fmla="*/ 3780430 h 3780430"/>
              <a:gd name="connsiteX0" fmla="*/ 13648 w 3575714"/>
              <a:gd name="connsiteY0" fmla="*/ 3780430 h 3780430"/>
              <a:gd name="connsiteX1" fmla="*/ 3575714 w 3575714"/>
              <a:gd name="connsiteY1" fmla="*/ 3780430 h 3780430"/>
              <a:gd name="connsiteX2" fmla="*/ 3575714 w 3575714"/>
              <a:gd name="connsiteY2" fmla="*/ 0 h 3780430"/>
              <a:gd name="connsiteX3" fmla="*/ 0 w 3575714"/>
              <a:gd name="connsiteY3" fmla="*/ 2401329 h 3780430"/>
              <a:gd name="connsiteX4" fmla="*/ 13648 w 3575714"/>
              <a:gd name="connsiteY4" fmla="*/ 3780430 h 3780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714" h="3780430">
                <a:moveTo>
                  <a:pt x="13648" y="3780430"/>
                </a:moveTo>
                <a:lnTo>
                  <a:pt x="3575714" y="3780430"/>
                </a:lnTo>
                <a:lnTo>
                  <a:pt x="3575714" y="0"/>
                </a:lnTo>
                <a:lnTo>
                  <a:pt x="0" y="2401329"/>
                </a:lnTo>
                <a:lnTo>
                  <a:pt x="13648" y="3780430"/>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2" name="Freeform 21"/>
          <p:cNvSpPr/>
          <p:nvPr/>
        </p:nvSpPr>
        <p:spPr bwMode="auto">
          <a:xfrm>
            <a:off x="3110570" y="3944203"/>
            <a:ext cx="3112811" cy="1119116"/>
          </a:xfrm>
          <a:custGeom>
            <a:avLst/>
            <a:gdLst>
              <a:gd name="connsiteX0" fmla="*/ 0 w 2210937"/>
              <a:gd name="connsiteY0" fmla="*/ 586854 h 1119116"/>
              <a:gd name="connsiteX1" fmla="*/ 0 w 2210937"/>
              <a:gd name="connsiteY1" fmla="*/ 1119116 h 1119116"/>
              <a:gd name="connsiteX2" fmla="*/ 2210937 w 2210937"/>
              <a:gd name="connsiteY2" fmla="*/ 1119116 h 1119116"/>
              <a:gd name="connsiteX3" fmla="*/ 2210937 w 2210937"/>
              <a:gd name="connsiteY3" fmla="*/ 0 h 1119116"/>
              <a:gd name="connsiteX4" fmla="*/ 0 w 2210937"/>
              <a:gd name="connsiteY4" fmla="*/ 586854 h 1119116"/>
              <a:gd name="connsiteX0" fmla="*/ 5324 w 2210937"/>
              <a:gd name="connsiteY0" fmla="*/ 348893 h 1119116"/>
              <a:gd name="connsiteX1" fmla="*/ 0 w 2210937"/>
              <a:gd name="connsiteY1" fmla="*/ 1119116 h 1119116"/>
              <a:gd name="connsiteX2" fmla="*/ 2210937 w 2210937"/>
              <a:gd name="connsiteY2" fmla="*/ 1119116 h 1119116"/>
              <a:gd name="connsiteX3" fmla="*/ 2210937 w 2210937"/>
              <a:gd name="connsiteY3" fmla="*/ 0 h 1119116"/>
              <a:gd name="connsiteX4" fmla="*/ 5324 w 2210937"/>
              <a:gd name="connsiteY4" fmla="*/ 348893 h 1119116"/>
              <a:gd name="connsiteX0" fmla="*/ 1775 w 2214214"/>
              <a:gd name="connsiteY0" fmla="*/ 340510 h 1119116"/>
              <a:gd name="connsiteX1" fmla="*/ 3277 w 2214214"/>
              <a:gd name="connsiteY1" fmla="*/ 1119116 h 1119116"/>
              <a:gd name="connsiteX2" fmla="*/ 2214214 w 2214214"/>
              <a:gd name="connsiteY2" fmla="*/ 1119116 h 1119116"/>
              <a:gd name="connsiteX3" fmla="*/ 2214214 w 2214214"/>
              <a:gd name="connsiteY3" fmla="*/ 0 h 1119116"/>
              <a:gd name="connsiteX4" fmla="*/ 1775 w 2214214"/>
              <a:gd name="connsiteY4" fmla="*/ 340510 h 1119116"/>
              <a:gd name="connsiteX0" fmla="*/ 1775 w 3112811"/>
              <a:gd name="connsiteY0" fmla="*/ 348893 h 1119116"/>
              <a:gd name="connsiteX1" fmla="*/ 901874 w 3112811"/>
              <a:gd name="connsiteY1" fmla="*/ 1119116 h 1119116"/>
              <a:gd name="connsiteX2" fmla="*/ 3112811 w 3112811"/>
              <a:gd name="connsiteY2" fmla="*/ 1119116 h 1119116"/>
              <a:gd name="connsiteX3" fmla="*/ 3112811 w 3112811"/>
              <a:gd name="connsiteY3" fmla="*/ 0 h 1119116"/>
              <a:gd name="connsiteX4" fmla="*/ 1775 w 3112811"/>
              <a:gd name="connsiteY4" fmla="*/ 348893 h 1119116"/>
              <a:gd name="connsiteX0" fmla="*/ 1775 w 3112811"/>
              <a:gd name="connsiteY0" fmla="*/ 348893 h 1119116"/>
              <a:gd name="connsiteX1" fmla="*/ 1777 w 3112811"/>
              <a:gd name="connsiteY1" fmla="*/ 1119116 h 1119116"/>
              <a:gd name="connsiteX2" fmla="*/ 3112811 w 3112811"/>
              <a:gd name="connsiteY2" fmla="*/ 1119116 h 1119116"/>
              <a:gd name="connsiteX3" fmla="*/ 3112811 w 3112811"/>
              <a:gd name="connsiteY3" fmla="*/ 0 h 1119116"/>
              <a:gd name="connsiteX4" fmla="*/ 1775 w 3112811"/>
              <a:gd name="connsiteY4" fmla="*/ 348893 h 1119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811" h="1119116">
                <a:moveTo>
                  <a:pt x="1775" y="348893"/>
                </a:moveTo>
                <a:cubicBezTo>
                  <a:pt x="0" y="605634"/>
                  <a:pt x="3552" y="862375"/>
                  <a:pt x="1777" y="1119116"/>
                </a:cubicBezTo>
                <a:lnTo>
                  <a:pt x="3112811" y="1119116"/>
                </a:lnTo>
                <a:lnTo>
                  <a:pt x="3112811" y="0"/>
                </a:lnTo>
                <a:lnTo>
                  <a:pt x="1775" y="348893"/>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 name="Title 1"/>
          <p:cNvSpPr>
            <a:spLocks noGrp="1"/>
          </p:cNvSpPr>
          <p:nvPr>
            <p:ph type="title"/>
          </p:nvPr>
        </p:nvSpPr>
        <p:spPr/>
        <p:txBody>
          <a:bodyPr/>
          <a:lstStyle/>
          <a:p>
            <a:r>
              <a:rPr lang="en-US" sz="2000" dirty="0"/>
              <a:t>Hydrogen industry development</a:t>
            </a:r>
            <a:br>
              <a:rPr lang="en-US" sz="2000" dirty="0"/>
            </a:br>
            <a:r>
              <a:rPr lang="en-US" sz="1800" b="0" dirty="0"/>
              <a:t>Sustainable pipeline of scale projects domestically will build industry capability and accelerate </a:t>
            </a:r>
            <a:r>
              <a:rPr lang="en-US" sz="1800" b="0" dirty="0" err="1"/>
              <a:t>commercialisation</a:t>
            </a:r>
            <a:r>
              <a:rPr lang="en-US" sz="1800" b="0" dirty="0"/>
              <a:t> for export.</a:t>
            </a:r>
          </a:p>
        </p:txBody>
      </p:sp>
      <p:sp>
        <p:nvSpPr>
          <p:cNvPr id="6" name="Freeform 5"/>
          <p:cNvSpPr/>
          <p:nvPr/>
        </p:nvSpPr>
        <p:spPr bwMode="auto">
          <a:xfrm>
            <a:off x="2246747" y="4268240"/>
            <a:ext cx="865600" cy="798942"/>
          </a:xfrm>
          <a:custGeom>
            <a:avLst/>
            <a:gdLst>
              <a:gd name="connsiteX0" fmla="*/ 0 w 4189862"/>
              <a:gd name="connsiteY0" fmla="*/ 818866 h 3070747"/>
              <a:gd name="connsiteX1" fmla="*/ 0 w 4189862"/>
              <a:gd name="connsiteY1" fmla="*/ 3070747 h 3070747"/>
              <a:gd name="connsiteX2" fmla="*/ 4189862 w 4189862"/>
              <a:gd name="connsiteY2" fmla="*/ 3070747 h 3070747"/>
              <a:gd name="connsiteX3" fmla="*/ 4189862 w 4189862"/>
              <a:gd name="connsiteY3" fmla="*/ 0 h 3070747"/>
              <a:gd name="connsiteX4" fmla="*/ 0 w 4189862"/>
              <a:gd name="connsiteY4" fmla="*/ 818866 h 3070747"/>
              <a:gd name="connsiteX0" fmla="*/ 0 w 4189862"/>
              <a:gd name="connsiteY0" fmla="*/ 2558956 h 3070747"/>
              <a:gd name="connsiteX1" fmla="*/ 0 w 4189862"/>
              <a:gd name="connsiteY1" fmla="*/ 3070747 h 3070747"/>
              <a:gd name="connsiteX2" fmla="*/ 4189862 w 4189862"/>
              <a:gd name="connsiteY2" fmla="*/ 3070747 h 3070747"/>
              <a:gd name="connsiteX3" fmla="*/ 4189862 w 4189862"/>
              <a:gd name="connsiteY3" fmla="*/ 0 h 3070747"/>
              <a:gd name="connsiteX4" fmla="*/ 0 w 4189862"/>
              <a:gd name="connsiteY4" fmla="*/ 2558956 h 3070747"/>
              <a:gd name="connsiteX0" fmla="*/ 0 w 4189862"/>
              <a:gd name="connsiteY0" fmla="*/ 4030948 h 4542739"/>
              <a:gd name="connsiteX1" fmla="*/ 0 w 4189862"/>
              <a:gd name="connsiteY1" fmla="*/ 4542739 h 4542739"/>
              <a:gd name="connsiteX2" fmla="*/ 4189862 w 4189862"/>
              <a:gd name="connsiteY2" fmla="*/ 4542739 h 4542739"/>
              <a:gd name="connsiteX3" fmla="*/ 4173713 w 4189862"/>
              <a:gd name="connsiteY3" fmla="*/ 0 h 4542739"/>
              <a:gd name="connsiteX4" fmla="*/ 0 w 4189862"/>
              <a:gd name="connsiteY4" fmla="*/ 4030948 h 4542739"/>
              <a:gd name="connsiteX0" fmla="*/ 0 w 4189862"/>
              <a:gd name="connsiteY0" fmla="*/ 4030942 h 4542733"/>
              <a:gd name="connsiteX1" fmla="*/ 0 w 4189862"/>
              <a:gd name="connsiteY1" fmla="*/ 4542733 h 4542733"/>
              <a:gd name="connsiteX2" fmla="*/ 4189862 w 4189862"/>
              <a:gd name="connsiteY2" fmla="*/ 4542733 h 4542733"/>
              <a:gd name="connsiteX3" fmla="*/ 2047823 w 4189862"/>
              <a:gd name="connsiteY3" fmla="*/ 0 h 4542733"/>
              <a:gd name="connsiteX4" fmla="*/ 0 w 4189862"/>
              <a:gd name="connsiteY4" fmla="*/ 4030942 h 4542733"/>
              <a:gd name="connsiteX0" fmla="*/ 0 w 2047823"/>
              <a:gd name="connsiteY0" fmla="*/ 4030942 h 4542733"/>
              <a:gd name="connsiteX1" fmla="*/ 0 w 2047823"/>
              <a:gd name="connsiteY1" fmla="*/ 4542733 h 4542733"/>
              <a:gd name="connsiteX2" fmla="*/ 2047823 w 2047823"/>
              <a:gd name="connsiteY2" fmla="*/ 4030942 h 4542733"/>
              <a:gd name="connsiteX3" fmla="*/ 2047823 w 2047823"/>
              <a:gd name="connsiteY3" fmla="*/ 0 h 4542733"/>
              <a:gd name="connsiteX4" fmla="*/ 0 w 2047823"/>
              <a:gd name="connsiteY4" fmla="*/ 4030942 h 4542733"/>
              <a:gd name="connsiteX0" fmla="*/ 0 w 2047825"/>
              <a:gd name="connsiteY0" fmla="*/ 4030942 h 4542733"/>
              <a:gd name="connsiteX1" fmla="*/ 0 w 2047825"/>
              <a:gd name="connsiteY1" fmla="*/ 4542733 h 4542733"/>
              <a:gd name="connsiteX2" fmla="*/ 2047825 w 2047825"/>
              <a:gd name="connsiteY2" fmla="*/ 4520768 h 4542733"/>
              <a:gd name="connsiteX3" fmla="*/ 2047823 w 2047825"/>
              <a:gd name="connsiteY3" fmla="*/ 0 h 4542733"/>
              <a:gd name="connsiteX4" fmla="*/ 0 w 2047825"/>
              <a:gd name="connsiteY4" fmla="*/ 4030942 h 454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825" h="4542733">
                <a:moveTo>
                  <a:pt x="0" y="4030942"/>
                </a:moveTo>
                <a:lnTo>
                  <a:pt x="0" y="4542733"/>
                </a:lnTo>
                <a:lnTo>
                  <a:pt x="2047825" y="4520768"/>
                </a:lnTo>
                <a:cubicBezTo>
                  <a:pt x="2047824" y="3013845"/>
                  <a:pt x="2047824" y="1506923"/>
                  <a:pt x="2047823" y="0"/>
                </a:cubicBezTo>
                <a:lnTo>
                  <a:pt x="0" y="4030942"/>
                </a:lnTo>
                <a:close/>
              </a:path>
            </a:pathLst>
          </a:cu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cxnSp>
        <p:nvCxnSpPr>
          <p:cNvPr id="8" name="Straight Arrow Connector 7"/>
          <p:cNvCxnSpPr/>
          <p:nvPr/>
        </p:nvCxnSpPr>
        <p:spPr bwMode="auto">
          <a:xfrm flipV="1">
            <a:off x="1634679" y="1988840"/>
            <a:ext cx="0" cy="3078342"/>
          </a:xfrm>
          <a:prstGeom prst="straightConnector1">
            <a:avLst/>
          </a:prstGeom>
          <a:solidFill>
            <a:schemeClr val="tx2"/>
          </a:solidFill>
          <a:ln w="254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 name="Straight Arrow Connector 10"/>
          <p:cNvCxnSpPr/>
          <p:nvPr/>
        </p:nvCxnSpPr>
        <p:spPr bwMode="auto">
          <a:xfrm>
            <a:off x="1634682" y="5067182"/>
            <a:ext cx="7567666" cy="0"/>
          </a:xfrm>
          <a:prstGeom prst="straightConnector1">
            <a:avLst/>
          </a:prstGeom>
          <a:solidFill>
            <a:schemeClr val="tx2"/>
          </a:solidFill>
          <a:ln w="254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5" name="TextBox 14"/>
          <p:cNvSpPr txBox="1"/>
          <p:nvPr/>
        </p:nvSpPr>
        <p:spPr>
          <a:xfrm>
            <a:off x="590563" y="2420888"/>
            <a:ext cx="792088" cy="32403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Project Scale</a:t>
            </a:r>
          </a:p>
          <a:p>
            <a:pPr>
              <a:lnSpc>
                <a:spcPct val="110000"/>
              </a:lnSpc>
              <a:spcBef>
                <a:spcPts val="0"/>
              </a:spcBef>
            </a:pPr>
            <a:endParaRPr lang="en-AU" sz="14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16" name="TextBox 15"/>
          <p:cNvSpPr txBox="1"/>
          <p:nvPr/>
        </p:nvSpPr>
        <p:spPr>
          <a:xfrm>
            <a:off x="8367427" y="5157192"/>
            <a:ext cx="720080" cy="32403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2025+</a:t>
            </a:r>
          </a:p>
          <a:p>
            <a:pPr>
              <a:lnSpc>
                <a:spcPct val="110000"/>
              </a:lnSpc>
              <a:spcBef>
                <a:spcPts val="0"/>
              </a:spcBef>
            </a:pPr>
            <a:endParaRPr lang="en-AU" sz="14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17" name="TextBox 16"/>
          <p:cNvSpPr txBox="1"/>
          <p:nvPr/>
        </p:nvSpPr>
        <p:spPr>
          <a:xfrm>
            <a:off x="2030726" y="5183578"/>
            <a:ext cx="432048" cy="32403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2018</a:t>
            </a:r>
          </a:p>
          <a:p>
            <a:pPr>
              <a:lnSpc>
                <a:spcPct val="110000"/>
              </a:lnSpc>
              <a:spcBef>
                <a:spcPts val="0"/>
              </a:spcBef>
            </a:pPr>
            <a:endParaRPr lang="en-AU" sz="14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18" name="TextBox 17"/>
          <p:cNvSpPr txBox="1"/>
          <p:nvPr/>
        </p:nvSpPr>
        <p:spPr>
          <a:xfrm>
            <a:off x="4010943" y="5193196"/>
            <a:ext cx="432048" cy="32403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2020</a:t>
            </a:r>
          </a:p>
          <a:p>
            <a:pPr>
              <a:lnSpc>
                <a:spcPct val="110000"/>
              </a:lnSpc>
              <a:spcBef>
                <a:spcPts val="0"/>
              </a:spcBef>
            </a:pPr>
            <a:endParaRPr lang="en-AU" sz="14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19" name="TextBox 18"/>
          <p:cNvSpPr txBox="1"/>
          <p:nvPr/>
        </p:nvSpPr>
        <p:spPr>
          <a:xfrm>
            <a:off x="6063174" y="5193196"/>
            <a:ext cx="432048" cy="32403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2022</a:t>
            </a:r>
          </a:p>
        </p:txBody>
      </p:sp>
      <p:sp>
        <p:nvSpPr>
          <p:cNvPr id="23" name="Oval 22"/>
          <p:cNvSpPr/>
          <p:nvPr/>
        </p:nvSpPr>
        <p:spPr bwMode="auto">
          <a:xfrm>
            <a:off x="8309229" y="1826822"/>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4" name="Oval 23"/>
          <p:cNvSpPr/>
          <p:nvPr/>
        </p:nvSpPr>
        <p:spPr bwMode="auto">
          <a:xfrm>
            <a:off x="6063174" y="3782185"/>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5" name="Oval 24"/>
          <p:cNvSpPr/>
          <p:nvPr/>
        </p:nvSpPr>
        <p:spPr bwMode="auto">
          <a:xfrm>
            <a:off x="3911318" y="3969060"/>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6" name="Oval 25"/>
          <p:cNvSpPr/>
          <p:nvPr/>
        </p:nvSpPr>
        <p:spPr bwMode="auto">
          <a:xfrm>
            <a:off x="1998914" y="4509120"/>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28" name="TextBox 27"/>
          <p:cNvSpPr txBox="1"/>
          <p:nvPr/>
        </p:nvSpPr>
        <p:spPr>
          <a:xfrm>
            <a:off x="1688685" y="3789040"/>
            <a:ext cx="738082" cy="495673"/>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dirty="0" err="1">
                <a:solidFill>
                  <a:schemeClr val="tx1"/>
                </a:solidFill>
                <a:latin typeface="+mn-lt"/>
                <a:ea typeface="Arial Unicode MS" panose="020B0604020202020204" pitchFamily="34" charset="-128"/>
                <a:cs typeface="Arial Unicode MS" panose="020B0604020202020204" pitchFamily="34" charset="-128"/>
              </a:rPr>
              <a:t>Tonsley</a:t>
            </a:r>
            <a:r>
              <a:rPr lang="en-AU" sz="1400" dirty="0">
                <a:solidFill>
                  <a:schemeClr val="tx1"/>
                </a:solidFill>
                <a:latin typeface="+mn-lt"/>
                <a:ea typeface="Arial Unicode MS" panose="020B0604020202020204" pitchFamily="34" charset="-128"/>
                <a:cs typeface="Arial Unicode MS" panose="020B0604020202020204" pitchFamily="34" charset="-128"/>
              </a:rPr>
              <a:t>, ATCO, </a:t>
            </a:r>
            <a:r>
              <a:rPr lang="en-AU" sz="1400" dirty="0" err="1">
                <a:solidFill>
                  <a:schemeClr val="tx1"/>
                </a:solidFill>
                <a:latin typeface="+mn-lt"/>
                <a:ea typeface="Arial Unicode MS" panose="020B0604020202020204" pitchFamily="34" charset="-128"/>
                <a:cs typeface="Arial Unicode MS" panose="020B0604020202020204" pitchFamily="34" charset="-128"/>
              </a:rPr>
              <a:t>Jemena</a:t>
            </a:r>
            <a:endParaRPr lang="en-AU" sz="1400" dirty="0">
              <a:solidFill>
                <a:schemeClr val="tx1"/>
              </a:solidFill>
              <a:latin typeface="+mn-lt"/>
              <a:ea typeface="Arial Unicode MS" panose="020B0604020202020204" pitchFamily="34" charset="-128"/>
              <a:cs typeface="Arial Unicode MS" panose="020B0604020202020204" pitchFamily="34" charset="-128"/>
            </a:endParaRPr>
          </a:p>
          <a:p>
            <a:pPr>
              <a:lnSpc>
                <a:spcPct val="110000"/>
              </a:lnSpc>
              <a:spcBef>
                <a:spcPts val="0"/>
              </a:spcBef>
            </a:pPr>
            <a:endParaRPr lang="en-AU" sz="14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0" name="TextBox 29"/>
          <p:cNvSpPr txBox="1"/>
          <p:nvPr/>
        </p:nvSpPr>
        <p:spPr>
          <a:xfrm>
            <a:off x="6675239" y="1988840"/>
            <a:ext cx="1368152" cy="50404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Very large scale commercial export projects</a:t>
            </a:r>
          </a:p>
          <a:p>
            <a:pPr>
              <a:lnSpc>
                <a:spcPct val="110000"/>
              </a:lnSpc>
              <a:spcBef>
                <a:spcPts val="0"/>
              </a:spcBef>
            </a:pPr>
            <a:endParaRPr lang="en-AU" sz="14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1" name="TextBox 30"/>
          <p:cNvSpPr txBox="1"/>
          <p:nvPr/>
        </p:nvSpPr>
        <p:spPr>
          <a:xfrm>
            <a:off x="5559115" y="2996952"/>
            <a:ext cx="1332148" cy="495673"/>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Early export projects </a:t>
            </a:r>
          </a:p>
          <a:p>
            <a:pPr>
              <a:lnSpc>
                <a:spcPct val="110000"/>
              </a:lnSpc>
              <a:spcBef>
                <a:spcPts val="0"/>
              </a:spcBef>
            </a:pPr>
            <a:r>
              <a:rPr lang="en-AU" sz="1400" dirty="0">
                <a:solidFill>
                  <a:schemeClr val="tx1"/>
                </a:solidFill>
                <a:latin typeface="+mn-lt"/>
                <a:ea typeface="Arial Unicode MS" panose="020B0604020202020204" pitchFamily="34" charset="-128"/>
                <a:cs typeface="Arial Unicode MS" panose="020B0604020202020204" pitchFamily="34" charset="-128"/>
              </a:rPr>
              <a:t>&gt;100MW</a:t>
            </a:r>
          </a:p>
        </p:txBody>
      </p:sp>
      <p:cxnSp>
        <p:nvCxnSpPr>
          <p:cNvPr id="33" name="Straight Arrow Connector 32"/>
          <p:cNvCxnSpPr/>
          <p:nvPr/>
        </p:nvCxnSpPr>
        <p:spPr bwMode="auto">
          <a:xfrm flipV="1">
            <a:off x="1634679" y="5481235"/>
            <a:ext cx="0" cy="792087"/>
          </a:xfrm>
          <a:prstGeom prst="straightConnector1">
            <a:avLst/>
          </a:prstGeom>
          <a:solidFill>
            <a:schemeClr val="tx2"/>
          </a:solidFill>
          <a:ln w="254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Straight Arrow Connector 35"/>
          <p:cNvCxnSpPr/>
          <p:nvPr/>
        </p:nvCxnSpPr>
        <p:spPr bwMode="auto">
          <a:xfrm>
            <a:off x="1634682" y="6273316"/>
            <a:ext cx="7567666" cy="0"/>
          </a:xfrm>
          <a:prstGeom prst="straightConnector1">
            <a:avLst/>
          </a:prstGeom>
          <a:solidFill>
            <a:schemeClr val="tx2"/>
          </a:solidFill>
          <a:ln w="25400" cap="flat" cmpd="sng" algn="ctr">
            <a:solidFill>
              <a:schemeClr val="bg2">
                <a:lumMod val="50000"/>
              </a:schemeClr>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TextBox 36"/>
          <p:cNvSpPr txBox="1"/>
          <p:nvPr/>
        </p:nvSpPr>
        <p:spPr>
          <a:xfrm>
            <a:off x="590563" y="5589240"/>
            <a:ext cx="864096" cy="459668"/>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400" b="1" dirty="0">
                <a:solidFill>
                  <a:schemeClr val="tx1"/>
                </a:solidFill>
                <a:latin typeface="+mn-lt"/>
                <a:ea typeface="Arial Unicode MS" panose="020B0604020202020204" pitchFamily="34" charset="-128"/>
                <a:cs typeface="Arial Unicode MS" panose="020B0604020202020204" pitchFamily="34" charset="-128"/>
              </a:rPr>
              <a:t>Subsidy per MW*</a:t>
            </a:r>
          </a:p>
          <a:p>
            <a:pPr>
              <a:lnSpc>
                <a:spcPct val="110000"/>
              </a:lnSpc>
              <a:spcBef>
                <a:spcPts val="0"/>
              </a:spcBef>
            </a:pPr>
            <a:endParaRPr lang="en-AU" sz="14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38" name="Oval 37"/>
          <p:cNvSpPr/>
          <p:nvPr/>
        </p:nvSpPr>
        <p:spPr bwMode="auto">
          <a:xfrm>
            <a:off x="2151314" y="5589240"/>
            <a:ext cx="171636" cy="152400"/>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0" name="Oval 39"/>
          <p:cNvSpPr/>
          <p:nvPr/>
        </p:nvSpPr>
        <p:spPr bwMode="auto">
          <a:xfrm>
            <a:off x="6209731" y="6048908"/>
            <a:ext cx="171636" cy="152400"/>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1" name="Oval 40"/>
          <p:cNvSpPr/>
          <p:nvPr/>
        </p:nvSpPr>
        <p:spPr bwMode="auto">
          <a:xfrm>
            <a:off x="8461629" y="6120916"/>
            <a:ext cx="171636" cy="152400"/>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2" name="TextBox 41"/>
          <p:cNvSpPr txBox="1"/>
          <p:nvPr/>
        </p:nvSpPr>
        <p:spPr>
          <a:xfrm>
            <a:off x="1877709" y="5741646"/>
            <a:ext cx="1125125" cy="355849"/>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&gt;5$m per MW</a:t>
            </a:r>
          </a:p>
          <a:p>
            <a:pPr>
              <a:lnSpc>
                <a:spcPct val="110000"/>
              </a:lnSpc>
              <a:spcBef>
                <a:spcPts val="0"/>
              </a:spcBef>
            </a:pPr>
            <a:endParaRPr lang="en-AU" sz="12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3" name="TextBox 42"/>
          <p:cNvSpPr txBox="1"/>
          <p:nvPr/>
        </p:nvSpPr>
        <p:spPr>
          <a:xfrm>
            <a:off x="3324692" y="5665439"/>
            <a:ext cx="1386154" cy="355849"/>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~$2.5m per MW</a:t>
            </a:r>
          </a:p>
          <a:p>
            <a:pPr>
              <a:lnSpc>
                <a:spcPct val="110000"/>
              </a:lnSpc>
              <a:spcBef>
                <a:spcPts val="0"/>
              </a:spcBef>
            </a:pPr>
            <a:endParaRPr lang="en-AU" sz="12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4" name="TextBox 43"/>
          <p:cNvSpPr txBox="1"/>
          <p:nvPr/>
        </p:nvSpPr>
        <p:spPr>
          <a:xfrm>
            <a:off x="5775139" y="5845465"/>
            <a:ext cx="1080120" cy="355849"/>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&lt;$1m per MW</a:t>
            </a:r>
          </a:p>
          <a:p>
            <a:pPr>
              <a:lnSpc>
                <a:spcPct val="110000"/>
              </a:lnSpc>
              <a:spcBef>
                <a:spcPts val="0"/>
              </a:spcBef>
            </a:pPr>
            <a:endParaRPr lang="en-AU" sz="12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5" name="TextBox 44"/>
          <p:cNvSpPr txBox="1"/>
          <p:nvPr/>
        </p:nvSpPr>
        <p:spPr>
          <a:xfrm>
            <a:off x="8112294" y="5765067"/>
            <a:ext cx="1041942" cy="355849"/>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~$0m per MW**</a:t>
            </a:r>
          </a:p>
          <a:p>
            <a:pPr>
              <a:lnSpc>
                <a:spcPct val="110000"/>
              </a:lnSpc>
              <a:spcBef>
                <a:spcPts val="0"/>
              </a:spcBef>
            </a:pPr>
            <a:endParaRPr lang="en-AU" sz="12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35" name="Oval 34"/>
          <p:cNvSpPr/>
          <p:nvPr/>
        </p:nvSpPr>
        <p:spPr bwMode="auto">
          <a:xfrm>
            <a:off x="7836367" y="2196482"/>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8" name="Oval 47"/>
          <p:cNvSpPr/>
          <p:nvPr/>
        </p:nvSpPr>
        <p:spPr bwMode="auto">
          <a:xfrm>
            <a:off x="8299611" y="2358500"/>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49" name="Oval 48"/>
          <p:cNvSpPr/>
          <p:nvPr/>
        </p:nvSpPr>
        <p:spPr bwMode="auto">
          <a:xfrm>
            <a:off x="3531715" y="4122695"/>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0" name="Oval 49"/>
          <p:cNvSpPr/>
          <p:nvPr/>
        </p:nvSpPr>
        <p:spPr bwMode="auto">
          <a:xfrm>
            <a:off x="3855751" y="4365104"/>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1" name="Oval 50"/>
          <p:cNvSpPr/>
          <p:nvPr/>
        </p:nvSpPr>
        <p:spPr bwMode="auto">
          <a:xfrm>
            <a:off x="4386810" y="3944204"/>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2" name="Oval 51"/>
          <p:cNvSpPr/>
          <p:nvPr/>
        </p:nvSpPr>
        <p:spPr bwMode="auto">
          <a:xfrm>
            <a:off x="4533001" y="4293096"/>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3" name="Oval 52"/>
          <p:cNvSpPr/>
          <p:nvPr/>
        </p:nvSpPr>
        <p:spPr bwMode="auto">
          <a:xfrm>
            <a:off x="4857037" y="3944203"/>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4" name="Oval 53"/>
          <p:cNvSpPr/>
          <p:nvPr/>
        </p:nvSpPr>
        <p:spPr bwMode="auto">
          <a:xfrm>
            <a:off x="6387210" y="3286512"/>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5" name="Oval 54"/>
          <p:cNvSpPr/>
          <p:nvPr/>
        </p:nvSpPr>
        <p:spPr bwMode="auto">
          <a:xfrm>
            <a:off x="6531223" y="3762948"/>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7" name="TextBox 56"/>
          <p:cNvSpPr txBox="1"/>
          <p:nvPr/>
        </p:nvSpPr>
        <p:spPr>
          <a:xfrm>
            <a:off x="3009657" y="6345324"/>
            <a:ext cx="6761926" cy="512676"/>
          </a:xfrm>
          <a:prstGeom prst="rect">
            <a:avLst/>
          </a:prstGeom>
          <a:noFill/>
          <a:ln w="25400">
            <a:noFill/>
          </a:ln>
        </p:spPr>
        <p:txBody>
          <a:bodyPr wrap="square" lIns="0" tIns="0" rIns="0" bIns="0" rtlCol="0" anchor="t" anchorCtr="0">
            <a:noAutofit/>
          </a:bodyPr>
          <a:lstStyle/>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*Subsidy expressed as total project costs / MW electrolyser installed </a:t>
            </a:r>
          </a:p>
          <a:p>
            <a:pPr>
              <a:lnSpc>
                <a:spcPct val="110000"/>
              </a:lnSpc>
              <a:spcBef>
                <a:spcPts val="0"/>
              </a:spcBef>
            </a:pPr>
            <a:r>
              <a:rPr lang="en-AU" sz="1200" dirty="0">
                <a:solidFill>
                  <a:schemeClr val="tx1"/>
                </a:solidFill>
                <a:latin typeface="+mn-lt"/>
                <a:ea typeface="Arial Unicode MS" panose="020B0604020202020204" pitchFamily="34" charset="-128"/>
                <a:cs typeface="Arial Unicode MS" panose="020B0604020202020204" pitchFamily="34" charset="-128"/>
              </a:rPr>
              <a:t>** Low-cost finance and carbon pricing impact may be considered as ‘subsidies’</a:t>
            </a:r>
          </a:p>
          <a:p>
            <a:pPr>
              <a:lnSpc>
                <a:spcPct val="110000"/>
              </a:lnSpc>
              <a:spcBef>
                <a:spcPts val="0"/>
              </a:spcBef>
            </a:pPr>
            <a:endParaRPr lang="en-AU" sz="1200" b="1" dirty="0">
              <a:solidFill>
                <a:schemeClr val="tx1"/>
              </a:solidFill>
              <a:latin typeface="+mn-lt"/>
              <a:ea typeface="Arial Unicode MS" panose="020B0604020202020204" pitchFamily="34" charset="-128"/>
              <a:cs typeface="Arial Unicode MS" panose="020B0604020202020204" pitchFamily="34" charset="-128"/>
            </a:endParaRPr>
          </a:p>
        </p:txBody>
      </p:sp>
      <p:sp>
        <p:nvSpPr>
          <p:cNvPr id="58" name="Oval 57"/>
          <p:cNvSpPr/>
          <p:nvPr/>
        </p:nvSpPr>
        <p:spPr bwMode="auto">
          <a:xfrm>
            <a:off x="3002834" y="4203089"/>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59" name="Oval 58"/>
          <p:cNvSpPr/>
          <p:nvPr/>
        </p:nvSpPr>
        <p:spPr bwMode="auto">
          <a:xfrm>
            <a:off x="7007659" y="3068960"/>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0" name="Rectangle 59"/>
          <p:cNvSpPr/>
          <p:nvPr/>
        </p:nvSpPr>
        <p:spPr bwMode="auto">
          <a:xfrm>
            <a:off x="2930823" y="2150858"/>
            <a:ext cx="2470774" cy="2790310"/>
          </a:xfrm>
          <a:prstGeom prst="rect">
            <a:avLst/>
          </a:prstGeom>
          <a:noFill/>
          <a:ln w="25400">
            <a:solidFill>
              <a:schemeClr val="bg2">
                <a:lumMod val="50000"/>
              </a:schemeClr>
            </a:solidFill>
            <a:prstDash val="dash"/>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1" name="Oval 60"/>
          <p:cNvSpPr/>
          <p:nvPr/>
        </p:nvSpPr>
        <p:spPr bwMode="auto">
          <a:xfrm>
            <a:off x="8633265" y="1988840"/>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2" name="Oval 61"/>
          <p:cNvSpPr/>
          <p:nvPr/>
        </p:nvSpPr>
        <p:spPr bwMode="auto">
          <a:xfrm>
            <a:off x="3739682" y="5917473"/>
            <a:ext cx="171636" cy="152400"/>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3" name="Oval 62"/>
          <p:cNvSpPr/>
          <p:nvPr/>
        </p:nvSpPr>
        <p:spPr bwMode="auto">
          <a:xfrm>
            <a:off x="1715691" y="4743146"/>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
        <p:nvSpPr>
          <p:cNvPr id="64" name="Oval 63"/>
          <p:cNvSpPr/>
          <p:nvPr/>
        </p:nvSpPr>
        <p:spPr bwMode="auto">
          <a:xfrm>
            <a:off x="2318755" y="4653136"/>
            <a:ext cx="324036" cy="324036"/>
          </a:xfrm>
          <a:prstGeom prst="ellipse">
            <a:avLst/>
          </a:prstGeom>
          <a:solidFill>
            <a:schemeClr val="bg2">
              <a:lumMod val="7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en-US" sz="1800" dirty="0">
              <a:solidFill>
                <a:schemeClr val="tx1"/>
              </a:solidFill>
              <a:latin typeface="+mn-lt"/>
              <a:ea typeface="Arial Unicode MS" panose="020B0604020202020204" pitchFamily="34" charset="-128"/>
              <a:cs typeface="Arial Unicode MS" panose="020B060402020202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cdtRectangle 4 Id109572"/>
          <p:cNvSpPr>
            <a:spLocks noGrp="1" noChangeArrowheads="1"/>
          </p:cNvSpPr>
          <p:nvPr>
            <p:ph type="title"/>
            <p:custDataLst>
              <p:tags r:id="rId2"/>
            </p:custDataLst>
          </p:nvPr>
        </p:nvSpPr>
        <p:spPr/>
        <p:txBody>
          <a:bodyPr/>
          <a:lstStyle/>
          <a:p>
            <a:r>
              <a:rPr lang="en-US" dirty="0"/>
              <a:t>Contact page</a:t>
            </a:r>
            <a:endParaRPr lang="de-DE" noProof="0" dirty="0"/>
          </a:p>
        </p:txBody>
      </p:sp>
      <p:sp>
        <p:nvSpPr>
          <p:cNvPr id="8" name="cdtText Placeholder 7 Id8"/>
          <p:cNvSpPr>
            <a:spLocks noGrp="1"/>
          </p:cNvSpPr>
          <p:nvPr>
            <p:ph type="body" sz="quarter" idx="14"/>
            <p:custDataLst>
              <p:tags r:id="rId3"/>
            </p:custDataLst>
          </p:nvPr>
        </p:nvSpPr>
        <p:spPr>
          <a:gradFill>
            <a:gsLst>
              <a:gs pos="83000">
                <a:srgbClr val="0099B0">
                  <a:alpha val="85000"/>
                </a:srgbClr>
              </a:gs>
              <a:gs pos="50000">
                <a:srgbClr val="009999">
                  <a:alpha val="85000"/>
                </a:srgbClr>
              </a:gs>
              <a:gs pos="0">
                <a:srgbClr val="50BEBE">
                  <a:alpha val="85000"/>
                </a:srgbClr>
              </a:gs>
              <a:gs pos="100000">
                <a:srgbClr val="0099CB">
                  <a:alpha val="85000"/>
                </a:srgbClr>
              </a:gs>
            </a:gsLst>
            <a:lin ang="0" scaled="0"/>
          </a:gradFill>
        </p:spPr>
        <p:txBody>
          <a:bodyPr/>
          <a:lstStyle/>
          <a:p>
            <a:r>
              <a:rPr lang="de-DE" b="1" dirty="0">
                <a:solidFill>
                  <a:schemeClr val="bg1"/>
                </a:solidFill>
              </a:rPr>
              <a:t>Martin Hablutzel</a:t>
            </a:r>
            <a:br>
              <a:rPr lang="de-DE" dirty="0">
                <a:solidFill>
                  <a:schemeClr val="bg1"/>
                </a:solidFill>
              </a:rPr>
            </a:br>
            <a:r>
              <a:rPr lang="de-DE" dirty="0">
                <a:solidFill>
                  <a:schemeClr val="bg1"/>
                </a:solidFill>
              </a:rPr>
              <a:t>Head </a:t>
            </a:r>
            <a:r>
              <a:rPr lang="de-DE" dirty="0" err="1">
                <a:solidFill>
                  <a:schemeClr val="bg1"/>
                </a:solidFill>
              </a:rPr>
              <a:t>of</a:t>
            </a:r>
            <a:r>
              <a:rPr lang="de-DE" dirty="0">
                <a:solidFill>
                  <a:schemeClr val="bg1"/>
                </a:solidFill>
              </a:rPr>
              <a:t> </a:t>
            </a:r>
            <a:r>
              <a:rPr lang="de-DE" dirty="0" err="1">
                <a:solidFill>
                  <a:schemeClr val="bg1"/>
                </a:solidFill>
              </a:rPr>
              <a:t>Strategy</a:t>
            </a:r>
            <a:br>
              <a:rPr lang="de-DE" dirty="0">
                <a:solidFill>
                  <a:schemeClr val="bg1"/>
                </a:solidFill>
              </a:rPr>
            </a:br>
            <a:endParaRPr lang="en-US" dirty="0">
              <a:solidFill>
                <a:schemeClr val="bg1"/>
              </a:solidFill>
            </a:endParaRPr>
          </a:p>
          <a:p>
            <a:r>
              <a:rPr lang="en-US" dirty="0">
                <a:solidFill>
                  <a:schemeClr val="bg1"/>
                </a:solidFill>
              </a:rPr>
              <a:t>885 Mountain Highway</a:t>
            </a:r>
            <a:br>
              <a:rPr lang="en-US" dirty="0">
                <a:solidFill>
                  <a:schemeClr val="bg1"/>
                </a:solidFill>
              </a:rPr>
            </a:br>
            <a:r>
              <a:rPr lang="en-US" dirty="0">
                <a:solidFill>
                  <a:schemeClr val="bg1"/>
                </a:solidFill>
              </a:rPr>
              <a:t>Bayswater VIC 3153</a:t>
            </a:r>
          </a:p>
          <a:p>
            <a:br>
              <a:rPr lang="de-DE" dirty="0">
                <a:solidFill>
                  <a:schemeClr val="bg1"/>
                </a:solidFill>
              </a:rPr>
            </a:br>
            <a:br>
              <a:rPr lang="de-DE" dirty="0">
                <a:solidFill>
                  <a:schemeClr val="bg1"/>
                </a:solidFill>
              </a:rPr>
            </a:br>
            <a:r>
              <a:rPr lang="de-DE" dirty="0">
                <a:solidFill>
                  <a:schemeClr val="bg1"/>
                </a:solidFill>
              </a:rPr>
              <a:t>Mobile: +61 (0)408 383 891</a:t>
            </a:r>
          </a:p>
          <a:p>
            <a:r>
              <a:rPr lang="de-DE" dirty="0">
                <a:solidFill>
                  <a:schemeClr val="bg1"/>
                </a:solidFill>
              </a:rPr>
              <a:t>E-Mail: </a:t>
            </a:r>
            <a:r>
              <a:rPr lang="de-DE" dirty="0">
                <a:solidFill>
                  <a:srgbClr val="00646E"/>
                </a:solidFill>
              </a:rPr>
              <a:t>martin.hablutzel@siemens.com</a:t>
            </a:r>
          </a:p>
        </p:txBody>
      </p:sp>
      <p:sp>
        <p:nvSpPr>
          <p:cNvPr id="5" name="cdtTextBox 4 Id5"/>
          <p:cNvSpPr txBox="1"/>
          <p:nvPr>
            <p:custDataLst>
              <p:tags r:id="rId4"/>
            </p:custDataLst>
          </p:nvPr>
        </p:nvSpPr>
        <p:spPr>
          <a:xfrm>
            <a:off x="4654550" y="5595946"/>
            <a:ext cx="7543800" cy="569904"/>
          </a:xfrm>
          <a:prstGeom prst="rect">
            <a:avLst/>
          </a:prstGeom>
          <a:noFill/>
        </p:spPr>
        <p:txBody>
          <a:bodyPr wrap="square" lIns="252000" tIns="0" rIns="180000" bIns="144000" rtlCol="0" anchor="b" anchorCtr="0">
            <a:noAutofit/>
          </a:bodyPr>
          <a:lstStyle/>
          <a:p>
            <a:pPr>
              <a:lnSpc>
                <a:spcPct val="110000"/>
              </a:lnSpc>
              <a:spcBef>
                <a:spcPts val="0"/>
              </a:spcBef>
            </a:pPr>
            <a:r>
              <a:rPr lang="de-DE" b="1" dirty="0">
                <a:solidFill>
                  <a:srgbClr val="FFFFFF"/>
                </a:solidFill>
              </a:rPr>
              <a:t>siemens.com</a:t>
            </a:r>
            <a:endParaRPr lang="de-DE" dirty="0">
              <a:solidFill>
                <a:srgbClr val="FFFFFF"/>
              </a:solidFill>
            </a:endParaRPr>
          </a:p>
        </p:txBody>
      </p:sp>
      <p:sp>
        <p:nvSpPr>
          <p:cNvPr id="3" name="cdtTextBox 2 Id3"/>
          <p:cNvSpPr txBox="1"/>
          <p:nvPr>
            <p:custDataLst>
              <p:tags r:id="rId5"/>
            </p:custDataLst>
          </p:nvPr>
        </p:nvSpPr>
        <p:spPr>
          <a:xfrm rot="16200000">
            <a:off x="12198350" y="6165850"/>
            <a:ext cx="1588" cy="2118"/>
          </a:xfrm>
          <a:prstGeom prst="rect">
            <a:avLst/>
          </a:prstGeom>
          <a:noFill/>
        </p:spPr>
        <p:txBody>
          <a:bodyPr wrap="none" lIns="72000" tIns="0" rIns="0" bIns="36000" rtlCol="0" anchor="b" anchorCtr="0">
            <a:noAutofit/>
          </a:bodyPr>
          <a:lstStyle/>
          <a:p>
            <a:pPr>
              <a:lnSpc>
                <a:spcPct val="110000"/>
              </a:lnSpc>
              <a:spcBef>
                <a:spcPts val="0"/>
              </a:spcBef>
            </a:pPr>
            <a:endParaRPr lang="de-DE" sz="600" dirty="0">
              <a:solidFill>
                <a:srgbClr val="000000"/>
              </a:solidFill>
            </a:endParaRPr>
          </a:p>
        </p:txBody>
      </p:sp>
      <p:sp>
        <p:nvSpPr>
          <p:cNvPr id="13" name="cdtTextBox 2 Id13"/>
          <p:cNvSpPr txBox="1"/>
          <p:nvPr>
            <p:custDataLst>
              <p:tags r:id="rId6"/>
            </p:custDataLst>
          </p:nvPr>
        </p:nvSpPr>
        <p:spPr>
          <a:xfrm rot="16200000">
            <a:off x="12198350" y="6165850"/>
            <a:ext cx="1588" cy="1588"/>
          </a:xfrm>
          <a:prstGeom prst="rect">
            <a:avLst/>
          </a:prstGeom>
          <a:noFill/>
        </p:spPr>
        <p:txBody>
          <a:bodyPr wrap="none" lIns="72000" tIns="0" rIns="0" bIns="36000" rtlCol="0" anchor="b" anchorCtr="0">
            <a:noAutofit/>
          </a:bodyPr>
          <a:lstStyle/>
          <a:p>
            <a:pPr>
              <a:lnSpc>
                <a:spcPct val="110000"/>
              </a:lnSpc>
              <a:spcBef>
                <a:spcPts val="0"/>
              </a:spcBef>
            </a:pPr>
            <a:endParaRPr lang="de-DE" sz="600" dirty="0">
              <a:solidFill>
                <a:srgbClr val="000000"/>
              </a:solidFill>
            </a:endParaRPr>
          </a:p>
        </p:txBody>
      </p:sp>
    </p:spTree>
    <p:custDataLst>
      <p:tags r:id="rId1"/>
    </p:custDataLst>
    <p:extLst>
      <p:ext uri="{BB962C8B-B14F-4D97-AF65-F5344CB8AC3E}">
        <p14:creationId xmlns:p14="http://schemas.microsoft.com/office/powerpoint/2010/main" val="10450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dirty="0"/>
              <a:t>Different storage technologies for different applications – </a:t>
            </a:r>
            <a:br>
              <a:rPr lang="en-US" altLang="zh-CN" dirty="0"/>
            </a:br>
            <a:r>
              <a:rPr lang="en-US" altLang="zh-CN" dirty="0"/>
              <a:t>hydrogen for large-scale and long-term energy storage</a:t>
            </a:r>
            <a:endParaRPr lang="de-DE" dirty="0"/>
          </a:p>
        </p:txBody>
      </p:sp>
      <p:sp>
        <p:nvSpPr>
          <p:cNvPr id="9" name="Rectangle 116"/>
          <p:cNvSpPr txBox="1">
            <a:spLocks noChangeArrowheads="1"/>
          </p:cNvSpPr>
          <p:nvPr/>
        </p:nvSpPr>
        <p:spPr bwMode="gray">
          <a:xfrm>
            <a:off x="8836025" y="5973588"/>
            <a:ext cx="2879725" cy="215444"/>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defPPr>
              <a:defRPr lang="de-DE"/>
            </a:defPPr>
            <a:lvl1pPr>
              <a:tabLst>
                <a:tab pos="179388" algn="l"/>
              </a:tabLst>
              <a:defRPr sz="900">
                <a:solidFill>
                  <a:srgbClr val="505A64"/>
                </a:solidFill>
                <a:ea typeface="+mn-ea"/>
                <a:cs typeface="Arial" pitchFamily="34" charset="0"/>
              </a:defRPr>
            </a:lvl1pPr>
          </a:lstStyle>
          <a:p>
            <a:pPr algn="r">
              <a:spcBef>
                <a:spcPts val="0"/>
              </a:spcBef>
            </a:pPr>
            <a:r>
              <a:rPr lang="en-US" sz="700" baseline="30000" dirty="0"/>
              <a:t>1</a:t>
            </a:r>
            <a:r>
              <a:rPr lang="en-US" sz="700" dirty="0"/>
              <a:t> such as Ammonia, Methanol or others;  </a:t>
            </a:r>
          </a:p>
          <a:p>
            <a:pPr algn="r">
              <a:spcBef>
                <a:spcPts val="0"/>
              </a:spcBef>
            </a:pPr>
            <a:r>
              <a:rPr lang="en-US" sz="700" baseline="30000" dirty="0"/>
              <a:t>2</a:t>
            </a:r>
            <a:r>
              <a:rPr lang="en-US" sz="700" dirty="0"/>
              <a:t> Li-Ion, </a:t>
            </a:r>
            <a:r>
              <a:rPr lang="en-US" sz="700" dirty="0" err="1"/>
              <a:t>NaS</a:t>
            </a:r>
            <a:r>
              <a:rPr lang="en-US" sz="700" dirty="0"/>
              <a:t>, Lead Acid, etc.</a:t>
            </a:r>
          </a:p>
        </p:txBody>
      </p:sp>
      <p:sp>
        <p:nvSpPr>
          <p:cNvPr id="11" name="Textplatzhalter 2"/>
          <p:cNvSpPr txBox="1">
            <a:spLocks/>
          </p:cNvSpPr>
          <p:nvPr/>
        </p:nvSpPr>
        <p:spPr bwMode="gray">
          <a:xfrm>
            <a:off x="898777" y="1440000"/>
            <a:ext cx="735778" cy="215444"/>
          </a:xfrm>
          <a:prstGeom prst="rect">
            <a:avLst/>
          </a:prstGeom>
        </p:spPr>
        <p:txBody>
          <a:bodyPr vert="horz" wrap="none" lIns="0" tIns="0" rIns="0" bIns="0" rtlCol="0">
            <a:spAutoFit/>
          </a:bodyPr>
          <a:lstStyle>
            <a:lvl1pPr marL="0" marR="0" indent="0" algn="l" defTabSz="914400" eaLnBrk="1" latinLnBrk="0" hangingPunct="1">
              <a:lnSpc>
                <a:spcPct val="100000"/>
              </a:lnSpc>
              <a:spcBef>
                <a:spcPts val="600"/>
              </a:spcBef>
              <a:buClrTx/>
              <a:buSzTx/>
              <a:buFont typeface="Wingdings" pitchFamily="2" charset="2"/>
              <a:buNone/>
              <a:tabLst/>
              <a:defRPr lang="en-US" sz="1400" baseline="0" dirty="0" smtClean="0">
                <a:latin typeface="+mn-lt"/>
                <a:ea typeface="+mn-ea"/>
              </a:defRPr>
            </a:lvl1pPr>
            <a:lvl2pPr marL="176400" indent="-176400" algn="l" eaLnBrk="1" hangingPunct="1">
              <a:lnSpc>
                <a:spcPct val="100000"/>
              </a:lnSpc>
              <a:spcBef>
                <a:spcPts val="600"/>
              </a:spcBef>
              <a:buClr>
                <a:srgbClr val="879BAA"/>
              </a:buClr>
              <a:buFont typeface="Arial" pitchFamily="34" charset="0"/>
              <a:buChar char="•"/>
              <a:defRPr sz="1400">
                <a:latin typeface="+mn-lt"/>
                <a:ea typeface="+mn-ea"/>
              </a:defRPr>
            </a:lvl2pPr>
            <a:lvl3pPr marL="356400" indent="-177800" algn="l" eaLnBrk="1" hangingPunct="1">
              <a:lnSpc>
                <a:spcPct val="100000"/>
              </a:lnSpc>
              <a:spcBef>
                <a:spcPts val="600"/>
              </a:spcBef>
              <a:buClr>
                <a:srgbClr val="879BAA"/>
              </a:buClr>
              <a:buChar char="•"/>
              <a:defRPr sz="1400">
                <a:latin typeface="+mn-lt"/>
                <a:ea typeface="+mn-ea"/>
              </a:defRPr>
            </a:lvl3pPr>
            <a:lvl4pPr marL="532800" indent="-177800" algn="l" eaLnBrk="1" hangingPunct="1">
              <a:lnSpc>
                <a:spcPct val="100000"/>
              </a:lnSpc>
              <a:spcBef>
                <a:spcPts val="600"/>
              </a:spcBef>
              <a:buClr>
                <a:srgbClr val="879BAA"/>
              </a:buClr>
              <a:buChar char="•"/>
              <a:defRPr sz="1400">
                <a:latin typeface="+mn-lt"/>
                <a:ea typeface="+mn-ea"/>
              </a:defRPr>
            </a:lvl4pPr>
            <a:lvl5pPr marL="712800" indent="-177800" algn="l" eaLnBrk="1" hangingPunct="1">
              <a:lnSpc>
                <a:spcPct val="100000"/>
              </a:lnSpc>
              <a:spcBef>
                <a:spcPts val="600"/>
              </a:spcBef>
              <a:buClr>
                <a:srgbClr val="879BAA"/>
              </a:buClr>
              <a:buChar char="•"/>
              <a:defRPr sz="1400">
                <a:latin typeface="+mn-lt"/>
                <a:ea typeface="+mn-ea"/>
              </a:defRPr>
            </a:lvl5pPr>
            <a:lvl6pPr marL="889200" indent="-177800" fontAlgn="base">
              <a:lnSpc>
                <a:spcPct val="100000"/>
              </a:lnSpc>
              <a:spcBef>
                <a:spcPts val="600"/>
              </a:spcBef>
              <a:spcAft>
                <a:spcPct val="0"/>
              </a:spcAft>
              <a:buClr>
                <a:srgbClr val="879BAA"/>
              </a:buClr>
              <a:buChar char="•"/>
              <a:defRPr sz="1400">
                <a:latin typeface="+mn-lt"/>
                <a:ea typeface="+mn-ea"/>
              </a:defRPr>
            </a:lvl6pPr>
            <a:lvl7pPr marL="1065600" indent="-177800" fontAlgn="base">
              <a:lnSpc>
                <a:spcPct val="100000"/>
              </a:lnSpc>
              <a:spcBef>
                <a:spcPts val="600"/>
              </a:spcBef>
              <a:spcAft>
                <a:spcPct val="0"/>
              </a:spcAft>
              <a:buClr>
                <a:srgbClr val="879BAA"/>
              </a:buClr>
              <a:buChar char="•"/>
              <a:defRPr sz="1400">
                <a:latin typeface="+mn-lt"/>
                <a:ea typeface="+mn-ea"/>
              </a:defRPr>
            </a:lvl7pPr>
            <a:lvl8pPr marL="1245600" indent="-177800" fontAlgn="base">
              <a:lnSpc>
                <a:spcPct val="100000"/>
              </a:lnSpc>
              <a:spcBef>
                <a:spcPts val="600"/>
              </a:spcBef>
              <a:spcAft>
                <a:spcPct val="0"/>
              </a:spcAft>
              <a:buClr>
                <a:srgbClr val="879BAA"/>
              </a:buClr>
              <a:buChar char="•"/>
              <a:defRPr sz="1400">
                <a:latin typeface="+mn-lt"/>
                <a:ea typeface="+mn-ea"/>
              </a:defRPr>
            </a:lvl8pPr>
            <a:lvl9pPr marL="1422000" indent="-177800" fontAlgn="base">
              <a:lnSpc>
                <a:spcPct val="100000"/>
              </a:lnSpc>
              <a:spcBef>
                <a:spcPts val="600"/>
              </a:spcBef>
              <a:spcAft>
                <a:spcPct val="0"/>
              </a:spcAft>
              <a:buClr>
                <a:srgbClr val="879BAA"/>
              </a:buClr>
              <a:buChar char="•"/>
              <a:defRPr sz="1400">
                <a:latin typeface="+mn-lt"/>
                <a:ea typeface="+mn-ea"/>
              </a:defRPr>
            </a:lvl9pPr>
          </a:lstStyle>
          <a:p>
            <a:pPr algn="r"/>
            <a:r>
              <a:rPr b="1" kern="1400" dirty="0">
                <a:solidFill>
                  <a:srgbClr val="505A64"/>
                </a:solidFill>
              </a:rPr>
              <a:t>Duration</a:t>
            </a:r>
            <a:endParaRPr kern="1400" dirty="0">
              <a:solidFill>
                <a:srgbClr val="505A64"/>
              </a:solidFill>
            </a:endParaRPr>
          </a:p>
        </p:txBody>
      </p:sp>
      <p:sp>
        <p:nvSpPr>
          <p:cNvPr id="19" name="Text Box 33"/>
          <p:cNvSpPr txBox="1">
            <a:spLocks noChangeArrowheads="1"/>
          </p:cNvSpPr>
          <p:nvPr/>
        </p:nvSpPr>
        <p:spPr bwMode="gray">
          <a:xfrm>
            <a:off x="652504" y="4500768"/>
            <a:ext cx="720000" cy="2160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spcBef>
                <a:spcPct val="0"/>
              </a:spcBef>
              <a:buFont typeface="Wingdings" pitchFamily="2" charset="2"/>
              <a:buNone/>
            </a:pPr>
            <a:r>
              <a:rPr lang="en-US" altLang="en-US" sz="1050" dirty="0">
                <a:solidFill>
                  <a:srgbClr val="000000"/>
                </a:solidFill>
                <a:latin typeface="Arial" charset="0"/>
                <a:cs typeface="Arial" charset="0"/>
              </a:rPr>
              <a:t>Minutes</a:t>
            </a:r>
          </a:p>
        </p:txBody>
      </p:sp>
      <p:sp>
        <p:nvSpPr>
          <p:cNvPr id="20" name="Text Box 34"/>
          <p:cNvSpPr txBox="1">
            <a:spLocks noChangeArrowheads="1"/>
          </p:cNvSpPr>
          <p:nvPr/>
        </p:nvSpPr>
        <p:spPr bwMode="gray">
          <a:xfrm>
            <a:off x="652504" y="5356448"/>
            <a:ext cx="720000" cy="2160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spcBef>
                <a:spcPct val="0"/>
              </a:spcBef>
              <a:buFont typeface="Wingdings" pitchFamily="2" charset="2"/>
              <a:buNone/>
            </a:pPr>
            <a:r>
              <a:rPr lang="en-US" altLang="en-US" sz="1050" dirty="0">
                <a:solidFill>
                  <a:srgbClr val="000000"/>
                </a:solidFill>
                <a:latin typeface="Arial" charset="0"/>
                <a:cs typeface="Arial" charset="0"/>
              </a:rPr>
              <a:t>Seconds</a:t>
            </a:r>
          </a:p>
        </p:txBody>
      </p:sp>
      <p:sp>
        <p:nvSpPr>
          <p:cNvPr id="21" name="Text Box 35"/>
          <p:cNvSpPr txBox="1">
            <a:spLocks noChangeArrowheads="1"/>
          </p:cNvSpPr>
          <p:nvPr/>
        </p:nvSpPr>
        <p:spPr bwMode="gray">
          <a:xfrm>
            <a:off x="652504" y="3645088"/>
            <a:ext cx="720000" cy="2160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spcBef>
                <a:spcPct val="0"/>
              </a:spcBef>
              <a:buFont typeface="Wingdings" pitchFamily="2" charset="2"/>
              <a:buNone/>
            </a:pPr>
            <a:r>
              <a:rPr lang="en-US" altLang="en-US" sz="1050" dirty="0">
                <a:solidFill>
                  <a:srgbClr val="000000"/>
                </a:solidFill>
                <a:latin typeface="Arial" charset="0"/>
                <a:cs typeface="Arial" charset="0"/>
              </a:rPr>
              <a:t>Hours</a:t>
            </a:r>
          </a:p>
        </p:txBody>
      </p:sp>
      <p:sp>
        <p:nvSpPr>
          <p:cNvPr id="22" name="Text Box 87"/>
          <p:cNvSpPr txBox="1">
            <a:spLocks noChangeArrowheads="1"/>
          </p:cNvSpPr>
          <p:nvPr/>
        </p:nvSpPr>
        <p:spPr bwMode="gray">
          <a:xfrm>
            <a:off x="652504" y="1933728"/>
            <a:ext cx="720000" cy="2160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spcBef>
                <a:spcPct val="0"/>
              </a:spcBef>
              <a:buFont typeface="Wingdings" pitchFamily="2" charset="2"/>
              <a:buNone/>
            </a:pPr>
            <a:r>
              <a:rPr lang="en-US" altLang="en-US" sz="1050" dirty="0">
                <a:solidFill>
                  <a:srgbClr val="000000"/>
                </a:solidFill>
                <a:latin typeface="Arial" charset="0"/>
                <a:cs typeface="Arial" charset="0"/>
              </a:rPr>
              <a:t>Weeks</a:t>
            </a:r>
          </a:p>
        </p:txBody>
      </p:sp>
      <p:sp>
        <p:nvSpPr>
          <p:cNvPr id="23" name="Text Box 13"/>
          <p:cNvSpPr txBox="1">
            <a:spLocks noChangeArrowheads="1"/>
          </p:cNvSpPr>
          <p:nvPr/>
        </p:nvSpPr>
        <p:spPr bwMode="gray">
          <a:xfrm>
            <a:off x="1337576" y="5857237"/>
            <a:ext cx="306174"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 kW</a:t>
            </a:r>
          </a:p>
        </p:txBody>
      </p:sp>
      <p:sp>
        <p:nvSpPr>
          <p:cNvPr id="24" name="Text Box 78"/>
          <p:cNvSpPr txBox="1">
            <a:spLocks noChangeArrowheads="1"/>
          </p:cNvSpPr>
          <p:nvPr/>
        </p:nvSpPr>
        <p:spPr bwMode="gray">
          <a:xfrm>
            <a:off x="8115455" y="5650423"/>
            <a:ext cx="588303" cy="215444"/>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ltLang="en-US" sz="1400" b="1" kern="1400" dirty="0">
                <a:solidFill>
                  <a:srgbClr val="505A64"/>
                </a:solidFill>
                <a:cs typeface="Arial" charset="0"/>
              </a:rPr>
              <a:t>Power </a:t>
            </a:r>
          </a:p>
        </p:txBody>
      </p:sp>
      <p:sp>
        <p:nvSpPr>
          <p:cNvPr id="25" name="Text Box 13"/>
          <p:cNvSpPr txBox="1">
            <a:spLocks noChangeArrowheads="1"/>
          </p:cNvSpPr>
          <p:nvPr/>
        </p:nvSpPr>
        <p:spPr bwMode="gray">
          <a:xfrm>
            <a:off x="2385288" y="5857237"/>
            <a:ext cx="456856"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100 kW</a:t>
            </a:r>
          </a:p>
        </p:txBody>
      </p:sp>
      <p:sp>
        <p:nvSpPr>
          <p:cNvPr id="26" name="Text Box 13"/>
          <p:cNvSpPr txBox="1">
            <a:spLocks noChangeArrowheads="1"/>
          </p:cNvSpPr>
          <p:nvPr/>
        </p:nvSpPr>
        <p:spPr bwMode="gray">
          <a:xfrm>
            <a:off x="3583682" y="5857237"/>
            <a:ext cx="351058"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 MW</a:t>
            </a:r>
          </a:p>
        </p:txBody>
      </p:sp>
      <p:sp>
        <p:nvSpPr>
          <p:cNvPr id="27" name="Text Box 13"/>
          <p:cNvSpPr txBox="1">
            <a:spLocks noChangeArrowheads="1"/>
          </p:cNvSpPr>
          <p:nvPr/>
        </p:nvSpPr>
        <p:spPr bwMode="gray">
          <a:xfrm>
            <a:off x="4676278" y="5857237"/>
            <a:ext cx="426399"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10 MW</a:t>
            </a:r>
          </a:p>
        </p:txBody>
      </p:sp>
      <p:sp>
        <p:nvSpPr>
          <p:cNvPr id="28" name="Text Box 13"/>
          <p:cNvSpPr txBox="1">
            <a:spLocks noChangeArrowheads="1"/>
          </p:cNvSpPr>
          <p:nvPr/>
        </p:nvSpPr>
        <p:spPr bwMode="gray">
          <a:xfrm>
            <a:off x="5844215" y="5857237"/>
            <a:ext cx="501740"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100 MW</a:t>
            </a:r>
          </a:p>
        </p:txBody>
      </p:sp>
      <p:sp>
        <p:nvSpPr>
          <p:cNvPr id="29" name="Text Box 13"/>
          <p:cNvSpPr txBox="1">
            <a:spLocks noChangeArrowheads="1"/>
          </p:cNvSpPr>
          <p:nvPr/>
        </p:nvSpPr>
        <p:spPr bwMode="gray">
          <a:xfrm>
            <a:off x="7087494" y="5857237"/>
            <a:ext cx="613951" cy="16158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0"/>
              </a:spcBef>
              <a:buFont typeface="Wingdings" pitchFamily="2" charset="2"/>
              <a:buNone/>
            </a:pPr>
            <a:r>
              <a:rPr lang="en-US" altLang="en-US" sz="1050" dirty="0">
                <a:solidFill>
                  <a:srgbClr val="000000"/>
                </a:solidFill>
                <a:latin typeface="Arial" charset="0"/>
                <a:cs typeface="Arial"/>
              </a:rPr>
              <a:t>1,000 MW</a:t>
            </a:r>
          </a:p>
        </p:txBody>
      </p:sp>
      <p:sp>
        <p:nvSpPr>
          <p:cNvPr id="12" name="Oval 3"/>
          <p:cNvSpPr>
            <a:spLocks noChangeArrowheads="1"/>
          </p:cNvSpPr>
          <p:nvPr/>
        </p:nvSpPr>
        <p:spPr bwMode="gray">
          <a:xfrm>
            <a:off x="2518824" y="1878832"/>
            <a:ext cx="4841116" cy="1891699"/>
          </a:xfrm>
          <a:prstGeom prst="rect">
            <a:avLst/>
          </a:prstGeom>
          <a:solidFill>
            <a:srgbClr val="004669">
              <a:alpha val="90000"/>
            </a:srgbClr>
          </a:solidFill>
          <a:ln w="9525" algn="ctr">
            <a:solidFill>
              <a:schemeClr val="bg1"/>
            </a:solidFill>
            <a:round/>
            <a:headEnd/>
            <a:tailEnd/>
          </a:ln>
          <a:effectLst/>
          <a:extLst/>
        </p:spPr>
        <p:txBody>
          <a:bodyPr wrap="none" lIns="0" tIns="180000" rIns="0" bIns="0">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lgn="ctr">
              <a:spcBef>
                <a:spcPct val="0"/>
              </a:spcBef>
              <a:buClr>
                <a:srgbClr val="879BAA"/>
              </a:buClr>
              <a:buSzPct val="105000"/>
              <a:buFont typeface="Wingdings" pitchFamily="2" charset="2"/>
              <a:buNone/>
            </a:pPr>
            <a:r>
              <a:rPr lang="en-US" altLang="de-DE" dirty="0">
                <a:solidFill>
                  <a:schemeClr val="bg1"/>
                </a:solidFill>
                <a:cs typeface="Arial" pitchFamily="34" charset="0"/>
              </a:rPr>
              <a:t>       Hydrogen &amp; derived chemicals</a:t>
            </a:r>
            <a:r>
              <a:rPr lang="en-US" altLang="de-DE" baseline="30000" dirty="0">
                <a:solidFill>
                  <a:schemeClr val="bg1"/>
                </a:solidFill>
                <a:cs typeface="Arial" pitchFamily="34" charset="0"/>
              </a:rPr>
              <a:t>1</a:t>
            </a:r>
            <a:endParaRPr lang="en-US" altLang="de-DE" dirty="0">
              <a:solidFill>
                <a:srgbClr val="FFFFFF"/>
              </a:solidFill>
              <a:cs typeface="Arial" pitchFamily="34" charset="0"/>
            </a:endParaRPr>
          </a:p>
        </p:txBody>
      </p:sp>
      <p:sp>
        <p:nvSpPr>
          <p:cNvPr id="13" name="Oval 28"/>
          <p:cNvSpPr>
            <a:spLocks noChangeArrowheads="1"/>
          </p:cNvSpPr>
          <p:nvPr/>
        </p:nvSpPr>
        <p:spPr bwMode="gray">
          <a:xfrm>
            <a:off x="1409729" y="3145249"/>
            <a:ext cx="4691471" cy="1893329"/>
          </a:xfrm>
          <a:prstGeom prst="rect">
            <a:avLst/>
          </a:prstGeom>
          <a:solidFill>
            <a:srgbClr val="2387AA">
              <a:alpha val="90000"/>
            </a:srgbClr>
          </a:solidFill>
          <a:ln w="9525" algn="ctr">
            <a:solidFill>
              <a:schemeClr val="bg1"/>
            </a:solidFill>
            <a:round/>
            <a:headEnd/>
            <a:tailEnd/>
          </a:ln>
          <a:effectLst/>
          <a:extLst/>
        </p:spPr>
        <p:txBody>
          <a:bodyPr wrap="none" lIns="0" tIns="0" rIns="0" bIns="0" anchor="t">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lgn="ctr">
              <a:spcBef>
                <a:spcPct val="0"/>
              </a:spcBef>
              <a:buClr>
                <a:srgbClr val="879BAA"/>
              </a:buClr>
              <a:buSzPct val="105000"/>
              <a:buFont typeface="Wingdings" pitchFamily="2" charset="2"/>
              <a:buNone/>
            </a:pPr>
            <a:endParaRPr lang="en-US" altLang="de-DE" sz="1100" dirty="0">
              <a:solidFill>
                <a:srgbClr val="FFFFFF"/>
              </a:solidFill>
              <a:cs typeface="Arial" pitchFamily="34" charset="0"/>
            </a:endParaRPr>
          </a:p>
          <a:p>
            <a:pPr algn="ctr">
              <a:spcBef>
                <a:spcPct val="0"/>
              </a:spcBef>
              <a:buClr>
                <a:srgbClr val="879BAA"/>
              </a:buClr>
              <a:buSzPct val="105000"/>
              <a:buFont typeface="Wingdings" pitchFamily="2" charset="2"/>
              <a:buNone/>
            </a:pPr>
            <a:endParaRPr lang="en-US" altLang="de-DE" sz="1100" dirty="0">
              <a:solidFill>
                <a:srgbClr val="FFFFFF"/>
              </a:solidFill>
              <a:cs typeface="Arial" pitchFamily="34" charset="0"/>
            </a:endParaRPr>
          </a:p>
          <a:p>
            <a:pPr algn="ctr">
              <a:spcBef>
                <a:spcPct val="0"/>
              </a:spcBef>
              <a:buClr>
                <a:srgbClr val="879BAA"/>
              </a:buClr>
              <a:buSzPct val="105000"/>
              <a:buFont typeface="Wingdings" pitchFamily="2" charset="2"/>
              <a:buNone/>
            </a:pPr>
            <a:r>
              <a:rPr lang="en-US" altLang="de-DE" sz="1100" dirty="0">
                <a:solidFill>
                  <a:srgbClr val="FFFFFF"/>
                </a:solidFill>
                <a:cs typeface="Arial" pitchFamily="34" charset="0"/>
              </a:rPr>
              <a:t>	</a:t>
            </a:r>
          </a:p>
          <a:p>
            <a:pPr algn="ctr">
              <a:spcBef>
                <a:spcPct val="0"/>
              </a:spcBef>
              <a:buClr>
                <a:srgbClr val="879BAA"/>
              </a:buClr>
              <a:buSzPct val="105000"/>
              <a:buFont typeface="Wingdings" pitchFamily="2" charset="2"/>
              <a:buNone/>
            </a:pPr>
            <a:endParaRPr lang="en-US" altLang="de-DE" sz="1100" dirty="0">
              <a:solidFill>
                <a:srgbClr val="FFFFFF"/>
              </a:solidFill>
              <a:cs typeface="Arial" pitchFamily="34" charset="0"/>
            </a:endParaRPr>
          </a:p>
        </p:txBody>
      </p:sp>
      <p:sp>
        <p:nvSpPr>
          <p:cNvPr id="14" name="Oval 29"/>
          <p:cNvSpPr>
            <a:spLocks noChangeArrowheads="1"/>
          </p:cNvSpPr>
          <p:nvPr/>
        </p:nvSpPr>
        <p:spPr bwMode="gray">
          <a:xfrm>
            <a:off x="2608135" y="3932803"/>
            <a:ext cx="3493065" cy="999960"/>
          </a:xfrm>
          <a:prstGeom prst="rect">
            <a:avLst/>
          </a:prstGeom>
          <a:solidFill>
            <a:srgbClr val="41AAC8">
              <a:alpha val="90000"/>
            </a:srgbClr>
          </a:solidFill>
          <a:ln w="9525" algn="ctr">
            <a:solidFill>
              <a:schemeClr val="bg1"/>
            </a:solidFill>
            <a:round/>
            <a:headEnd/>
            <a:tailEnd/>
          </a:ln>
          <a:effectLst/>
          <a:extLst/>
        </p:spPr>
        <p:txBody>
          <a:bodyPr wrap="none" lIns="0" tIns="0" rIns="0" bIns="0" anchor="ctr">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lgn="ctr">
              <a:spcBef>
                <a:spcPct val="0"/>
              </a:spcBef>
              <a:buClr>
                <a:srgbClr val="879BAA"/>
              </a:buClr>
              <a:buSzPct val="105000"/>
              <a:buFont typeface="Wingdings" pitchFamily="2" charset="2"/>
              <a:buNone/>
            </a:pPr>
            <a:endParaRPr lang="en-US" altLang="de-DE" dirty="0">
              <a:solidFill>
                <a:schemeClr val="bg1"/>
              </a:solidFill>
              <a:cs typeface="Arial" pitchFamily="34" charset="0"/>
            </a:endParaRPr>
          </a:p>
          <a:p>
            <a:pPr algn="ctr">
              <a:spcBef>
                <a:spcPct val="0"/>
              </a:spcBef>
              <a:buClr>
                <a:srgbClr val="879BAA"/>
              </a:buClr>
              <a:buSzPct val="105000"/>
              <a:buFont typeface="Wingdings" pitchFamily="2" charset="2"/>
              <a:buNone/>
            </a:pPr>
            <a:endParaRPr lang="en-US" altLang="de-DE" sz="500" dirty="0">
              <a:solidFill>
                <a:schemeClr val="bg1"/>
              </a:solidFill>
              <a:cs typeface="Arial" pitchFamily="34" charset="0"/>
            </a:endParaRPr>
          </a:p>
          <a:p>
            <a:pPr algn="ctr">
              <a:spcBef>
                <a:spcPct val="0"/>
              </a:spcBef>
              <a:buClr>
                <a:srgbClr val="879BAA"/>
              </a:buClr>
              <a:buSzPct val="105000"/>
              <a:buFont typeface="Wingdings" pitchFamily="2" charset="2"/>
              <a:buNone/>
            </a:pPr>
            <a:r>
              <a:rPr lang="en-US" altLang="de-DE" dirty="0">
                <a:solidFill>
                  <a:schemeClr val="bg1"/>
                </a:solidFill>
                <a:cs typeface="Arial" pitchFamily="34" charset="0"/>
              </a:rPr>
              <a:t>Flywheel storage</a:t>
            </a:r>
          </a:p>
          <a:p>
            <a:pPr algn="ctr">
              <a:spcBef>
                <a:spcPct val="0"/>
              </a:spcBef>
              <a:buClr>
                <a:srgbClr val="879BAA"/>
              </a:buClr>
              <a:buSzPct val="105000"/>
              <a:buFont typeface="Wingdings" pitchFamily="2" charset="2"/>
              <a:buNone/>
            </a:pPr>
            <a:r>
              <a:rPr lang="en-US" altLang="de-DE" sz="1200" b="0" dirty="0">
                <a:solidFill>
                  <a:schemeClr val="bg1"/>
                </a:solidFill>
                <a:cs typeface="Arial" pitchFamily="34" charset="0"/>
              </a:rPr>
              <a:t>(&lt; 1MW Flywheel, up to 100 MW Turbines)</a:t>
            </a:r>
          </a:p>
          <a:p>
            <a:pPr algn="ctr">
              <a:spcBef>
                <a:spcPct val="0"/>
              </a:spcBef>
              <a:buClr>
                <a:srgbClr val="879BAA"/>
              </a:buClr>
              <a:buSzPct val="105000"/>
              <a:buFont typeface="Wingdings" pitchFamily="2" charset="2"/>
              <a:buNone/>
            </a:pPr>
            <a:endParaRPr lang="en-US" altLang="de-DE" dirty="0">
              <a:solidFill>
                <a:schemeClr val="bg1"/>
              </a:solidFill>
              <a:cs typeface="Arial" pitchFamily="34" charset="0"/>
            </a:endParaRPr>
          </a:p>
          <a:p>
            <a:pPr algn="ctr">
              <a:spcBef>
                <a:spcPct val="0"/>
              </a:spcBef>
              <a:buClr>
                <a:srgbClr val="879BAA"/>
              </a:buClr>
              <a:buSzPct val="105000"/>
              <a:buFont typeface="Wingdings" pitchFamily="2" charset="2"/>
              <a:buNone/>
            </a:pPr>
            <a:endParaRPr lang="en-US" altLang="de-DE" dirty="0">
              <a:solidFill>
                <a:schemeClr val="bg1"/>
              </a:solidFill>
              <a:cs typeface="Arial" pitchFamily="34" charset="0"/>
            </a:endParaRPr>
          </a:p>
          <a:p>
            <a:pPr algn="ctr">
              <a:spcBef>
                <a:spcPct val="0"/>
              </a:spcBef>
              <a:buClr>
                <a:srgbClr val="879BAA"/>
              </a:buClr>
              <a:buSzPct val="105000"/>
              <a:buFont typeface="Wingdings" pitchFamily="2" charset="2"/>
              <a:buNone/>
            </a:pPr>
            <a:endParaRPr lang="en-US" altLang="de-DE" dirty="0">
              <a:solidFill>
                <a:schemeClr val="bg1"/>
              </a:solidFill>
              <a:cs typeface="Arial" pitchFamily="34" charset="0"/>
            </a:endParaRPr>
          </a:p>
        </p:txBody>
      </p:sp>
      <p:sp>
        <p:nvSpPr>
          <p:cNvPr id="15" name="Oval 30"/>
          <p:cNvSpPr>
            <a:spLocks noChangeArrowheads="1"/>
          </p:cNvSpPr>
          <p:nvPr/>
        </p:nvSpPr>
        <p:spPr bwMode="gray">
          <a:xfrm>
            <a:off x="2138625" y="4592121"/>
            <a:ext cx="2227583" cy="668939"/>
          </a:xfrm>
          <a:prstGeom prst="rect">
            <a:avLst/>
          </a:prstGeom>
          <a:solidFill>
            <a:srgbClr val="7DD2E6">
              <a:alpha val="90000"/>
            </a:srgbClr>
          </a:solidFill>
          <a:ln w="9525" algn="ctr">
            <a:solidFill>
              <a:schemeClr val="bg1"/>
            </a:solidFill>
            <a:round/>
            <a:headEnd/>
            <a:tailEnd/>
          </a:ln>
          <a:effectLst/>
          <a:extLst/>
        </p:spPr>
        <p:txBody>
          <a:bodyPr wrap="none" lIns="0" tIns="0" rIns="0" bIns="0" anchor="ctr" anchorCtr="0">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marL="576000" indent="-457200" algn="ctr">
              <a:spcBef>
                <a:spcPct val="0"/>
              </a:spcBef>
              <a:buClr>
                <a:srgbClr val="879BAA"/>
              </a:buClr>
              <a:buSzPct val="105000"/>
              <a:buFont typeface="Wingdings" pitchFamily="2" charset="2"/>
              <a:buNone/>
            </a:pPr>
            <a:r>
              <a:rPr lang="en-US" altLang="de-DE" dirty="0">
                <a:solidFill>
                  <a:schemeClr val="bg1"/>
                </a:solidFill>
                <a:cs typeface="Arial" pitchFamily="34" charset="0"/>
              </a:rPr>
              <a:t>Super </a:t>
            </a:r>
          </a:p>
          <a:p>
            <a:pPr marL="576000" indent="-457200" algn="ctr">
              <a:spcBef>
                <a:spcPct val="0"/>
              </a:spcBef>
              <a:buClr>
                <a:srgbClr val="879BAA"/>
              </a:buClr>
              <a:buSzPct val="105000"/>
              <a:buFont typeface="Wingdings" pitchFamily="2" charset="2"/>
              <a:buNone/>
            </a:pPr>
            <a:r>
              <a:rPr lang="en-US" altLang="de-DE" dirty="0">
                <a:solidFill>
                  <a:schemeClr val="bg1"/>
                </a:solidFill>
                <a:cs typeface="Arial" pitchFamily="34" charset="0"/>
              </a:rPr>
              <a:t>capacitor</a:t>
            </a:r>
          </a:p>
        </p:txBody>
      </p:sp>
      <p:sp>
        <p:nvSpPr>
          <p:cNvPr id="16" name="Oval 32"/>
          <p:cNvSpPr>
            <a:spLocks noChangeArrowheads="1"/>
          </p:cNvSpPr>
          <p:nvPr/>
        </p:nvSpPr>
        <p:spPr bwMode="gray">
          <a:xfrm>
            <a:off x="2260386" y="2615367"/>
            <a:ext cx="2678996" cy="805731"/>
          </a:xfrm>
          <a:prstGeom prst="rect">
            <a:avLst/>
          </a:prstGeom>
          <a:solidFill>
            <a:srgbClr val="2387AA">
              <a:alpha val="90000"/>
            </a:srgbClr>
          </a:solidFill>
          <a:ln w="9525" algn="ctr">
            <a:solidFill>
              <a:schemeClr val="bg1"/>
            </a:solidFill>
            <a:round/>
            <a:headEnd/>
            <a:tailEnd/>
          </a:ln>
          <a:effectLst/>
          <a:extLst/>
        </p:spPr>
        <p:txBody>
          <a:bodyPr wrap="none" lIns="0" tIns="0" rIns="0" bIns="0" anchor="ctr">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spcBef>
                <a:spcPct val="0"/>
              </a:spcBef>
              <a:buClr>
                <a:srgbClr val="879BAA"/>
              </a:buClr>
              <a:buSzPct val="105000"/>
              <a:buFont typeface="Wingdings" pitchFamily="2" charset="2"/>
              <a:buNone/>
            </a:pPr>
            <a:r>
              <a:rPr lang="en-US" altLang="de-DE" dirty="0">
                <a:solidFill>
                  <a:srgbClr val="FFFFFF"/>
                </a:solidFill>
                <a:cs typeface="Arial" pitchFamily="34" charset="0"/>
              </a:rPr>
              <a:t>          Flow-</a:t>
            </a:r>
          </a:p>
          <a:p>
            <a:pPr>
              <a:spcBef>
                <a:spcPct val="0"/>
              </a:spcBef>
              <a:buClr>
                <a:srgbClr val="879BAA"/>
              </a:buClr>
              <a:buSzPct val="105000"/>
              <a:buFont typeface="Wingdings" pitchFamily="2" charset="2"/>
              <a:buNone/>
            </a:pPr>
            <a:r>
              <a:rPr lang="en-US" altLang="de-DE" dirty="0">
                <a:solidFill>
                  <a:srgbClr val="FFFFFF"/>
                </a:solidFill>
                <a:cs typeface="Arial" pitchFamily="34" charset="0"/>
              </a:rPr>
              <a:t>          Batteries</a:t>
            </a:r>
          </a:p>
        </p:txBody>
      </p:sp>
      <p:sp>
        <p:nvSpPr>
          <p:cNvPr id="17" name="Oval 33"/>
          <p:cNvSpPr>
            <a:spLocks noChangeArrowheads="1"/>
          </p:cNvSpPr>
          <p:nvPr/>
        </p:nvSpPr>
        <p:spPr bwMode="gray">
          <a:xfrm>
            <a:off x="6004879" y="2681693"/>
            <a:ext cx="1764387" cy="673077"/>
          </a:xfrm>
          <a:prstGeom prst="rect">
            <a:avLst/>
          </a:prstGeom>
          <a:solidFill>
            <a:srgbClr val="55A0B9"/>
          </a:solidFill>
          <a:ln w="9525" algn="ctr">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lgn="ctr">
              <a:spcBef>
                <a:spcPct val="0"/>
              </a:spcBef>
              <a:buClr>
                <a:srgbClr val="879BAA"/>
              </a:buClr>
              <a:buSzPct val="105000"/>
              <a:buFont typeface="Wingdings" pitchFamily="2" charset="2"/>
              <a:buNone/>
            </a:pPr>
            <a:r>
              <a:rPr lang="en-US" altLang="de-DE" dirty="0">
                <a:solidFill>
                  <a:schemeClr val="bg1"/>
                </a:solidFill>
                <a:cs typeface="Arial" pitchFamily="34" charset="0"/>
              </a:rPr>
              <a:t>       Pumped</a:t>
            </a:r>
            <a:br>
              <a:rPr lang="en-US" altLang="de-DE" dirty="0">
                <a:solidFill>
                  <a:schemeClr val="bg1"/>
                </a:solidFill>
                <a:cs typeface="Arial" pitchFamily="34" charset="0"/>
              </a:rPr>
            </a:br>
            <a:r>
              <a:rPr lang="en-US" altLang="de-DE" dirty="0">
                <a:solidFill>
                  <a:schemeClr val="bg1"/>
                </a:solidFill>
                <a:cs typeface="Arial" pitchFamily="34" charset="0"/>
              </a:rPr>
              <a:t>        Hydro </a:t>
            </a:r>
          </a:p>
        </p:txBody>
      </p:sp>
      <p:sp>
        <p:nvSpPr>
          <p:cNvPr id="18" name="Oval 38"/>
          <p:cNvSpPr>
            <a:spLocks noChangeArrowheads="1"/>
          </p:cNvSpPr>
          <p:nvPr/>
        </p:nvSpPr>
        <p:spPr bwMode="gray">
          <a:xfrm>
            <a:off x="4276907" y="2834265"/>
            <a:ext cx="2191489" cy="859877"/>
          </a:xfrm>
          <a:prstGeom prst="rect">
            <a:avLst/>
          </a:prstGeom>
          <a:solidFill>
            <a:srgbClr val="005F87">
              <a:alpha val="90000"/>
            </a:srgbClr>
          </a:solidFill>
          <a:ln w="9525" algn="ctr">
            <a:solidFill>
              <a:schemeClr val="bg1"/>
            </a:solidFill>
            <a:round/>
            <a:headEnd/>
            <a:tailEnd/>
          </a:ln>
        </p:spPr>
        <p:txBody>
          <a:bodyPr wrap="none" lIns="0" tIns="0" rIns="0" bIns="396000" anchor="ctr" anchorCtr="0">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algn="ctr">
              <a:spcBef>
                <a:spcPct val="0"/>
              </a:spcBef>
              <a:buClr>
                <a:srgbClr val="879BAA"/>
              </a:buClr>
              <a:buSzPct val="105000"/>
              <a:buFont typeface="Wingdings" pitchFamily="2" charset="2"/>
              <a:buNone/>
            </a:pPr>
            <a:endParaRPr lang="en-US" altLang="de-DE" dirty="0">
              <a:solidFill>
                <a:srgbClr val="FFFFFF"/>
              </a:solidFill>
              <a:cs typeface="Arial" pitchFamily="34" charset="0"/>
            </a:endParaRPr>
          </a:p>
          <a:p>
            <a:pPr algn="ctr">
              <a:spcBef>
                <a:spcPct val="0"/>
              </a:spcBef>
              <a:buClr>
                <a:srgbClr val="879BAA"/>
              </a:buClr>
              <a:buSzPct val="105000"/>
              <a:buFont typeface="Wingdings" pitchFamily="2" charset="2"/>
              <a:buNone/>
            </a:pPr>
            <a:endParaRPr lang="en-US" altLang="de-DE" sz="400" dirty="0">
              <a:solidFill>
                <a:srgbClr val="FFFFFF"/>
              </a:solidFill>
              <a:cs typeface="Arial" pitchFamily="34" charset="0"/>
            </a:endParaRPr>
          </a:p>
          <a:p>
            <a:pPr algn="ctr">
              <a:spcBef>
                <a:spcPct val="0"/>
              </a:spcBef>
              <a:buClr>
                <a:srgbClr val="879BAA"/>
              </a:buClr>
              <a:buSzPct val="105000"/>
              <a:buFont typeface="Wingdings" pitchFamily="2" charset="2"/>
              <a:buNone/>
            </a:pPr>
            <a:r>
              <a:rPr lang="en-US" altLang="de-DE" dirty="0">
                <a:solidFill>
                  <a:srgbClr val="FFFFFF"/>
                </a:solidFill>
                <a:cs typeface="Arial" pitchFamily="34" charset="0"/>
              </a:rPr>
              <a:t>Compressed Air</a:t>
            </a:r>
            <a:endParaRPr lang="en-US" altLang="de-DE" b="0" baseline="30000" dirty="0">
              <a:solidFill>
                <a:srgbClr val="FFFFFF"/>
              </a:solidFill>
              <a:cs typeface="Arial" pitchFamily="34" charset="0"/>
            </a:endParaRPr>
          </a:p>
        </p:txBody>
      </p:sp>
      <p:sp>
        <p:nvSpPr>
          <p:cNvPr id="55" name="Text Box 56"/>
          <p:cNvSpPr txBox="1">
            <a:spLocks noChangeArrowheads="1"/>
          </p:cNvSpPr>
          <p:nvPr/>
        </p:nvSpPr>
        <p:spPr bwMode="gray">
          <a:xfrm>
            <a:off x="1531554" y="3871301"/>
            <a:ext cx="899614" cy="232236"/>
          </a:xfrm>
          <a:prstGeom prst="rect">
            <a:avLst/>
          </a:prstGeom>
          <a:noFill/>
          <a:ln w="9525" algn="ctr">
            <a:noFill/>
            <a:miter lim="800000"/>
            <a:headEnd/>
            <a:tailEnd/>
          </a:ln>
          <a:effectLst/>
          <a:extLst>
            <a:ext uri="{909E8E84-426E-40DD-AFC4-6F175D3DCCD1}">
              <a14:hiddenFill xmlns:a14="http://schemas.microsoft.com/office/drawing/2010/main">
                <a:solidFill>
                  <a:srgbClr val="C3D7EB"/>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o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lnSpc>
                <a:spcPct val="110000"/>
              </a:lnSpc>
              <a:spcBef>
                <a:spcPct val="0"/>
              </a:spcBef>
              <a:spcAft>
                <a:spcPct val="0"/>
              </a:spcAft>
              <a:defRPr sz="1600" b="1">
                <a:solidFill>
                  <a:schemeClr val="tx1"/>
                </a:solidFill>
                <a:latin typeface="Arial" pitchFamily="34" charset="0"/>
                <a:ea typeface="MS PGothic" pitchFamily="34" charset="-128"/>
              </a:defRPr>
            </a:lvl9pPr>
          </a:lstStyle>
          <a:p>
            <a:pPr eaLnBrk="1" hangingPunct="1">
              <a:spcBef>
                <a:spcPct val="0"/>
              </a:spcBef>
              <a:buFont typeface="Wingdings" pitchFamily="2" charset="2"/>
              <a:buNone/>
            </a:pPr>
            <a:r>
              <a:rPr lang="en-US" altLang="de-DE" dirty="0">
                <a:solidFill>
                  <a:srgbClr val="FFFFFF"/>
                </a:solidFill>
                <a:cs typeface="Arial" pitchFamily="34" charset="0"/>
              </a:rPr>
              <a:t>Batteries</a:t>
            </a:r>
            <a:r>
              <a:rPr lang="en-US" altLang="de-DE" baseline="30000" dirty="0">
                <a:solidFill>
                  <a:srgbClr val="FFFFFF"/>
                </a:solidFill>
                <a:cs typeface="Arial" pitchFamily="34" charset="0"/>
              </a:rPr>
              <a:t>2</a:t>
            </a:r>
          </a:p>
        </p:txBody>
      </p:sp>
      <p:sp>
        <p:nvSpPr>
          <p:cNvPr id="56" name="Text Box 36"/>
          <p:cNvSpPr txBox="1">
            <a:spLocks noChangeArrowheads="1"/>
          </p:cNvSpPr>
          <p:nvPr/>
        </p:nvSpPr>
        <p:spPr bwMode="gray">
          <a:xfrm>
            <a:off x="652504" y="2789408"/>
            <a:ext cx="720000" cy="2160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spcBef>
                <a:spcPct val="0"/>
              </a:spcBef>
              <a:buFont typeface="Wingdings" pitchFamily="2" charset="2"/>
              <a:buNone/>
            </a:pPr>
            <a:r>
              <a:rPr lang="en-US" altLang="en-US" sz="1050" dirty="0">
                <a:solidFill>
                  <a:srgbClr val="000000"/>
                </a:solidFill>
                <a:latin typeface="Arial" charset="0"/>
                <a:cs typeface="Arial" charset="0"/>
              </a:rPr>
              <a:t>Days</a:t>
            </a:r>
          </a:p>
        </p:txBody>
      </p:sp>
      <p:sp>
        <p:nvSpPr>
          <p:cNvPr id="57" name="Line 5"/>
          <p:cNvSpPr>
            <a:spLocks noChangeShapeType="1"/>
          </p:cNvSpPr>
          <p:nvPr/>
        </p:nvSpPr>
        <p:spPr bwMode="gray">
          <a:xfrm flipV="1">
            <a:off x="1274505" y="1772769"/>
            <a:ext cx="0" cy="3985375"/>
          </a:xfrm>
          <a:prstGeom prst="line">
            <a:avLst/>
          </a:prstGeom>
          <a:noFill/>
          <a:ln w="28575" cap="sq">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spcBef>
                <a:spcPct val="0"/>
              </a:spcBef>
              <a:buFont typeface="Wingdings" pitchFamily="2" charset="2"/>
              <a:buNone/>
            </a:pPr>
            <a:endParaRPr lang="en-US" sz="1200" dirty="0">
              <a:solidFill>
                <a:srgbClr val="000000"/>
              </a:solidFill>
              <a:latin typeface="Arial" charset="0"/>
              <a:cs typeface="Arial"/>
            </a:endParaRPr>
          </a:p>
        </p:txBody>
      </p:sp>
      <p:sp>
        <p:nvSpPr>
          <p:cNvPr id="58" name="Line 34"/>
          <p:cNvSpPr>
            <a:spLocks noChangeShapeType="1"/>
          </p:cNvSpPr>
          <p:nvPr/>
        </p:nvSpPr>
        <p:spPr bwMode="gray">
          <a:xfrm>
            <a:off x="1274504" y="5758145"/>
            <a:ext cx="6696931" cy="0"/>
          </a:xfrm>
          <a:prstGeom prst="line">
            <a:avLst/>
          </a:prstGeom>
          <a:noFill/>
          <a:ln w="28575" cap="sq">
            <a:solidFill>
              <a:schemeClr val="accent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0"/>
              </a:spcBef>
              <a:buFont typeface="Wingdings" pitchFamily="2" charset="2"/>
              <a:buNone/>
            </a:pPr>
            <a:endParaRPr lang="en-US" sz="1200" dirty="0">
              <a:solidFill>
                <a:srgbClr val="000000"/>
              </a:solidFill>
              <a:latin typeface="Arial" charset="0"/>
              <a:cs typeface="Arial"/>
            </a:endParaRPr>
          </a:p>
        </p:txBody>
      </p:sp>
      <p:sp>
        <p:nvSpPr>
          <p:cNvPr id="62" name="Text Box 12"/>
          <p:cNvSpPr txBox="1">
            <a:spLocks noChangeArrowheads="1"/>
          </p:cNvSpPr>
          <p:nvPr/>
        </p:nvSpPr>
        <p:spPr bwMode="gray">
          <a:xfrm>
            <a:off x="9111562" y="4218899"/>
            <a:ext cx="865622" cy="184666"/>
          </a:xfrm>
          <a:prstGeom prst="rect">
            <a:avLst/>
          </a:prstGeom>
          <a:noFill/>
          <a:ln>
            <a:noFill/>
          </a:ln>
          <a:effectLst/>
          <a:extLst>
            <a:ext uri="{909E8E84-426E-40DD-AFC4-6F175D3DCCD1}">
              <a14:hiddenFill xmlns:a14="http://schemas.microsoft.com/office/drawing/2010/main">
                <a:solidFill>
                  <a:srgbClr val="C3D7EB"/>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r>
              <a:rPr lang="en-US" altLang="en-US" sz="1200" b="1" kern="1400" dirty="0">
                <a:solidFill>
                  <a:srgbClr val="505A64"/>
                </a:solidFill>
                <a:cs typeface="Arial" charset="0"/>
              </a:rPr>
              <a:t>Technology</a:t>
            </a:r>
          </a:p>
        </p:txBody>
      </p:sp>
      <p:sp>
        <p:nvSpPr>
          <p:cNvPr id="63" name="Rectangle 13"/>
          <p:cNvSpPr>
            <a:spLocks noChangeArrowheads="1"/>
          </p:cNvSpPr>
          <p:nvPr/>
        </p:nvSpPr>
        <p:spPr bwMode="gray">
          <a:xfrm>
            <a:off x="9410508" y="4941771"/>
            <a:ext cx="7742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762000" eaLnBrk="0" hangingPunct="0">
              <a:spcBef>
                <a:spcPct val="0"/>
              </a:spcBef>
            </a:pPr>
            <a:r>
              <a:rPr lang="en-US" sz="1200" kern="1400" dirty="0">
                <a:solidFill>
                  <a:srgbClr val="505A64"/>
                </a:solidFill>
              </a:rPr>
              <a:t>Mechanical</a:t>
            </a:r>
          </a:p>
        </p:txBody>
      </p:sp>
      <p:sp>
        <p:nvSpPr>
          <p:cNvPr id="64" name="Rectangle 14"/>
          <p:cNvSpPr>
            <a:spLocks noChangeArrowheads="1"/>
          </p:cNvSpPr>
          <p:nvPr/>
        </p:nvSpPr>
        <p:spPr bwMode="gray">
          <a:xfrm>
            <a:off x="9111562" y="4995210"/>
            <a:ext cx="198554" cy="76200"/>
          </a:xfrm>
          <a:prstGeom prst="rect">
            <a:avLst/>
          </a:prstGeom>
          <a:solidFill>
            <a:srgbClr val="41AAC8">
              <a:alpha val="90000"/>
            </a:srgbClr>
          </a:solidFill>
          <a:ln>
            <a:noFill/>
          </a:ln>
          <a:effectLst/>
          <a:extLst/>
        </p:spPr>
        <p:txBody>
          <a:bodyPr wrap="none" anchor="ctr"/>
          <a:lstStyle/>
          <a:p>
            <a:endParaRPr lang="en-US" sz="1200" kern="1400" dirty="0">
              <a:solidFill>
                <a:srgbClr val="505A64"/>
              </a:solidFill>
            </a:endParaRPr>
          </a:p>
        </p:txBody>
      </p:sp>
      <p:sp>
        <p:nvSpPr>
          <p:cNvPr id="65" name="Rectangle 10"/>
          <p:cNvSpPr>
            <a:spLocks noChangeArrowheads="1"/>
          </p:cNvSpPr>
          <p:nvPr/>
        </p:nvSpPr>
        <p:spPr bwMode="gray">
          <a:xfrm>
            <a:off x="9410509" y="5116594"/>
            <a:ext cx="6219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762000" eaLnBrk="0" hangingPunct="0">
              <a:spcBef>
                <a:spcPct val="0"/>
              </a:spcBef>
            </a:pPr>
            <a:r>
              <a:rPr lang="en-US" sz="1200" kern="1400" dirty="0">
                <a:solidFill>
                  <a:srgbClr val="505A64"/>
                </a:solidFill>
              </a:rPr>
              <a:t>Electrical</a:t>
            </a:r>
          </a:p>
        </p:txBody>
      </p:sp>
      <p:sp>
        <p:nvSpPr>
          <p:cNvPr id="66" name="Rectangle 11"/>
          <p:cNvSpPr>
            <a:spLocks noChangeArrowheads="1"/>
          </p:cNvSpPr>
          <p:nvPr/>
        </p:nvSpPr>
        <p:spPr bwMode="gray">
          <a:xfrm>
            <a:off x="9111562" y="5170033"/>
            <a:ext cx="198554" cy="76200"/>
          </a:xfrm>
          <a:prstGeom prst="rect">
            <a:avLst/>
          </a:prstGeom>
          <a:solidFill>
            <a:srgbClr val="7DD2E6">
              <a:alpha val="90000"/>
            </a:srgbClr>
          </a:solidFill>
          <a:ln>
            <a:noFill/>
          </a:ln>
          <a:effectLst/>
          <a:extLst/>
        </p:spPr>
        <p:txBody>
          <a:bodyPr wrap="none" anchor="ctr"/>
          <a:lstStyle/>
          <a:p>
            <a:endParaRPr lang="en-US" sz="1200" kern="1400" dirty="0">
              <a:solidFill>
                <a:srgbClr val="505A64"/>
              </a:solidFill>
            </a:endParaRPr>
          </a:p>
        </p:txBody>
      </p:sp>
      <p:sp>
        <p:nvSpPr>
          <p:cNvPr id="67" name="Rectangle 16"/>
          <p:cNvSpPr>
            <a:spLocks noChangeArrowheads="1"/>
          </p:cNvSpPr>
          <p:nvPr/>
        </p:nvSpPr>
        <p:spPr bwMode="gray">
          <a:xfrm>
            <a:off x="9410509" y="4766946"/>
            <a:ext cx="10820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762000" eaLnBrk="0" hangingPunct="0">
              <a:spcBef>
                <a:spcPct val="0"/>
              </a:spcBef>
            </a:pPr>
            <a:r>
              <a:rPr lang="en-US" sz="1200" kern="1400" dirty="0">
                <a:solidFill>
                  <a:srgbClr val="505A64"/>
                </a:solidFill>
              </a:rPr>
              <a:t>Electrochemical</a:t>
            </a:r>
          </a:p>
        </p:txBody>
      </p:sp>
      <p:sp>
        <p:nvSpPr>
          <p:cNvPr id="68" name="Rectangle 17"/>
          <p:cNvSpPr>
            <a:spLocks noChangeArrowheads="1"/>
          </p:cNvSpPr>
          <p:nvPr/>
        </p:nvSpPr>
        <p:spPr bwMode="gray">
          <a:xfrm>
            <a:off x="9111562" y="4820385"/>
            <a:ext cx="198554" cy="76200"/>
          </a:xfrm>
          <a:prstGeom prst="rect">
            <a:avLst/>
          </a:prstGeom>
          <a:solidFill>
            <a:srgbClr val="2387AA">
              <a:alpha val="90000"/>
            </a:srgbClr>
          </a:solidFill>
          <a:ln>
            <a:noFill/>
          </a:ln>
          <a:effectLst/>
          <a:extLst/>
        </p:spPr>
        <p:txBody>
          <a:bodyPr wrap="none" anchor="ctr"/>
          <a:lstStyle/>
          <a:p>
            <a:endParaRPr lang="en-US" sz="1200" kern="1400" dirty="0">
              <a:solidFill>
                <a:srgbClr val="505A64"/>
              </a:solidFill>
            </a:endParaRPr>
          </a:p>
        </p:txBody>
      </p:sp>
      <p:sp>
        <p:nvSpPr>
          <p:cNvPr id="69" name="Rectangle 3"/>
          <p:cNvSpPr>
            <a:spLocks noChangeArrowheads="1"/>
          </p:cNvSpPr>
          <p:nvPr/>
        </p:nvSpPr>
        <p:spPr bwMode="gray">
          <a:xfrm>
            <a:off x="9410507" y="4417296"/>
            <a:ext cx="63799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762000" eaLnBrk="0" hangingPunct="0">
              <a:spcBef>
                <a:spcPct val="0"/>
              </a:spcBef>
            </a:pPr>
            <a:r>
              <a:rPr lang="en-US" sz="1200" kern="1400" dirty="0">
                <a:solidFill>
                  <a:srgbClr val="505A64"/>
                </a:solidFill>
              </a:rPr>
              <a:t>Chemical</a:t>
            </a:r>
          </a:p>
        </p:txBody>
      </p:sp>
      <p:sp>
        <p:nvSpPr>
          <p:cNvPr id="70" name="Rectangle 4"/>
          <p:cNvSpPr>
            <a:spLocks noChangeArrowheads="1"/>
          </p:cNvSpPr>
          <p:nvPr/>
        </p:nvSpPr>
        <p:spPr bwMode="gray">
          <a:xfrm>
            <a:off x="9111562" y="4470735"/>
            <a:ext cx="198553" cy="76200"/>
          </a:xfrm>
          <a:prstGeom prst="rect">
            <a:avLst/>
          </a:prstGeom>
          <a:solidFill>
            <a:srgbClr val="004669">
              <a:alpha val="90000"/>
            </a:srgbClr>
          </a:solidFill>
          <a:ln>
            <a:noFill/>
          </a:ln>
          <a:effectLst/>
          <a:extLst/>
        </p:spPr>
        <p:txBody>
          <a:bodyPr wrap="none" anchor="ctr"/>
          <a:lstStyle/>
          <a:p>
            <a:endParaRPr lang="en-US" sz="1200" kern="1400" dirty="0">
              <a:solidFill>
                <a:srgbClr val="505A64"/>
              </a:solidFill>
            </a:endParaRPr>
          </a:p>
        </p:txBody>
      </p:sp>
      <p:sp>
        <p:nvSpPr>
          <p:cNvPr id="71" name="Rectangle 7"/>
          <p:cNvSpPr>
            <a:spLocks noChangeArrowheads="1"/>
          </p:cNvSpPr>
          <p:nvPr/>
        </p:nvSpPr>
        <p:spPr bwMode="gray">
          <a:xfrm>
            <a:off x="9410507" y="4592121"/>
            <a:ext cx="5626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defTabSz="762000" eaLnBrk="0" hangingPunct="0">
              <a:spcBef>
                <a:spcPct val="0"/>
              </a:spcBef>
            </a:pPr>
            <a:r>
              <a:rPr lang="en-US" sz="1200" kern="1400" dirty="0">
                <a:solidFill>
                  <a:srgbClr val="505A64"/>
                </a:solidFill>
              </a:rPr>
              <a:t>Thermal</a:t>
            </a:r>
          </a:p>
        </p:txBody>
      </p:sp>
      <p:sp>
        <p:nvSpPr>
          <p:cNvPr id="72" name="Rectangle 8"/>
          <p:cNvSpPr>
            <a:spLocks noChangeArrowheads="1"/>
          </p:cNvSpPr>
          <p:nvPr/>
        </p:nvSpPr>
        <p:spPr bwMode="gray">
          <a:xfrm>
            <a:off x="9111562" y="4645560"/>
            <a:ext cx="198553" cy="76200"/>
          </a:xfrm>
          <a:prstGeom prst="rect">
            <a:avLst/>
          </a:prstGeom>
          <a:solidFill>
            <a:srgbClr val="005F87">
              <a:alpha val="90000"/>
            </a:srgbClr>
          </a:solidFill>
          <a:ln>
            <a:noFill/>
          </a:ln>
          <a:effectLst/>
          <a:extLst/>
        </p:spPr>
        <p:txBody>
          <a:bodyPr anchor="ctr"/>
          <a:lstStyle/>
          <a:p>
            <a:endParaRPr lang="en-US" sz="1200" kern="1400" dirty="0">
              <a:solidFill>
                <a:srgbClr val="505A64"/>
              </a:solidFill>
            </a:endParaRPr>
          </a:p>
        </p:txBody>
      </p:sp>
      <p:sp>
        <p:nvSpPr>
          <p:cNvPr id="46" name="Joined 15"/>
          <p:cNvSpPr txBox="1">
            <a:spLocks/>
          </p:cNvSpPr>
          <p:nvPr/>
        </p:nvSpPr>
        <p:spPr bwMode="gray">
          <a:xfrm>
            <a:off x="8836025" y="1431434"/>
            <a:ext cx="2879725" cy="2315066"/>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p:spPr>
        <p:txBody>
          <a:bodyPr vert="horz" wrap="square" lIns="180000" tIns="107975" rIns="180000" bIns="107975" numCol="1" anchor="ctr" anchorCtr="0" compatLnSpc="1">
            <a:prstTxWarp prst="textNoShape">
              <a:avLst/>
            </a:prstTxWarp>
            <a:noAutofit/>
          </a:bodyPr>
          <a:lstStyle/>
          <a:p>
            <a:pPr marL="180975" lvl="1" indent="-180975" algn="ctr" defTabSz="914217">
              <a:spcBef>
                <a:spcPct val="0"/>
              </a:spcBef>
              <a:buClr>
                <a:schemeClr val="bg1"/>
              </a:buClr>
              <a:defRPr/>
            </a:pPr>
            <a:r>
              <a:rPr lang="en-US" b="1" dirty="0">
                <a:solidFill>
                  <a:srgbClr val="FFFFFF"/>
                </a:solidFill>
                <a:ea typeface="+mn-ea"/>
                <a:cs typeface="Arial" pitchFamily="34" charset="0"/>
              </a:rPr>
              <a:t>Hydrogen can </a:t>
            </a:r>
            <a:br>
              <a:rPr lang="en-US" b="1" dirty="0">
                <a:solidFill>
                  <a:srgbClr val="FFFFFF"/>
                </a:solidFill>
                <a:ea typeface="+mn-ea"/>
                <a:cs typeface="Arial" pitchFamily="34" charset="0"/>
              </a:rPr>
            </a:br>
            <a:r>
              <a:rPr lang="en-US" b="1" dirty="0">
                <a:solidFill>
                  <a:srgbClr val="FFFFFF"/>
                </a:solidFill>
                <a:ea typeface="+mn-ea"/>
                <a:cs typeface="Arial" pitchFamily="34" charset="0"/>
              </a:rPr>
              <a:t>be stored </a:t>
            </a:r>
          </a:p>
          <a:p>
            <a:pPr marL="180975" lvl="1" indent="-180975" algn="ctr" defTabSz="914217">
              <a:spcBef>
                <a:spcPct val="0"/>
              </a:spcBef>
              <a:buClr>
                <a:schemeClr val="bg1"/>
              </a:buClr>
              <a:defRPr/>
            </a:pPr>
            <a:r>
              <a:rPr lang="en-US" b="1" dirty="0">
                <a:solidFill>
                  <a:srgbClr val="FFFFFF"/>
                </a:solidFill>
                <a:ea typeface="+mn-ea"/>
                <a:cs typeface="Arial" pitchFamily="34" charset="0"/>
              </a:rPr>
              <a:t>cost-effectively </a:t>
            </a:r>
          </a:p>
          <a:p>
            <a:pPr marL="180975" lvl="1" indent="-180975" algn="ctr" defTabSz="914217">
              <a:spcBef>
                <a:spcPct val="0"/>
              </a:spcBef>
              <a:buClr>
                <a:schemeClr val="bg1"/>
              </a:buClr>
              <a:defRPr/>
            </a:pPr>
            <a:r>
              <a:rPr lang="en-US" b="1" dirty="0">
                <a:solidFill>
                  <a:srgbClr val="FFFFFF"/>
                </a:solidFill>
                <a:ea typeface="+mn-ea"/>
                <a:cs typeface="Arial" pitchFamily="34" charset="0"/>
              </a:rPr>
              <a:t>on a large scale.</a:t>
            </a:r>
          </a:p>
        </p:txBody>
      </p:sp>
    </p:spTree>
    <p:extLst>
      <p:ext uri="{BB962C8B-B14F-4D97-AF65-F5344CB8AC3E}">
        <p14:creationId xmlns:p14="http://schemas.microsoft.com/office/powerpoint/2010/main" val="399180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46" name="Joined 15"/>
          <p:cNvSpPr txBox="1">
            <a:spLocks/>
          </p:cNvSpPr>
          <p:nvPr/>
        </p:nvSpPr>
        <p:spPr bwMode="gray">
          <a:xfrm>
            <a:off x="626567" y="1431434"/>
            <a:ext cx="11089183" cy="4445838"/>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p:spPr>
        <p:txBody>
          <a:bodyPr vert="horz" wrap="square" lIns="180000" tIns="107975" rIns="180000" bIns="107975" numCol="1" anchor="ctr" anchorCtr="0" compatLnSpc="1">
            <a:prstTxWarp prst="textNoShape">
              <a:avLst/>
            </a:prstTxWarp>
            <a:noAutofit/>
          </a:bodyPr>
          <a:lstStyle/>
          <a:p>
            <a:pPr marL="180975" lvl="1" indent="-180975" algn="ctr" defTabSz="914217">
              <a:spcBef>
                <a:spcPct val="0"/>
              </a:spcBef>
              <a:buClr>
                <a:schemeClr val="bg1"/>
              </a:buClr>
              <a:defRPr/>
            </a:pPr>
            <a:endParaRPr lang="en-US" b="1" dirty="0">
              <a:solidFill>
                <a:srgbClr val="FFFFFF"/>
              </a:solidFill>
              <a:ea typeface="+mn-ea"/>
              <a:cs typeface="Arial" pitchFamily="34" charset="0"/>
            </a:endParaRPr>
          </a:p>
        </p:txBody>
      </p:sp>
      <p:graphicFrame>
        <p:nvGraphicFramePr>
          <p:cNvPr id="3" name="Table 2">
            <a:extLst>
              <a:ext uri="{FF2B5EF4-FFF2-40B4-BE49-F238E27FC236}">
                <a16:creationId xmlns:a16="http://schemas.microsoft.com/office/drawing/2014/main" id="{02708F4A-ACFD-429A-BC40-50E94A18B598}"/>
              </a:ext>
            </a:extLst>
          </p:cNvPr>
          <p:cNvGraphicFramePr>
            <a:graphicFrameLocks noGrp="1"/>
          </p:cNvGraphicFramePr>
          <p:nvPr>
            <p:extLst>
              <p:ext uri="{D42A27DB-BD31-4B8C-83A1-F6EECF244321}">
                <p14:modId xmlns:p14="http://schemas.microsoft.com/office/powerpoint/2010/main" val="2926724077"/>
              </p:ext>
            </p:extLst>
          </p:nvPr>
        </p:nvGraphicFramePr>
        <p:xfrm>
          <a:off x="842591" y="1762760"/>
          <a:ext cx="10585176" cy="3754472"/>
        </p:xfrm>
        <a:graphic>
          <a:graphicData uri="http://schemas.openxmlformats.org/drawingml/2006/table">
            <a:tbl>
              <a:tblPr/>
              <a:tblGrid>
                <a:gridCol w="10585176">
                  <a:extLst>
                    <a:ext uri="{9D8B030D-6E8A-4147-A177-3AD203B41FA5}">
                      <a16:colId xmlns:a16="http://schemas.microsoft.com/office/drawing/2014/main" val="2712911930"/>
                    </a:ext>
                  </a:extLst>
                </a:gridCol>
              </a:tblGrid>
              <a:tr h="3092738">
                <a:tc>
                  <a:txBody>
                    <a:bodyPr/>
                    <a:lstStyle/>
                    <a:p>
                      <a:pPr algn="l"/>
                      <a:r>
                        <a:rPr lang="en-AU" sz="2800" i="1" dirty="0"/>
                        <a:t>“Yes my friends, I believe that water will one day be employed as fuel, that hydrogen and oxygen which constitute it, used singly or together, will furnish an inexhaustible source of heat and light, of an intensity of which coal is not capable.... When the deposits of coal are exhausted we shall heat and warm ourselves with water. Water will be the coal of the future.”</a:t>
                      </a:r>
                      <a:endParaRPr lang="en-AU" sz="2800" dirty="0"/>
                    </a:p>
                  </a:txBody>
                  <a:tcPr anchor="ctr">
                    <a:lnL>
                      <a:noFill/>
                    </a:lnL>
                    <a:lnR>
                      <a:noFill/>
                    </a:lnR>
                    <a:lnT>
                      <a:noFill/>
                    </a:lnT>
                    <a:lnB>
                      <a:noFill/>
                    </a:lnB>
                  </a:tcPr>
                </a:tc>
                <a:extLst>
                  <a:ext uri="{0D108BD9-81ED-4DB2-BD59-A6C34878D82A}">
                    <a16:rowId xmlns:a16="http://schemas.microsoft.com/office/drawing/2014/main" val="3465869645"/>
                  </a:ext>
                </a:extLst>
              </a:tr>
              <a:tr h="661734">
                <a:tc>
                  <a:txBody>
                    <a:bodyPr/>
                    <a:lstStyle/>
                    <a:p>
                      <a:pPr algn="r"/>
                      <a:r>
                        <a:rPr lang="en-AU" sz="2800" dirty="0"/>
                        <a:t>—Jules Verne, </a:t>
                      </a:r>
                      <a:r>
                        <a:rPr lang="en-AU" sz="2800" i="1" dirty="0"/>
                        <a:t>The Mysterious Island</a:t>
                      </a:r>
                      <a:r>
                        <a:rPr lang="en-AU" sz="2800" dirty="0"/>
                        <a:t> (1874-5)</a:t>
                      </a:r>
                    </a:p>
                  </a:txBody>
                  <a:tcPr anchor="ctr">
                    <a:lnL>
                      <a:noFill/>
                    </a:lnL>
                    <a:lnR>
                      <a:noFill/>
                    </a:lnR>
                    <a:lnT>
                      <a:noFill/>
                    </a:lnT>
                    <a:lnB>
                      <a:noFill/>
                    </a:lnB>
                  </a:tcPr>
                </a:tc>
                <a:extLst>
                  <a:ext uri="{0D108BD9-81ED-4DB2-BD59-A6C34878D82A}">
                    <a16:rowId xmlns:a16="http://schemas.microsoft.com/office/drawing/2014/main" val="2923000224"/>
                  </a:ext>
                </a:extLst>
              </a:tr>
            </a:tbl>
          </a:graphicData>
        </a:graphic>
      </p:graphicFrame>
    </p:spTree>
    <p:extLst>
      <p:ext uri="{BB962C8B-B14F-4D97-AF65-F5344CB8AC3E}">
        <p14:creationId xmlns:p14="http://schemas.microsoft.com/office/powerpoint/2010/main" val="238530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txBox="1">
            <a:spLocks/>
          </p:cNvSpPr>
          <p:nvPr>
            <p:custDataLst>
              <p:tags r:id="rId2"/>
            </p:custDataLst>
          </p:nvPr>
        </p:nvSpPr>
        <p:spPr>
          <a:xfrm>
            <a:off x="3435174" y="1727999"/>
            <a:ext cx="8280575" cy="2010908"/>
          </a:xfrm>
          <a:prstGeom prst="rect">
            <a:avLst/>
          </a:prstGeom>
          <a:ln>
            <a:noFill/>
          </a:ln>
        </p:spPr>
        <p:txBody>
          <a:bodyPr vert="horz" wrap="square" lIns="180000" tIns="108000" rIns="3024000" bIns="72000" rtlCol="0">
            <a:noAutofit/>
          </a:bodyPr>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lang="en-US" sz="1400" baseline="0">
                <a:solidFill>
                  <a:schemeClr val="tx1"/>
                </a:solidFill>
                <a:latin typeface="+mn-lt"/>
                <a:ea typeface="+mn-ea"/>
                <a:cs typeface="+mn-cs"/>
              </a:defRPr>
            </a:lvl1pPr>
            <a:lvl2pPr marL="179388" indent="-179388" algn="l" rtl="0" eaLnBrk="0" fontAlgn="base" hangingPunct="0">
              <a:lnSpc>
                <a:spcPct val="100000"/>
              </a:lnSpc>
              <a:spcBef>
                <a:spcPts val="600"/>
              </a:spcBef>
              <a:spcAft>
                <a:spcPct val="0"/>
              </a:spcAft>
              <a:buClr>
                <a:schemeClr val="accent1"/>
              </a:buClr>
              <a:buFont typeface="Arial" pitchFamily="34" charset="0"/>
              <a:buChar char="•"/>
              <a:defRPr sz="1400">
                <a:solidFill>
                  <a:schemeClr val="tx1"/>
                </a:solidFill>
                <a:latin typeface="+mn-lt"/>
                <a:ea typeface="+mn-ea"/>
              </a:defRPr>
            </a:lvl2pPr>
            <a:lvl3pPr marL="358775"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3pPr>
            <a:lvl4pPr marL="538163"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4pPr>
            <a:lvl5pPr marL="717550"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5pPr>
            <a:lvl6pPr marL="1174750" indent="-177800" algn="l" rtl="0" fontAlgn="base">
              <a:lnSpc>
                <a:spcPct val="110000"/>
              </a:lnSpc>
              <a:spcBef>
                <a:spcPct val="0"/>
              </a:spcBef>
              <a:spcAft>
                <a:spcPct val="0"/>
              </a:spcAft>
              <a:buClr>
                <a:srgbClr val="879BAA"/>
              </a:buClr>
              <a:buChar char="•"/>
              <a:defRPr>
                <a:solidFill>
                  <a:schemeClr val="tx1"/>
                </a:solidFill>
                <a:latin typeface="+mn-lt"/>
                <a:ea typeface="+mn-ea"/>
              </a:defRPr>
            </a:lvl6pPr>
            <a:lvl7pPr marL="1631950" indent="-177800" algn="l" rtl="0" fontAlgn="base">
              <a:lnSpc>
                <a:spcPct val="110000"/>
              </a:lnSpc>
              <a:spcBef>
                <a:spcPct val="0"/>
              </a:spcBef>
              <a:spcAft>
                <a:spcPct val="0"/>
              </a:spcAft>
              <a:buClr>
                <a:srgbClr val="879BAA"/>
              </a:buClr>
              <a:buChar char="•"/>
              <a:defRPr>
                <a:solidFill>
                  <a:schemeClr val="tx1"/>
                </a:solidFill>
                <a:latin typeface="+mn-lt"/>
                <a:ea typeface="+mn-ea"/>
              </a:defRPr>
            </a:lvl7pPr>
            <a:lvl8pPr marL="2089150" indent="-177800" algn="l" rtl="0" fontAlgn="base">
              <a:lnSpc>
                <a:spcPct val="110000"/>
              </a:lnSpc>
              <a:spcBef>
                <a:spcPct val="0"/>
              </a:spcBef>
              <a:spcAft>
                <a:spcPct val="0"/>
              </a:spcAft>
              <a:buClr>
                <a:srgbClr val="879BAA"/>
              </a:buClr>
              <a:buChar char="•"/>
              <a:defRPr>
                <a:solidFill>
                  <a:schemeClr val="tx1"/>
                </a:solidFill>
                <a:latin typeface="+mn-lt"/>
                <a:ea typeface="+mn-ea"/>
              </a:defRPr>
            </a:lvl8pPr>
            <a:lvl9pPr marL="2546350" indent="-177800" algn="l" rtl="0" fontAlgn="base">
              <a:lnSpc>
                <a:spcPct val="110000"/>
              </a:lnSpc>
              <a:spcBef>
                <a:spcPct val="0"/>
              </a:spcBef>
              <a:spcAft>
                <a:spcPct val="0"/>
              </a:spcAft>
              <a:buClr>
                <a:srgbClr val="879BAA"/>
              </a:buClr>
              <a:buChar char="•"/>
              <a:defRPr>
                <a:solidFill>
                  <a:schemeClr val="tx1"/>
                </a:solidFill>
                <a:latin typeface="+mn-lt"/>
                <a:ea typeface="+mn-ea"/>
              </a:defRPr>
            </a:lvl9pPr>
          </a:lstStyle>
          <a:p>
            <a:pPr marL="180000" lvl="1"/>
            <a:r>
              <a:rPr lang="en-US" sz="1200" dirty="0">
                <a:solidFill>
                  <a:srgbClr val="000000"/>
                </a:solidFill>
              </a:rPr>
              <a:t>Electrodes are attached on both sides of the proton exchange membrane</a:t>
            </a:r>
          </a:p>
          <a:p>
            <a:pPr marL="180000" lvl="1"/>
            <a:r>
              <a:rPr lang="en-US" sz="1200" dirty="0">
                <a:solidFill>
                  <a:srgbClr val="000000"/>
                </a:solidFill>
              </a:rPr>
              <a:t>Proton exchange membrane is the electrolyte</a:t>
            </a:r>
          </a:p>
          <a:p>
            <a:pPr marL="180000" lvl="1"/>
            <a:r>
              <a:rPr lang="en-US" sz="1200" dirty="0">
                <a:solidFill>
                  <a:srgbClr val="000000"/>
                </a:solidFill>
              </a:rPr>
              <a:t>Proton exchange membrane acts as separator to prevent mixing </a:t>
            </a:r>
            <a:br>
              <a:rPr lang="en-US" sz="1200" dirty="0">
                <a:solidFill>
                  <a:srgbClr val="000000"/>
                </a:solidFill>
              </a:rPr>
            </a:br>
            <a:r>
              <a:rPr lang="en-US" sz="1200" dirty="0">
                <a:solidFill>
                  <a:srgbClr val="000000"/>
                </a:solidFill>
              </a:rPr>
              <a:t>of the gas products</a:t>
            </a:r>
          </a:p>
        </p:txBody>
      </p:sp>
      <p:graphicFrame>
        <p:nvGraphicFramePr>
          <p:cNvPr id="24" name="Objekt 23" hidden="1"/>
          <p:cNvGraphicFramePr>
            <a:graphicFrameLocks noChangeAspect="1"/>
          </p:cNvGraphicFramePr>
          <p:nvPr>
            <p:custDataLst>
              <p:tags r:id="rId3"/>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01763" name="think-cell Folie" r:id="rId9" imgW="360" imgH="360" progId="">
                  <p:embed/>
                </p:oleObj>
              </mc:Choice>
              <mc:Fallback>
                <p:oleObj name="think-cell Folie" r:id="rId9" imgW="360" imgH="360" progId="">
                  <p:embed/>
                  <p:pic>
                    <p:nvPicPr>
                      <p:cNvPr id="24" name="Objekt 23"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Rechteck 37" hidden="1"/>
          <p:cNvSpPr/>
          <p:nvPr>
            <p:custDataLst>
              <p:tags r:id="rId4"/>
            </p:custDataLst>
          </p:nvPr>
        </p:nvSpPr>
        <p:spPr bwMode="auto">
          <a:xfrm>
            <a:off x="0" y="0"/>
            <a:ext cx="158750" cy="1587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spcCol="0" rtlCol="0" anchor="ctr" anchorCtr="0">
            <a:noAutofit/>
          </a:bodyPr>
          <a:lstStyle/>
          <a:p>
            <a:pPr algn="ctr">
              <a:spcBef>
                <a:spcPct val="0"/>
              </a:spcBef>
            </a:pPr>
            <a:endParaRPr lang="en-US" sz="1400" dirty="0">
              <a:solidFill>
                <a:schemeClr val="tx1"/>
              </a:solidFill>
              <a:latin typeface="Arial"/>
              <a:ea typeface="+mn-ea"/>
              <a:cs typeface="Arial"/>
              <a:sym typeface="Arial"/>
            </a:endParaRPr>
          </a:p>
        </p:txBody>
      </p:sp>
      <p:pic>
        <p:nvPicPr>
          <p:cNvPr id="5" name="Grafik 4"/>
          <p:cNvPicPr>
            <a:picLocks noChangeAspect="1"/>
          </p:cNvPicPr>
          <p:nvPr/>
        </p:nvPicPr>
        <p:blipFill rotWithShape="1">
          <a:blip r:embed="rId11" cstate="email">
            <a:extLst>
              <a:ext uri="{28A0092B-C50C-407E-A947-70E740481C1C}">
                <a14:useLocalDpi xmlns:a14="http://schemas.microsoft.com/office/drawing/2010/main"/>
              </a:ext>
            </a:extLst>
          </a:blip>
          <a:srcRect l="20266" r="18932"/>
          <a:stretch/>
        </p:blipFill>
        <p:spPr>
          <a:xfrm>
            <a:off x="9087370" y="1758211"/>
            <a:ext cx="2484565" cy="1988290"/>
          </a:xfrm>
          <a:prstGeom prst="rect">
            <a:avLst/>
          </a:prstGeom>
        </p:spPr>
      </p:pic>
      <p:sp>
        <p:nvSpPr>
          <p:cNvPr id="2" name="Titel 1"/>
          <p:cNvSpPr>
            <a:spLocks noGrp="1"/>
          </p:cNvSpPr>
          <p:nvPr>
            <p:ph type="title"/>
          </p:nvPr>
        </p:nvSpPr>
        <p:spPr>
          <a:xfrm>
            <a:off x="0" y="0"/>
            <a:ext cx="11499775" cy="1440000"/>
          </a:xfrm>
        </p:spPr>
        <p:txBody>
          <a:bodyPr/>
          <a:lstStyle/>
          <a:p>
            <a:r>
              <a:rPr lang="en-US" dirty="0"/>
              <a:t>Proton exchange membrane (PEM) electrolysis –</a:t>
            </a:r>
            <a:br>
              <a:rPr lang="en-US" dirty="0"/>
            </a:br>
            <a:r>
              <a:rPr lang="en-US" dirty="0"/>
              <a:t>the efficient way for green hydrogen</a:t>
            </a:r>
          </a:p>
        </p:txBody>
      </p:sp>
      <p:sp>
        <p:nvSpPr>
          <p:cNvPr id="4" name="Rectangle 3"/>
          <p:cNvSpPr>
            <a:spLocks noChangeArrowheads="1"/>
          </p:cNvSpPr>
          <p:nvPr>
            <p:custDataLst>
              <p:tags r:id="rId5"/>
            </p:custDataLst>
          </p:nvPr>
        </p:nvSpPr>
        <p:spPr bwMode="auto">
          <a:xfrm>
            <a:off x="3435175" y="1439999"/>
            <a:ext cx="8280000" cy="288000"/>
          </a:xfrm>
          <a:prstGeom prst="rect">
            <a:avLst/>
          </a:prstGeom>
          <a:solidFill>
            <a:srgbClr val="41AAAA"/>
          </a:solidFill>
          <a:ln w="9525">
            <a:noFill/>
            <a:miter lim="800000"/>
            <a:headEnd/>
            <a:tailEnd/>
          </a:ln>
        </p:spPr>
        <p:txBody>
          <a:bodyPr wrap="square" lIns="180000" tIns="72000" rIns="0" bIns="72000" anchor="ctr"/>
          <a:lstStyle/>
          <a:p>
            <a:r>
              <a:rPr lang="en-US" sz="1400" b="1" dirty="0">
                <a:solidFill>
                  <a:schemeClr val="bg1"/>
                </a:solidFill>
              </a:rPr>
              <a:t>How does PEM electrolysis work</a:t>
            </a:r>
          </a:p>
        </p:txBody>
      </p:sp>
      <p:sp>
        <p:nvSpPr>
          <p:cNvPr id="12" name="Rectangle 3"/>
          <p:cNvSpPr>
            <a:spLocks noChangeArrowheads="1"/>
          </p:cNvSpPr>
          <p:nvPr>
            <p:custDataLst>
              <p:tags r:id="rId6"/>
            </p:custDataLst>
          </p:nvPr>
        </p:nvSpPr>
        <p:spPr bwMode="auto">
          <a:xfrm>
            <a:off x="3435175" y="3890963"/>
            <a:ext cx="8280000" cy="288000"/>
          </a:xfrm>
          <a:prstGeom prst="rect">
            <a:avLst/>
          </a:prstGeom>
          <a:solidFill>
            <a:srgbClr val="41AAAA"/>
          </a:solidFill>
          <a:ln w="9525">
            <a:noFill/>
            <a:miter lim="800000"/>
            <a:headEnd/>
            <a:tailEnd/>
          </a:ln>
        </p:spPr>
        <p:txBody>
          <a:bodyPr wrap="square" lIns="180000" tIns="72000" rIns="0" bIns="72000" anchor="ctr"/>
          <a:lstStyle/>
          <a:p>
            <a:r>
              <a:rPr lang="en-US" sz="1400" b="1" dirty="0">
                <a:solidFill>
                  <a:schemeClr val="bg1"/>
                </a:solidFill>
              </a:rPr>
              <a:t>Advantages of PEM electrolysis</a:t>
            </a:r>
          </a:p>
        </p:txBody>
      </p:sp>
      <p:sp>
        <p:nvSpPr>
          <p:cNvPr id="13" name="Rechteck 12"/>
          <p:cNvSpPr/>
          <p:nvPr/>
        </p:nvSpPr>
        <p:spPr bwMode="gray">
          <a:xfrm>
            <a:off x="771065" y="2224992"/>
            <a:ext cx="2376000" cy="677108"/>
          </a:xfrm>
          <a:prstGeom prst="rect">
            <a:avLst/>
          </a:prstGeom>
        </p:spPr>
        <p:txBody>
          <a:bodyPr wrap="square" lIns="0" tIns="0" rIns="0" bIns="0" anchor="t">
            <a:spAutoFit/>
          </a:bodyPr>
          <a:lstStyle/>
          <a:p>
            <a:r>
              <a:rPr lang="en-US" sz="4400" spc="-150" dirty="0">
                <a:solidFill>
                  <a:srgbClr val="0F8287"/>
                </a:solidFill>
                <a:latin typeface="Arial"/>
                <a:ea typeface="Arial Unicode MS"/>
                <a:sym typeface="Arial"/>
              </a:rPr>
              <a:t>1973</a:t>
            </a:r>
            <a:endParaRPr lang="en-US" sz="2800" b="1" spc="-150" dirty="0">
              <a:solidFill>
                <a:srgbClr val="0F8287"/>
              </a:solidFill>
              <a:latin typeface="Arial"/>
              <a:ea typeface="Arial Unicode MS"/>
              <a:sym typeface="Arial"/>
            </a:endParaRPr>
          </a:p>
        </p:txBody>
      </p:sp>
      <p:sp>
        <p:nvSpPr>
          <p:cNvPr id="14" name="Rechteck 13"/>
          <p:cNvSpPr/>
          <p:nvPr/>
        </p:nvSpPr>
        <p:spPr bwMode="gray">
          <a:xfrm>
            <a:off x="771065" y="2945092"/>
            <a:ext cx="2376000" cy="648090"/>
          </a:xfrm>
          <a:prstGeom prst="rect">
            <a:avLst/>
          </a:prstGeom>
        </p:spPr>
        <p:txBody>
          <a:bodyPr wrap="square" lIns="0" tIns="0" rIns="0" bIns="0">
            <a:noAutofit/>
          </a:bodyPr>
          <a:lstStyle/>
          <a:p>
            <a:pPr>
              <a:spcBef>
                <a:spcPts val="0"/>
              </a:spcBef>
            </a:pPr>
            <a:r>
              <a:rPr lang="en-US" sz="1200" b="1" dirty="0">
                <a:solidFill>
                  <a:srgbClr val="3C464B"/>
                </a:solidFill>
                <a:ea typeface="Arial Unicode MS"/>
              </a:rPr>
              <a:t>J. H. Russell released his works to PEM electrolysis and the high potential</a:t>
            </a:r>
          </a:p>
        </p:txBody>
      </p:sp>
      <p:cxnSp>
        <p:nvCxnSpPr>
          <p:cNvPr id="15" name="Gerade Verbindung 14"/>
          <p:cNvCxnSpPr/>
          <p:nvPr/>
        </p:nvCxnSpPr>
        <p:spPr bwMode="gray">
          <a:xfrm>
            <a:off x="771065" y="3600000"/>
            <a:ext cx="2376000" cy="0"/>
          </a:xfrm>
          <a:prstGeom prst="line">
            <a:avLst/>
          </a:prstGeom>
          <a:solidFill>
            <a:schemeClr val="tx2"/>
          </a:solidFill>
          <a:ln w="19050" cap="flat" cmpd="sng" algn="ctr">
            <a:solidFill>
              <a:srgbClr val="41AA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8" name="Textplatzhalter 2"/>
          <p:cNvSpPr txBox="1">
            <a:spLocks/>
          </p:cNvSpPr>
          <p:nvPr>
            <p:custDataLst>
              <p:tags r:id="rId7"/>
            </p:custDataLst>
          </p:nvPr>
        </p:nvSpPr>
        <p:spPr>
          <a:xfrm>
            <a:off x="3435174" y="4178963"/>
            <a:ext cx="8280575" cy="2015462"/>
          </a:xfrm>
          <a:prstGeom prst="rect">
            <a:avLst/>
          </a:prstGeom>
          <a:ln>
            <a:noFill/>
          </a:ln>
        </p:spPr>
        <p:txBody>
          <a:bodyPr vert="horz" wrap="square" lIns="180000" tIns="108000" rIns="72000" bIns="72000" rtlCol="0">
            <a:noAutofit/>
          </a:bodyPr>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lang="en-US" sz="1400" baseline="0">
                <a:solidFill>
                  <a:schemeClr val="tx1"/>
                </a:solidFill>
                <a:latin typeface="+mn-lt"/>
                <a:ea typeface="+mn-ea"/>
                <a:cs typeface="+mn-cs"/>
              </a:defRPr>
            </a:lvl1pPr>
            <a:lvl2pPr marL="179388" indent="-179388" algn="l" rtl="0" eaLnBrk="0" fontAlgn="base" hangingPunct="0">
              <a:lnSpc>
                <a:spcPct val="100000"/>
              </a:lnSpc>
              <a:spcBef>
                <a:spcPts val="600"/>
              </a:spcBef>
              <a:spcAft>
                <a:spcPct val="0"/>
              </a:spcAft>
              <a:buClr>
                <a:schemeClr val="accent1"/>
              </a:buClr>
              <a:buFont typeface="Arial" pitchFamily="34" charset="0"/>
              <a:buChar char="•"/>
              <a:defRPr sz="1400">
                <a:solidFill>
                  <a:schemeClr val="tx1"/>
                </a:solidFill>
                <a:latin typeface="+mn-lt"/>
                <a:ea typeface="+mn-ea"/>
              </a:defRPr>
            </a:lvl2pPr>
            <a:lvl3pPr marL="358775"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3pPr>
            <a:lvl4pPr marL="538163"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4pPr>
            <a:lvl5pPr marL="717550" indent="-177800" algn="l" rtl="0" eaLnBrk="0" fontAlgn="base" hangingPunct="0">
              <a:lnSpc>
                <a:spcPct val="100000"/>
              </a:lnSpc>
              <a:spcBef>
                <a:spcPts val="600"/>
              </a:spcBef>
              <a:spcAft>
                <a:spcPct val="0"/>
              </a:spcAft>
              <a:buClr>
                <a:srgbClr val="879BAA"/>
              </a:buClr>
              <a:buChar char="•"/>
              <a:defRPr sz="1400">
                <a:solidFill>
                  <a:schemeClr val="tx1"/>
                </a:solidFill>
                <a:latin typeface="+mn-lt"/>
                <a:ea typeface="+mn-ea"/>
              </a:defRPr>
            </a:lvl5pPr>
            <a:lvl6pPr marL="1174750" indent="-177800" algn="l" rtl="0" fontAlgn="base">
              <a:lnSpc>
                <a:spcPct val="110000"/>
              </a:lnSpc>
              <a:spcBef>
                <a:spcPct val="0"/>
              </a:spcBef>
              <a:spcAft>
                <a:spcPct val="0"/>
              </a:spcAft>
              <a:buClr>
                <a:srgbClr val="879BAA"/>
              </a:buClr>
              <a:buChar char="•"/>
              <a:defRPr>
                <a:solidFill>
                  <a:schemeClr val="tx1"/>
                </a:solidFill>
                <a:latin typeface="+mn-lt"/>
                <a:ea typeface="+mn-ea"/>
              </a:defRPr>
            </a:lvl6pPr>
            <a:lvl7pPr marL="1631950" indent="-177800" algn="l" rtl="0" fontAlgn="base">
              <a:lnSpc>
                <a:spcPct val="110000"/>
              </a:lnSpc>
              <a:spcBef>
                <a:spcPct val="0"/>
              </a:spcBef>
              <a:spcAft>
                <a:spcPct val="0"/>
              </a:spcAft>
              <a:buClr>
                <a:srgbClr val="879BAA"/>
              </a:buClr>
              <a:buChar char="•"/>
              <a:defRPr>
                <a:solidFill>
                  <a:schemeClr val="tx1"/>
                </a:solidFill>
                <a:latin typeface="+mn-lt"/>
                <a:ea typeface="+mn-ea"/>
              </a:defRPr>
            </a:lvl7pPr>
            <a:lvl8pPr marL="2089150" indent="-177800" algn="l" rtl="0" fontAlgn="base">
              <a:lnSpc>
                <a:spcPct val="110000"/>
              </a:lnSpc>
              <a:spcBef>
                <a:spcPct val="0"/>
              </a:spcBef>
              <a:spcAft>
                <a:spcPct val="0"/>
              </a:spcAft>
              <a:buClr>
                <a:srgbClr val="879BAA"/>
              </a:buClr>
              <a:buChar char="•"/>
              <a:defRPr>
                <a:solidFill>
                  <a:schemeClr val="tx1"/>
                </a:solidFill>
                <a:latin typeface="+mn-lt"/>
                <a:ea typeface="+mn-ea"/>
              </a:defRPr>
            </a:lvl8pPr>
            <a:lvl9pPr marL="2546350" indent="-177800" algn="l" rtl="0" fontAlgn="base">
              <a:lnSpc>
                <a:spcPct val="110000"/>
              </a:lnSpc>
              <a:spcBef>
                <a:spcPct val="0"/>
              </a:spcBef>
              <a:spcAft>
                <a:spcPct val="0"/>
              </a:spcAft>
              <a:buClr>
                <a:srgbClr val="879BAA"/>
              </a:buClr>
              <a:buChar char="•"/>
              <a:defRPr>
                <a:solidFill>
                  <a:schemeClr val="tx1"/>
                </a:solidFill>
                <a:latin typeface="+mn-lt"/>
                <a:ea typeface="+mn-ea"/>
              </a:defRPr>
            </a:lvl9pPr>
          </a:lstStyle>
          <a:p>
            <a:pPr marL="180000" lvl="1"/>
            <a:r>
              <a:rPr lang="en-US" sz="1200" dirty="0">
                <a:solidFill>
                  <a:srgbClr val="000000"/>
                </a:solidFill>
              </a:rPr>
              <a:t>High power density</a:t>
            </a:r>
          </a:p>
          <a:p>
            <a:pPr marL="180000" lvl="1"/>
            <a:r>
              <a:rPr lang="en-US" sz="1200" dirty="0">
                <a:solidFill>
                  <a:srgbClr val="000000"/>
                </a:solidFill>
              </a:rPr>
              <a:t>Extended dynamic operation range and direct coupling to renewables (rapid response) </a:t>
            </a:r>
          </a:p>
          <a:p>
            <a:pPr marL="180000" lvl="1"/>
            <a:r>
              <a:rPr lang="en-US" sz="1200" dirty="0">
                <a:solidFill>
                  <a:srgbClr val="000000"/>
                </a:solidFill>
              </a:rPr>
              <a:t>High efficiency</a:t>
            </a:r>
          </a:p>
          <a:p>
            <a:pPr marL="180000" lvl="1"/>
            <a:r>
              <a:rPr lang="en-US" sz="1200" dirty="0">
                <a:solidFill>
                  <a:srgbClr val="000000"/>
                </a:solidFill>
              </a:rPr>
              <a:t>High gas purities</a:t>
            </a:r>
          </a:p>
          <a:p>
            <a:pPr marL="180000" lvl="1"/>
            <a:r>
              <a:rPr lang="en-US" sz="1200" dirty="0">
                <a:solidFill>
                  <a:srgbClr val="000000"/>
                </a:solidFill>
              </a:rPr>
              <a:t>Low maintenance needs</a:t>
            </a:r>
          </a:p>
          <a:p>
            <a:pPr marL="180000" lvl="1"/>
            <a:endParaRPr lang="en-US" sz="1200" dirty="0">
              <a:solidFill>
                <a:srgbClr val="000000"/>
              </a:solidFill>
            </a:endParaRPr>
          </a:p>
        </p:txBody>
      </p:sp>
    </p:spTree>
    <p:extLst>
      <p:ext uri="{BB962C8B-B14F-4D97-AF65-F5344CB8AC3E}">
        <p14:creationId xmlns:p14="http://schemas.microsoft.com/office/powerpoint/2010/main" val="351727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8641762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1524" name="think-cell Folie" r:id="rId5" imgW="360" imgH="360" progId="">
                  <p:embed/>
                </p:oleObj>
              </mc:Choice>
              <mc:Fallback>
                <p:oleObj name="think-cell Folie" r:id="rId5" imgW="360" imgH="36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4"/>
          <p:cNvSpPr>
            <a:spLocks noGrp="1"/>
          </p:cNvSpPr>
          <p:nvPr>
            <p:ph type="title"/>
          </p:nvPr>
        </p:nvSpPr>
        <p:spPr/>
        <p:txBody>
          <a:bodyPr/>
          <a:lstStyle/>
          <a:p>
            <a:r>
              <a:rPr lang="en-US" dirty="0">
                <a:solidFill>
                  <a:srgbClr val="00646E">
                    <a:lumMod val="100000"/>
                  </a:srgbClr>
                </a:solidFill>
                <a:latin typeface="Arial"/>
              </a:rPr>
              <a:t>Hydrogen from renewables enables large scale </a:t>
            </a:r>
            <a:br>
              <a:rPr lang="en-US" dirty="0">
                <a:solidFill>
                  <a:srgbClr val="00646E">
                    <a:lumMod val="100000"/>
                  </a:srgbClr>
                </a:solidFill>
                <a:latin typeface="Arial"/>
              </a:rPr>
            </a:br>
            <a:r>
              <a:rPr lang="en-US" dirty="0">
                <a:solidFill>
                  <a:srgbClr val="00646E">
                    <a:lumMod val="100000"/>
                  </a:srgbClr>
                </a:solidFill>
                <a:latin typeface="Arial"/>
              </a:rPr>
              <a:t>long term storage and sector coupling.</a:t>
            </a:r>
            <a:endParaRPr lang="en-US" dirty="0"/>
          </a:p>
        </p:txBody>
      </p:sp>
      <p:sp>
        <p:nvSpPr>
          <p:cNvPr id="77" name="Text Box 6">
            <a:extLst>
              <a:ext uri="{FF2B5EF4-FFF2-40B4-BE49-F238E27FC236}">
                <a16:creationId xmlns:a16="http://schemas.microsoft.com/office/drawing/2014/main" id="{233E0E43-AAD1-4965-A3A0-E93A704E617F}"/>
              </a:ext>
            </a:extLst>
          </p:cNvPr>
          <p:cNvSpPr txBox="1">
            <a:spLocks noChangeArrowheads="1"/>
          </p:cNvSpPr>
          <p:nvPr/>
        </p:nvSpPr>
        <p:spPr bwMode="gray">
          <a:xfrm>
            <a:off x="826534" y="2652576"/>
            <a:ext cx="1072409" cy="193899"/>
          </a:xfrm>
          <a:prstGeom prst="rect">
            <a:avLst/>
          </a:prstGeom>
          <a:noFill/>
          <a:ln w="9525" algn="ctr">
            <a:noFill/>
            <a:miter lim="800000"/>
            <a:headEnd/>
            <a:tailEnd/>
          </a:ln>
        </p:spPr>
        <p:txBody>
          <a:bodyPr wrap="none" lIns="0" tIns="0" rIns="0" bIns="72000" anchor="b" anchorCtr="0">
            <a:noAutofit/>
          </a:bodyPr>
          <a:lstStyle>
            <a:defPPr>
              <a:defRPr lang="de-DE"/>
            </a:defPPr>
            <a:lvl1pPr>
              <a:lnSpc>
                <a:spcPct val="90000"/>
              </a:lnSpc>
              <a:spcBef>
                <a:spcPct val="0"/>
              </a:spcBef>
              <a:defRPr sz="1200" b="1">
                <a:solidFill>
                  <a:srgbClr val="3C464B"/>
                </a:solidFill>
                <a:latin typeface="Arial" charset="0"/>
                <a:ea typeface="ＭＳ Ｐゴシック" pitchFamily="34" charset="-128"/>
              </a:defRPr>
            </a:lvl1pPr>
          </a:lstStyle>
          <a:p>
            <a:pPr algn="ctr"/>
            <a:r>
              <a:rPr lang="en-US" altLang="en-US" sz="1400" dirty="0">
                <a:solidFill>
                  <a:srgbClr val="AAB414"/>
                </a:solidFill>
              </a:rPr>
              <a:t>Photovoltaic</a:t>
            </a:r>
          </a:p>
        </p:txBody>
      </p:sp>
      <p:sp>
        <p:nvSpPr>
          <p:cNvPr id="82" name="Text Box 6">
            <a:extLst>
              <a:ext uri="{FF2B5EF4-FFF2-40B4-BE49-F238E27FC236}">
                <a16:creationId xmlns:a16="http://schemas.microsoft.com/office/drawing/2014/main" id="{AB67A559-0A39-4AFD-86CB-1040DC4E314E}"/>
              </a:ext>
            </a:extLst>
          </p:cNvPr>
          <p:cNvSpPr txBox="1">
            <a:spLocks noChangeArrowheads="1"/>
          </p:cNvSpPr>
          <p:nvPr/>
        </p:nvSpPr>
        <p:spPr bwMode="gray">
          <a:xfrm>
            <a:off x="826534" y="5678752"/>
            <a:ext cx="1013098" cy="193899"/>
          </a:xfrm>
          <a:prstGeom prst="rect">
            <a:avLst/>
          </a:prstGeom>
          <a:noFill/>
          <a:ln w="9525" algn="ctr">
            <a:noFill/>
            <a:miter lim="800000"/>
            <a:headEnd/>
            <a:tailEnd/>
          </a:ln>
        </p:spPr>
        <p:txBody>
          <a:bodyPr wrap="none" lIns="0" tIns="72000" rIns="0" bIns="0" anchor="t">
            <a:noAutofit/>
          </a:bodyPr>
          <a:lstStyle>
            <a:defPPr>
              <a:defRPr lang="de-DE"/>
            </a:defPPr>
            <a:lvl1pPr>
              <a:lnSpc>
                <a:spcPct val="90000"/>
              </a:lnSpc>
              <a:spcBef>
                <a:spcPct val="0"/>
              </a:spcBef>
              <a:defRPr sz="1200" b="1">
                <a:solidFill>
                  <a:srgbClr val="3C464B"/>
                </a:solidFill>
                <a:latin typeface="Arial" charset="0"/>
                <a:ea typeface="ＭＳ Ｐゴシック" pitchFamily="34" charset="-128"/>
              </a:defRPr>
            </a:lvl1pPr>
          </a:lstStyle>
          <a:p>
            <a:pPr algn="ctr"/>
            <a:r>
              <a:rPr lang="en-US" altLang="en-US" sz="1400" dirty="0">
                <a:solidFill>
                  <a:srgbClr val="AAB414"/>
                </a:solidFill>
              </a:rPr>
              <a:t>Wind Power</a:t>
            </a:r>
          </a:p>
        </p:txBody>
      </p:sp>
      <p:cxnSp>
        <p:nvCxnSpPr>
          <p:cNvPr id="111" name="Gewinkelte Verbindung 49">
            <a:extLst>
              <a:ext uri="{FF2B5EF4-FFF2-40B4-BE49-F238E27FC236}">
                <a16:creationId xmlns:a16="http://schemas.microsoft.com/office/drawing/2014/main" id="{B3BA50BF-0BB1-4A10-A1D7-1B0AA1F87908}"/>
              </a:ext>
            </a:extLst>
          </p:cNvPr>
          <p:cNvCxnSpPr/>
          <p:nvPr/>
        </p:nvCxnSpPr>
        <p:spPr bwMode="auto">
          <a:xfrm flipV="1">
            <a:off x="1618697" y="4693409"/>
            <a:ext cx="1332000" cy="612000"/>
          </a:xfrm>
          <a:prstGeom prst="bentConnector2">
            <a:avLst/>
          </a:prstGeom>
          <a:solidFill>
            <a:schemeClr val="tx2"/>
          </a:solidFill>
          <a:ln w="28575" cap="flat" cmpd="sng" algn="ctr">
            <a:solidFill>
              <a:srgbClr val="AAB414"/>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2" name="Gewinkelte Verbindung 50">
            <a:extLst>
              <a:ext uri="{FF2B5EF4-FFF2-40B4-BE49-F238E27FC236}">
                <a16:creationId xmlns:a16="http://schemas.microsoft.com/office/drawing/2014/main" id="{313FD826-8314-44FA-B57A-157BB3926C7D}"/>
              </a:ext>
            </a:extLst>
          </p:cNvPr>
          <p:cNvCxnSpPr/>
          <p:nvPr/>
        </p:nvCxnSpPr>
        <p:spPr bwMode="auto">
          <a:xfrm>
            <a:off x="1618697" y="3221925"/>
            <a:ext cx="1332000" cy="612000"/>
          </a:xfrm>
          <a:prstGeom prst="bentConnector2">
            <a:avLst/>
          </a:prstGeom>
          <a:solidFill>
            <a:schemeClr val="tx2"/>
          </a:solidFill>
          <a:ln w="28575" cap="flat" cmpd="sng" algn="ctr">
            <a:solidFill>
              <a:srgbClr val="AAB414"/>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16" name="Text Box 6">
            <a:extLst>
              <a:ext uri="{FF2B5EF4-FFF2-40B4-BE49-F238E27FC236}">
                <a16:creationId xmlns:a16="http://schemas.microsoft.com/office/drawing/2014/main" id="{FDDC4C8A-FF7E-4131-AB18-0C71E4E125ED}"/>
              </a:ext>
            </a:extLst>
          </p:cNvPr>
          <p:cNvSpPr txBox="1">
            <a:spLocks noChangeArrowheads="1"/>
          </p:cNvSpPr>
          <p:nvPr/>
        </p:nvSpPr>
        <p:spPr bwMode="gray">
          <a:xfrm>
            <a:off x="8456232" y="2846475"/>
            <a:ext cx="636393" cy="215394"/>
          </a:xfrm>
          <a:prstGeom prst="rect">
            <a:avLst/>
          </a:prstGeom>
          <a:noFill/>
          <a:ln w="9525" algn="ctr">
            <a:noFill/>
            <a:miter lim="800000"/>
            <a:headEnd/>
            <a:tailEnd/>
          </a:ln>
        </p:spPr>
        <p:txBody>
          <a:bodyPr wrap="none" lIns="0" tIns="0" rIns="0" bIns="0" anchor="t">
            <a:noAutofit/>
          </a:bodyPr>
          <a:lstStyle/>
          <a:p>
            <a:pPr>
              <a:spcBef>
                <a:spcPct val="0"/>
              </a:spcBef>
            </a:pPr>
            <a:r>
              <a:rPr lang="en-US" altLang="en-US" sz="1400" b="1" dirty="0">
                <a:solidFill>
                  <a:srgbClr val="00646E"/>
                </a:solidFill>
                <a:latin typeface="Arial" charset="0"/>
                <a:ea typeface="ＭＳ Ｐゴシック" pitchFamily="34" charset="-128"/>
              </a:rPr>
              <a:t>Industry (</a:t>
            </a:r>
            <a:r>
              <a:rPr lang="en-US" altLang="en-US" sz="1400" b="1" dirty="0" err="1">
                <a:solidFill>
                  <a:srgbClr val="00646E"/>
                </a:solidFill>
                <a:latin typeface="Arial" charset="0"/>
                <a:ea typeface="ＭＳ Ｐゴシック" pitchFamily="34" charset="-128"/>
              </a:rPr>
              <a:t>eg</a:t>
            </a:r>
            <a:r>
              <a:rPr lang="en-US" altLang="en-US" sz="1400" b="1" dirty="0">
                <a:solidFill>
                  <a:srgbClr val="00646E"/>
                </a:solidFill>
                <a:latin typeface="Arial" charset="0"/>
                <a:ea typeface="ＭＳ Ｐゴシック" pitchFamily="34" charset="-128"/>
              </a:rPr>
              <a:t> Ammonia, Synthetic Fuels)</a:t>
            </a:r>
            <a:endParaRPr lang="en-US" altLang="en-US" sz="1050" b="1" dirty="0">
              <a:solidFill>
                <a:srgbClr val="00646E"/>
              </a:solidFill>
              <a:latin typeface="Arial" charset="0"/>
              <a:ea typeface="ＭＳ Ｐゴシック" pitchFamily="34" charset="-128"/>
            </a:endParaRPr>
          </a:p>
        </p:txBody>
      </p:sp>
      <p:sp>
        <p:nvSpPr>
          <p:cNvPr id="117" name="Text Box 6">
            <a:extLst>
              <a:ext uri="{FF2B5EF4-FFF2-40B4-BE49-F238E27FC236}">
                <a16:creationId xmlns:a16="http://schemas.microsoft.com/office/drawing/2014/main" id="{F4BEFC05-2C3A-4824-8898-017683106B58}"/>
              </a:ext>
            </a:extLst>
          </p:cNvPr>
          <p:cNvSpPr txBox="1">
            <a:spLocks noChangeArrowheads="1"/>
          </p:cNvSpPr>
          <p:nvPr/>
        </p:nvSpPr>
        <p:spPr bwMode="gray">
          <a:xfrm>
            <a:off x="8456232" y="3867326"/>
            <a:ext cx="607539" cy="215394"/>
          </a:xfrm>
          <a:prstGeom prst="rect">
            <a:avLst/>
          </a:prstGeom>
          <a:noFill/>
          <a:ln w="9525" algn="ctr">
            <a:noFill/>
            <a:miter lim="800000"/>
            <a:headEnd/>
            <a:tailEnd/>
          </a:ln>
        </p:spPr>
        <p:txBody>
          <a:bodyPr wrap="none" lIns="0" tIns="0" rIns="0" bIns="0" anchor="t">
            <a:noAutofit/>
          </a:bodyPr>
          <a:lstStyle/>
          <a:p>
            <a:pPr>
              <a:spcBef>
                <a:spcPct val="0"/>
              </a:spcBef>
            </a:pPr>
            <a:r>
              <a:rPr lang="en-US" altLang="en-US" sz="1400" b="1" dirty="0">
                <a:solidFill>
                  <a:srgbClr val="00646E"/>
                </a:solidFill>
                <a:latin typeface="Arial" charset="0"/>
                <a:ea typeface="ＭＳ Ｐゴシック" pitchFamily="34" charset="-128"/>
              </a:rPr>
              <a:t>Mobility</a:t>
            </a:r>
          </a:p>
        </p:txBody>
      </p:sp>
      <p:sp>
        <p:nvSpPr>
          <p:cNvPr id="118" name="Text Box 6">
            <a:extLst>
              <a:ext uri="{FF2B5EF4-FFF2-40B4-BE49-F238E27FC236}">
                <a16:creationId xmlns:a16="http://schemas.microsoft.com/office/drawing/2014/main" id="{6F676211-E015-4AD2-A2CA-460E74B3AD15}"/>
              </a:ext>
            </a:extLst>
          </p:cNvPr>
          <p:cNvSpPr txBox="1">
            <a:spLocks noChangeArrowheads="1"/>
          </p:cNvSpPr>
          <p:nvPr/>
        </p:nvSpPr>
        <p:spPr bwMode="gray">
          <a:xfrm>
            <a:off x="8432481" y="4840677"/>
            <a:ext cx="1594993" cy="417232"/>
          </a:xfrm>
          <a:prstGeom prst="rect">
            <a:avLst/>
          </a:prstGeom>
          <a:noFill/>
          <a:ln w="9525" algn="ctr">
            <a:noFill/>
            <a:miter lim="800000"/>
            <a:headEnd/>
            <a:tailEnd/>
          </a:ln>
        </p:spPr>
        <p:txBody>
          <a:bodyPr wrap="square" lIns="0" tIns="0" rIns="0" bIns="0" anchor="t">
            <a:noAutofit/>
          </a:bodyPr>
          <a:lstStyle/>
          <a:p>
            <a:pPr>
              <a:spcBef>
                <a:spcPct val="0"/>
              </a:spcBef>
            </a:pPr>
            <a:r>
              <a:rPr lang="en-US" altLang="en-US" sz="1400" b="1" dirty="0">
                <a:solidFill>
                  <a:srgbClr val="00646E"/>
                </a:solidFill>
                <a:latin typeface="Arial" charset="0"/>
                <a:ea typeface="ＭＳ Ｐゴシック" pitchFamily="34" charset="-128"/>
              </a:rPr>
              <a:t>Electricity System Resilience</a:t>
            </a:r>
          </a:p>
        </p:txBody>
      </p:sp>
      <p:sp>
        <p:nvSpPr>
          <p:cNvPr id="131" name="Text Box 6">
            <a:extLst>
              <a:ext uri="{FF2B5EF4-FFF2-40B4-BE49-F238E27FC236}">
                <a16:creationId xmlns:a16="http://schemas.microsoft.com/office/drawing/2014/main" id="{3241EE4B-3F2F-4BB0-BCA4-D2128C1B122C}"/>
              </a:ext>
            </a:extLst>
          </p:cNvPr>
          <p:cNvSpPr txBox="1">
            <a:spLocks noChangeArrowheads="1"/>
          </p:cNvSpPr>
          <p:nvPr/>
        </p:nvSpPr>
        <p:spPr bwMode="gray">
          <a:xfrm>
            <a:off x="3781436" y="4764423"/>
            <a:ext cx="1473160" cy="193854"/>
          </a:xfrm>
          <a:prstGeom prst="rect">
            <a:avLst/>
          </a:prstGeom>
          <a:noFill/>
          <a:ln w="9525" algn="ctr">
            <a:noFill/>
            <a:miter lim="800000"/>
            <a:headEnd/>
            <a:tailEnd/>
          </a:ln>
        </p:spPr>
        <p:txBody>
          <a:bodyPr wrap="none" lIns="0" tIns="0" rIns="0" bIns="0" anchor="t">
            <a:spAutoFit/>
          </a:bodyPr>
          <a:lstStyle/>
          <a:p>
            <a:pPr>
              <a:lnSpc>
                <a:spcPct val="90000"/>
              </a:lnSpc>
              <a:spcBef>
                <a:spcPct val="0"/>
              </a:spcBef>
            </a:pPr>
            <a:r>
              <a:rPr lang="en-US" altLang="en-US" sz="1400" b="1" dirty="0">
                <a:solidFill>
                  <a:srgbClr val="4BB9B9"/>
                </a:solidFill>
                <a:latin typeface="Arial" charset="0"/>
                <a:ea typeface="ＭＳ Ｐゴシック" pitchFamily="34" charset="-128"/>
              </a:rPr>
              <a:t>PEM electrolysis </a:t>
            </a:r>
          </a:p>
        </p:txBody>
      </p:sp>
      <p:sp>
        <p:nvSpPr>
          <p:cNvPr id="56" name="AutoShape 21"/>
          <p:cNvSpPr>
            <a:spLocks noChangeArrowheads="1"/>
          </p:cNvSpPr>
          <p:nvPr/>
        </p:nvSpPr>
        <p:spPr bwMode="gray">
          <a:xfrm>
            <a:off x="626567" y="1439999"/>
            <a:ext cx="1907716" cy="574675"/>
          </a:xfrm>
          <a:prstGeom prst="homePlate">
            <a:avLst>
              <a:gd name="adj" fmla="val 27713"/>
            </a:avLst>
          </a:prstGeom>
          <a:solidFill>
            <a:srgbClr val="AAB414"/>
          </a:solidFill>
          <a:ln w="9525">
            <a:noFill/>
            <a:miter lim="800000"/>
            <a:headEnd/>
            <a:tailEnd/>
          </a:ln>
        </p:spPr>
        <p:txBody>
          <a:bodyPr lIns="72000" tIns="72000" rIns="72000" bIns="72000" anchor="ctr"/>
          <a:lstStyle/>
          <a:p>
            <a:pPr algn="ctr" eaLnBrk="0" hangingPunct="0">
              <a:buSzPct val="115000"/>
            </a:pPr>
            <a:r>
              <a:rPr lang="en-US" sz="1400" b="1" dirty="0">
                <a:solidFill>
                  <a:schemeClr val="bg1"/>
                </a:solidFill>
              </a:rPr>
              <a:t>Variable electricity generation</a:t>
            </a:r>
          </a:p>
        </p:txBody>
      </p:sp>
      <p:sp>
        <p:nvSpPr>
          <p:cNvPr id="57" name="AutoShape 12"/>
          <p:cNvSpPr>
            <a:spLocks noChangeArrowheads="1"/>
          </p:cNvSpPr>
          <p:nvPr/>
        </p:nvSpPr>
        <p:spPr bwMode="gray">
          <a:xfrm>
            <a:off x="2407344" y="1439999"/>
            <a:ext cx="1316431" cy="574675"/>
          </a:xfrm>
          <a:prstGeom prst="chevron">
            <a:avLst>
              <a:gd name="adj" fmla="val 27713"/>
            </a:avLst>
          </a:prstGeom>
          <a:solidFill>
            <a:srgbClr val="647D2D"/>
          </a:solidFill>
          <a:ln w="9525">
            <a:noFill/>
            <a:miter lim="800000"/>
            <a:headEnd/>
            <a:tailEnd/>
          </a:ln>
        </p:spPr>
        <p:txBody>
          <a:bodyPr wrap="none" lIns="72000" tIns="72000" rIns="72000" bIns="72000" anchor="ctr"/>
          <a:lstStyle/>
          <a:p>
            <a:pPr algn="ctr">
              <a:lnSpc>
                <a:spcPct val="100000"/>
              </a:lnSpc>
              <a:buFont typeface="Wingdings" pitchFamily="2" charset="2"/>
              <a:buNone/>
            </a:pPr>
            <a:r>
              <a:rPr lang="en-US" sz="1400" b="1" dirty="0">
                <a:solidFill>
                  <a:schemeClr val="bg1"/>
                </a:solidFill>
              </a:rPr>
              <a:t>Grid </a:t>
            </a:r>
            <a:br>
              <a:rPr lang="en-US" sz="1400" b="1" dirty="0">
                <a:solidFill>
                  <a:schemeClr val="bg1"/>
                </a:solidFill>
              </a:rPr>
            </a:br>
            <a:r>
              <a:rPr lang="en-US" sz="1400" b="1" dirty="0">
                <a:solidFill>
                  <a:schemeClr val="bg1"/>
                </a:solidFill>
              </a:rPr>
              <a:t>integration</a:t>
            </a:r>
          </a:p>
        </p:txBody>
      </p:sp>
      <p:sp>
        <p:nvSpPr>
          <p:cNvPr id="58" name="AutoShape 12"/>
          <p:cNvSpPr>
            <a:spLocks noChangeArrowheads="1"/>
          </p:cNvSpPr>
          <p:nvPr/>
        </p:nvSpPr>
        <p:spPr bwMode="gray">
          <a:xfrm>
            <a:off x="3596836" y="1439999"/>
            <a:ext cx="3277349" cy="574675"/>
          </a:xfrm>
          <a:prstGeom prst="chevron">
            <a:avLst>
              <a:gd name="adj" fmla="val 27713"/>
            </a:avLst>
          </a:prstGeom>
          <a:solidFill>
            <a:srgbClr val="41AAAA"/>
          </a:solidFill>
          <a:ln w="9525">
            <a:noFill/>
            <a:miter lim="800000"/>
            <a:headEnd/>
            <a:tailEnd/>
          </a:ln>
        </p:spPr>
        <p:txBody>
          <a:bodyPr wrap="none" lIns="72000" tIns="72000" rIns="72000" bIns="72000" anchor="ctr"/>
          <a:lstStyle/>
          <a:p>
            <a:pPr algn="ctr"/>
            <a:r>
              <a:rPr lang="en-US" sz="1400" b="1" dirty="0">
                <a:solidFill>
                  <a:schemeClr val="bg1"/>
                </a:solidFill>
              </a:rPr>
              <a:t>Conversion/ storage</a:t>
            </a:r>
          </a:p>
        </p:txBody>
      </p:sp>
      <p:sp>
        <p:nvSpPr>
          <p:cNvPr id="59" name="AutoShape 12"/>
          <p:cNvSpPr>
            <a:spLocks noChangeArrowheads="1"/>
          </p:cNvSpPr>
          <p:nvPr/>
        </p:nvSpPr>
        <p:spPr bwMode="gray">
          <a:xfrm>
            <a:off x="6747247" y="1440000"/>
            <a:ext cx="4896698" cy="574675"/>
          </a:xfrm>
          <a:prstGeom prst="chevron">
            <a:avLst>
              <a:gd name="adj" fmla="val 27713"/>
            </a:avLst>
          </a:prstGeom>
          <a:solidFill>
            <a:srgbClr val="00646E"/>
          </a:solidFill>
          <a:ln w="9525">
            <a:noFill/>
            <a:miter lim="800000"/>
            <a:headEnd/>
            <a:tailEnd/>
          </a:ln>
        </p:spPr>
        <p:txBody>
          <a:bodyPr wrap="none" lIns="72000" tIns="72000" rIns="72000" bIns="72000" anchor="ctr"/>
          <a:lstStyle/>
          <a:p>
            <a:pPr algn="ctr">
              <a:lnSpc>
                <a:spcPct val="100000"/>
              </a:lnSpc>
              <a:buFont typeface="Wingdings" pitchFamily="2" charset="2"/>
              <a:buNone/>
            </a:pPr>
            <a:r>
              <a:rPr lang="en-US" sz="1400" b="1" dirty="0">
                <a:solidFill>
                  <a:schemeClr val="bg1"/>
                </a:solidFill>
              </a:rPr>
              <a:t>Applications</a:t>
            </a:r>
          </a:p>
        </p:txBody>
      </p:sp>
      <p:sp>
        <p:nvSpPr>
          <p:cNvPr id="2" name="Rechteck 1"/>
          <p:cNvSpPr/>
          <p:nvPr/>
        </p:nvSpPr>
        <p:spPr bwMode="auto">
          <a:xfrm>
            <a:off x="11284100" y="1440000"/>
            <a:ext cx="431649" cy="576000"/>
          </a:xfrm>
          <a:prstGeom prst="rect">
            <a:avLst/>
          </a:prstGeom>
          <a:solidFill>
            <a:srgbClr val="00646E"/>
          </a:solidFill>
          <a:ln>
            <a:noFill/>
          </a:ln>
          <a:effectLst/>
          <a:extLst/>
        </p:spPr>
        <p:txBody>
          <a:bodyPr wrap="square" lIns="108000" tIns="54000" rIns="108000" bIns="54000" numCol="1" spcCol="72000" rtlCol="0" anchor="ctr">
            <a:noAutofit/>
          </a:bodyPr>
          <a:lstStyle/>
          <a:p>
            <a:pPr algn="ctr">
              <a:lnSpc>
                <a:spcPct val="110000"/>
              </a:lnSpc>
              <a:spcBef>
                <a:spcPct val="0"/>
              </a:spcBef>
              <a:buFont typeface="Wingdings" charset="0"/>
              <a:buNone/>
            </a:pPr>
            <a:endParaRPr lang="de-DE" sz="1800" dirty="0">
              <a:solidFill>
                <a:schemeClr val="tx1"/>
              </a:solidFill>
              <a:latin typeface="+mn-lt"/>
              <a:ea typeface="Arial Unicode MS" panose="020B0604020202020204" pitchFamily="34" charset="-128"/>
              <a:cs typeface="Arial Unicode MS" panose="020B0604020202020204" pitchFamily="34" charset="-128"/>
            </a:endParaRPr>
          </a:p>
        </p:txBody>
      </p:sp>
      <p:grpSp>
        <p:nvGrpSpPr>
          <p:cNvPr id="4" name="Gruppieren 3"/>
          <p:cNvGrpSpPr/>
          <p:nvPr/>
        </p:nvGrpSpPr>
        <p:grpSpPr>
          <a:xfrm>
            <a:off x="826534" y="2846475"/>
            <a:ext cx="792163" cy="790575"/>
            <a:chOff x="3895200" y="5050800"/>
            <a:chExt cx="792163" cy="790575"/>
          </a:xfrm>
        </p:grpSpPr>
        <p:sp>
          <p:nvSpPr>
            <p:cNvPr id="83" name="Rectangle 209"/>
            <p:cNvSpPr>
              <a:spLocks noChangeArrowheads="1"/>
            </p:cNvSpPr>
            <p:nvPr/>
          </p:nvSpPr>
          <p:spPr bwMode="auto">
            <a:xfrm>
              <a:off x="3895200" y="5050800"/>
              <a:ext cx="792163" cy="790575"/>
            </a:xfrm>
            <a:prstGeom prst="rect">
              <a:avLst/>
            </a:prstGeom>
            <a:solidFill>
              <a:srgbClr val="AAB41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6" name="Freeform 210"/>
            <p:cNvSpPr>
              <a:spLocks noEditPoints="1"/>
            </p:cNvSpPr>
            <p:nvPr/>
          </p:nvSpPr>
          <p:spPr bwMode="auto">
            <a:xfrm>
              <a:off x="4004738" y="5220663"/>
              <a:ext cx="573088" cy="414338"/>
            </a:xfrm>
            <a:custGeom>
              <a:avLst/>
              <a:gdLst>
                <a:gd name="T0" fmla="*/ 3553 w 3553"/>
                <a:gd name="T1" fmla="*/ 2570 h 2570"/>
                <a:gd name="T2" fmla="*/ 983 w 3553"/>
                <a:gd name="T3" fmla="*/ 2419 h 2570"/>
                <a:gd name="T4" fmla="*/ 1361 w 3553"/>
                <a:gd name="T5" fmla="*/ 1921 h 2570"/>
                <a:gd name="T6" fmla="*/ 1059 w 3553"/>
                <a:gd name="T7" fmla="*/ 2009 h 2570"/>
                <a:gd name="T8" fmla="*/ 1739 w 3553"/>
                <a:gd name="T9" fmla="*/ 1543 h 2570"/>
                <a:gd name="T10" fmla="*/ 1512 w 3553"/>
                <a:gd name="T11" fmla="*/ 2419 h 2570"/>
                <a:gd name="T12" fmla="*/ 2192 w 3553"/>
                <a:gd name="T13" fmla="*/ 1921 h 2570"/>
                <a:gd name="T14" fmla="*/ 1890 w 3553"/>
                <a:gd name="T15" fmla="*/ 2009 h 2570"/>
                <a:gd name="T16" fmla="*/ 2570 w 3553"/>
                <a:gd name="T17" fmla="*/ 1543 h 2570"/>
                <a:gd name="T18" fmla="*/ 2343 w 3553"/>
                <a:gd name="T19" fmla="*/ 2419 h 2570"/>
                <a:gd name="T20" fmla="*/ 3024 w 3553"/>
                <a:gd name="T21" fmla="*/ 1921 h 2570"/>
                <a:gd name="T22" fmla="*/ 2722 w 3553"/>
                <a:gd name="T23" fmla="*/ 2009 h 2570"/>
                <a:gd name="T24" fmla="*/ 3401 w 3553"/>
                <a:gd name="T25" fmla="*/ 1543 h 2570"/>
                <a:gd name="T26" fmla="*/ 3175 w 3553"/>
                <a:gd name="T27" fmla="*/ 2419 h 2570"/>
                <a:gd name="T28" fmla="*/ 680 w 3553"/>
                <a:gd name="T29" fmla="*/ 1511 h 2570"/>
                <a:gd name="T30" fmla="*/ 832 w 3553"/>
                <a:gd name="T31" fmla="*/ 1285 h 2570"/>
                <a:gd name="T32" fmla="*/ 680 w 3553"/>
                <a:gd name="T33" fmla="*/ 1511 h 2570"/>
                <a:gd name="T34" fmla="*/ 680 w 3553"/>
                <a:gd name="T35" fmla="*/ 0 h 2570"/>
                <a:gd name="T36" fmla="*/ 832 w 3553"/>
                <a:gd name="T37" fmla="*/ 226 h 2570"/>
                <a:gd name="T38" fmla="*/ 1512 w 3553"/>
                <a:gd name="T39" fmla="*/ 680 h 2570"/>
                <a:gd name="T40" fmla="*/ 1285 w 3553"/>
                <a:gd name="T41" fmla="*/ 831 h 2570"/>
                <a:gd name="T42" fmla="*/ 1512 w 3553"/>
                <a:gd name="T43" fmla="*/ 680 h 2570"/>
                <a:gd name="T44" fmla="*/ 0 w 3553"/>
                <a:gd name="T45" fmla="*/ 680 h 2570"/>
                <a:gd name="T46" fmla="*/ 227 w 3553"/>
                <a:gd name="T47" fmla="*/ 831 h 2570"/>
                <a:gd name="T48" fmla="*/ 168 w 3553"/>
                <a:gd name="T49" fmla="*/ 1237 h 2570"/>
                <a:gd name="T50" fmla="*/ 435 w 3553"/>
                <a:gd name="T51" fmla="*/ 1183 h 2570"/>
                <a:gd name="T52" fmla="*/ 168 w 3553"/>
                <a:gd name="T53" fmla="*/ 1237 h 2570"/>
                <a:gd name="T54" fmla="*/ 1237 w 3553"/>
                <a:gd name="T55" fmla="*/ 168 h 2570"/>
                <a:gd name="T56" fmla="*/ 1184 w 3553"/>
                <a:gd name="T57" fmla="*/ 435 h 2570"/>
                <a:gd name="T58" fmla="*/ 1077 w 3553"/>
                <a:gd name="T59" fmla="*/ 1183 h 2570"/>
                <a:gd name="T60" fmla="*/ 1344 w 3553"/>
                <a:gd name="T61" fmla="*/ 1237 h 2570"/>
                <a:gd name="T62" fmla="*/ 1077 w 3553"/>
                <a:gd name="T63" fmla="*/ 1183 h 2570"/>
                <a:gd name="T64" fmla="*/ 275 w 3553"/>
                <a:gd name="T65" fmla="*/ 168 h 2570"/>
                <a:gd name="T66" fmla="*/ 328 w 3553"/>
                <a:gd name="T67" fmla="*/ 435 h 2570"/>
                <a:gd name="T68" fmla="*/ 1134 w 3553"/>
                <a:gd name="T69" fmla="*/ 756 h 2570"/>
                <a:gd name="T70" fmla="*/ 378 w 3553"/>
                <a:gd name="T71" fmla="*/ 756 h 2570"/>
                <a:gd name="T72" fmla="*/ 1134 w 3553"/>
                <a:gd name="T73" fmla="*/ 756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53" h="2570">
                  <a:moveTo>
                    <a:pt x="3553" y="2419"/>
                  </a:moveTo>
                  <a:cubicBezTo>
                    <a:pt x="3553" y="2570"/>
                    <a:pt x="3553" y="2570"/>
                    <a:pt x="3553" y="2570"/>
                  </a:cubicBezTo>
                  <a:cubicBezTo>
                    <a:pt x="983" y="2570"/>
                    <a:pt x="983" y="2570"/>
                    <a:pt x="983" y="2570"/>
                  </a:cubicBezTo>
                  <a:cubicBezTo>
                    <a:pt x="983" y="2419"/>
                    <a:pt x="983" y="2419"/>
                    <a:pt x="983" y="2419"/>
                  </a:cubicBezTo>
                  <a:cubicBezTo>
                    <a:pt x="1361" y="2419"/>
                    <a:pt x="1361" y="2419"/>
                    <a:pt x="1361" y="2419"/>
                  </a:cubicBezTo>
                  <a:cubicBezTo>
                    <a:pt x="1361" y="1921"/>
                    <a:pt x="1361" y="1921"/>
                    <a:pt x="1361" y="1921"/>
                  </a:cubicBezTo>
                  <a:cubicBezTo>
                    <a:pt x="1166" y="2115"/>
                    <a:pt x="1166" y="2115"/>
                    <a:pt x="1166" y="2115"/>
                  </a:cubicBezTo>
                  <a:cubicBezTo>
                    <a:pt x="1059" y="2009"/>
                    <a:pt x="1059" y="2009"/>
                    <a:pt x="1059" y="2009"/>
                  </a:cubicBezTo>
                  <a:cubicBezTo>
                    <a:pt x="1632" y="1436"/>
                    <a:pt x="1632" y="1436"/>
                    <a:pt x="1632" y="1436"/>
                  </a:cubicBezTo>
                  <a:cubicBezTo>
                    <a:pt x="1739" y="1543"/>
                    <a:pt x="1739" y="1543"/>
                    <a:pt x="1739" y="1543"/>
                  </a:cubicBezTo>
                  <a:cubicBezTo>
                    <a:pt x="1512" y="1770"/>
                    <a:pt x="1512" y="1770"/>
                    <a:pt x="1512" y="1770"/>
                  </a:cubicBezTo>
                  <a:cubicBezTo>
                    <a:pt x="1512" y="2419"/>
                    <a:pt x="1512" y="2419"/>
                    <a:pt x="1512" y="2419"/>
                  </a:cubicBezTo>
                  <a:cubicBezTo>
                    <a:pt x="2192" y="2419"/>
                    <a:pt x="2192" y="2419"/>
                    <a:pt x="2192" y="2419"/>
                  </a:cubicBezTo>
                  <a:cubicBezTo>
                    <a:pt x="2192" y="1921"/>
                    <a:pt x="2192" y="1921"/>
                    <a:pt x="2192" y="1921"/>
                  </a:cubicBezTo>
                  <a:cubicBezTo>
                    <a:pt x="1997" y="2115"/>
                    <a:pt x="1997" y="2115"/>
                    <a:pt x="1997" y="2115"/>
                  </a:cubicBezTo>
                  <a:cubicBezTo>
                    <a:pt x="1890" y="2009"/>
                    <a:pt x="1890" y="2009"/>
                    <a:pt x="1890" y="2009"/>
                  </a:cubicBezTo>
                  <a:cubicBezTo>
                    <a:pt x="2463" y="1436"/>
                    <a:pt x="2463" y="1436"/>
                    <a:pt x="2463" y="1436"/>
                  </a:cubicBezTo>
                  <a:cubicBezTo>
                    <a:pt x="2570" y="1543"/>
                    <a:pt x="2570" y="1543"/>
                    <a:pt x="2570" y="1543"/>
                  </a:cubicBezTo>
                  <a:cubicBezTo>
                    <a:pt x="2343" y="1770"/>
                    <a:pt x="2343" y="1770"/>
                    <a:pt x="2343" y="1770"/>
                  </a:cubicBezTo>
                  <a:cubicBezTo>
                    <a:pt x="2343" y="2419"/>
                    <a:pt x="2343" y="2419"/>
                    <a:pt x="2343" y="2419"/>
                  </a:cubicBezTo>
                  <a:cubicBezTo>
                    <a:pt x="3024" y="2419"/>
                    <a:pt x="3024" y="2419"/>
                    <a:pt x="3024" y="2419"/>
                  </a:cubicBezTo>
                  <a:cubicBezTo>
                    <a:pt x="3024" y="1921"/>
                    <a:pt x="3024" y="1921"/>
                    <a:pt x="3024" y="1921"/>
                  </a:cubicBezTo>
                  <a:cubicBezTo>
                    <a:pt x="2829" y="2115"/>
                    <a:pt x="2829" y="2115"/>
                    <a:pt x="2829" y="2115"/>
                  </a:cubicBezTo>
                  <a:cubicBezTo>
                    <a:pt x="2722" y="2009"/>
                    <a:pt x="2722" y="2009"/>
                    <a:pt x="2722" y="2009"/>
                  </a:cubicBezTo>
                  <a:cubicBezTo>
                    <a:pt x="3295" y="1436"/>
                    <a:pt x="3295" y="1436"/>
                    <a:pt x="3295" y="1436"/>
                  </a:cubicBezTo>
                  <a:cubicBezTo>
                    <a:pt x="3401" y="1543"/>
                    <a:pt x="3401" y="1543"/>
                    <a:pt x="3401" y="1543"/>
                  </a:cubicBezTo>
                  <a:cubicBezTo>
                    <a:pt x="3175" y="1769"/>
                    <a:pt x="3175" y="1769"/>
                    <a:pt x="3175" y="1769"/>
                  </a:cubicBezTo>
                  <a:cubicBezTo>
                    <a:pt x="3175" y="2419"/>
                    <a:pt x="3175" y="2419"/>
                    <a:pt x="3175" y="2419"/>
                  </a:cubicBezTo>
                  <a:lnTo>
                    <a:pt x="3553" y="2419"/>
                  </a:lnTo>
                  <a:close/>
                  <a:moveTo>
                    <a:pt x="680" y="1511"/>
                  </a:moveTo>
                  <a:cubicBezTo>
                    <a:pt x="832" y="1511"/>
                    <a:pt x="832" y="1511"/>
                    <a:pt x="832" y="1511"/>
                  </a:cubicBezTo>
                  <a:cubicBezTo>
                    <a:pt x="832" y="1285"/>
                    <a:pt x="832" y="1285"/>
                    <a:pt x="832" y="1285"/>
                  </a:cubicBezTo>
                  <a:cubicBezTo>
                    <a:pt x="680" y="1285"/>
                    <a:pt x="680" y="1285"/>
                    <a:pt x="680" y="1285"/>
                  </a:cubicBezTo>
                  <a:lnTo>
                    <a:pt x="680" y="1511"/>
                  </a:lnTo>
                  <a:close/>
                  <a:moveTo>
                    <a:pt x="832" y="0"/>
                  </a:moveTo>
                  <a:cubicBezTo>
                    <a:pt x="680" y="0"/>
                    <a:pt x="680" y="0"/>
                    <a:pt x="680" y="0"/>
                  </a:cubicBezTo>
                  <a:cubicBezTo>
                    <a:pt x="680" y="226"/>
                    <a:pt x="680" y="226"/>
                    <a:pt x="680" y="226"/>
                  </a:cubicBezTo>
                  <a:cubicBezTo>
                    <a:pt x="832" y="226"/>
                    <a:pt x="832" y="226"/>
                    <a:pt x="832" y="226"/>
                  </a:cubicBezTo>
                  <a:lnTo>
                    <a:pt x="832" y="0"/>
                  </a:lnTo>
                  <a:close/>
                  <a:moveTo>
                    <a:pt x="1512" y="680"/>
                  </a:moveTo>
                  <a:cubicBezTo>
                    <a:pt x="1285" y="680"/>
                    <a:pt x="1285" y="680"/>
                    <a:pt x="1285" y="680"/>
                  </a:cubicBezTo>
                  <a:cubicBezTo>
                    <a:pt x="1285" y="831"/>
                    <a:pt x="1285" y="831"/>
                    <a:pt x="1285" y="831"/>
                  </a:cubicBezTo>
                  <a:cubicBezTo>
                    <a:pt x="1512" y="831"/>
                    <a:pt x="1512" y="831"/>
                    <a:pt x="1512" y="831"/>
                  </a:cubicBezTo>
                  <a:lnTo>
                    <a:pt x="1512" y="680"/>
                  </a:lnTo>
                  <a:close/>
                  <a:moveTo>
                    <a:pt x="227" y="680"/>
                  </a:moveTo>
                  <a:cubicBezTo>
                    <a:pt x="0" y="680"/>
                    <a:pt x="0" y="680"/>
                    <a:pt x="0" y="680"/>
                  </a:cubicBezTo>
                  <a:cubicBezTo>
                    <a:pt x="0" y="831"/>
                    <a:pt x="0" y="831"/>
                    <a:pt x="0" y="831"/>
                  </a:cubicBezTo>
                  <a:cubicBezTo>
                    <a:pt x="227" y="831"/>
                    <a:pt x="227" y="831"/>
                    <a:pt x="227" y="831"/>
                  </a:cubicBezTo>
                  <a:lnTo>
                    <a:pt x="227" y="680"/>
                  </a:lnTo>
                  <a:close/>
                  <a:moveTo>
                    <a:pt x="168" y="1237"/>
                  </a:moveTo>
                  <a:cubicBezTo>
                    <a:pt x="275" y="1343"/>
                    <a:pt x="275" y="1343"/>
                    <a:pt x="275" y="1343"/>
                  </a:cubicBezTo>
                  <a:cubicBezTo>
                    <a:pt x="435" y="1183"/>
                    <a:pt x="435" y="1183"/>
                    <a:pt x="435" y="1183"/>
                  </a:cubicBezTo>
                  <a:cubicBezTo>
                    <a:pt x="328" y="1076"/>
                    <a:pt x="328" y="1076"/>
                    <a:pt x="328" y="1076"/>
                  </a:cubicBezTo>
                  <a:lnTo>
                    <a:pt x="168" y="1237"/>
                  </a:lnTo>
                  <a:close/>
                  <a:moveTo>
                    <a:pt x="1344" y="275"/>
                  </a:moveTo>
                  <a:cubicBezTo>
                    <a:pt x="1237" y="168"/>
                    <a:pt x="1237" y="168"/>
                    <a:pt x="1237" y="168"/>
                  </a:cubicBezTo>
                  <a:cubicBezTo>
                    <a:pt x="1077" y="328"/>
                    <a:pt x="1077" y="328"/>
                    <a:pt x="1077" y="328"/>
                  </a:cubicBezTo>
                  <a:cubicBezTo>
                    <a:pt x="1184" y="435"/>
                    <a:pt x="1184" y="435"/>
                    <a:pt x="1184" y="435"/>
                  </a:cubicBezTo>
                  <a:lnTo>
                    <a:pt x="1344" y="275"/>
                  </a:lnTo>
                  <a:close/>
                  <a:moveTo>
                    <a:pt x="1077" y="1183"/>
                  </a:moveTo>
                  <a:cubicBezTo>
                    <a:pt x="1237" y="1343"/>
                    <a:pt x="1237" y="1343"/>
                    <a:pt x="1237" y="1343"/>
                  </a:cubicBezTo>
                  <a:cubicBezTo>
                    <a:pt x="1344" y="1237"/>
                    <a:pt x="1344" y="1237"/>
                    <a:pt x="1344" y="1237"/>
                  </a:cubicBezTo>
                  <a:cubicBezTo>
                    <a:pt x="1184" y="1076"/>
                    <a:pt x="1184" y="1076"/>
                    <a:pt x="1184" y="1076"/>
                  </a:cubicBezTo>
                  <a:lnTo>
                    <a:pt x="1077" y="1183"/>
                  </a:lnTo>
                  <a:close/>
                  <a:moveTo>
                    <a:pt x="435" y="328"/>
                  </a:moveTo>
                  <a:cubicBezTo>
                    <a:pt x="275" y="168"/>
                    <a:pt x="275" y="168"/>
                    <a:pt x="275" y="168"/>
                  </a:cubicBezTo>
                  <a:cubicBezTo>
                    <a:pt x="168" y="274"/>
                    <a:pt x="168" y="274"/>
                    <a:pt x="168" y="274"/>
                  </a:cubicBezTo>
                  <a:cubicBezTo>
                    <a:pt x="328" y="435"/>
                    <a:pt x="328" y="435"/>
                    <a:pt x="328" y="435"/>
                  </a:cubicBezTo>
                  <a:lnTo>
                    <a:pt x="435" y="328"/>
                  </a:lnTo>
                  <a:close/>
                  <a:moveTo>
                    <a:pt x="1134" y="756"/>
                  </a:moveTo>
                  <a:cubicBezTo>
                    <a:pt x="1134" y="547"/>
                    <a:pt x="965" y="378"/>
                    <a:pt x="756" y="378"/>
                  </a:cubicBezTo>
                  <a:cubicBezTo>
                    <a:pt x="547" y="378"/>
                    <a:pt x="378" y="547"/>
                    <a:pt x="378" y="756"/>
                  </a:cubicBezTo>
                  <a:cubicBezTo>
                    <a:pt x="378" y="964"/>
                    <a:pt x="547" y="1133"/>
                    <a:pt x="756" y="1133"/>
                  </a:cubicBezTo>
                  <a:cubicBezTo>
                    <a:pt x="965" y="1133"/>
                    <a:pt x="1134" y="964"/>
                    <a:pt x="1134" y="756"/>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6" name="Gruppieren 9"/>
          <p:cNvGrpSpPr/>
          <p:nvPr/>
        </p:nvGrpSpPr>
        <p:grpSpPr>
          <a:xfrm>
            <a:off x="826534" y="4888177"/>
            <a:ext cx="792163" cy="790575"/>
            <a:chOff x="826534" y="4175214"/>
            <a:chExt cx="792163" cy="790575"/>
          </a:xfrm>
        </p:grpSpPr>
        <p:sp>
          <p:nvSpPr>
            <p:cNvPr id="97" name="Rectangle 209"/>
            <p:cNvSpPr>
              <a:spLocks noChangeArrowheads="1"/>
            </p:cNvSpPr>
            <p:nvPr/>
          </p:nvSpPr>
          <p:spPr bwMode="auto">
            <a:xfrm>
              <a:off x="826534" y="4175214"/>
              <a:ext cx="792163" cy="790575"/>
            </a:xfrm>
            <a:prstGeom prst="rect">
              <a:avLst/>
            </a:prstGeom>
            <a:solidFill>
              <a:srgbClr val="AAB414"/>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8" name="Group 11"/>
            <p:cNvGrpSpPr>
              <a:grpSpLocks noChangeAspect="1"/>
            </p:cNvGrpSpPr>
            <p:nvPr/>
          </p:nvGrpSpPr>
          <p:grpSpPr bwMode="auto">
            <a:xfrm>
              <a:off x="1044000" y="4248000"/>
              <a:ext cx="420648" cy="621942"/>
              <a:chOff x="4695" y="930"/>
              <a:chExt cx="163" cy="241"/>
            </a:xfrm>
          </p:grpSpPr>
          <p:sp>
            <p:nvSpPr>
              <p:cNvPr id="7" name="AutoShape 10"/>
              <p:cNvSpPr>
                <a:spLocks noChangeAspect="1" noChangeArrowheads="1" noTextEdit="1"/>
              </p:cNvSpPr>
              <p:nvPr/>
            </p:nvSpPr>
            <p:spPr bwMode="auto">
              <a:xfrm>
                <a:off x="4695" y="930"/>
                <a:ext cx="163"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12"/>
              <p:cNvSpPr>
                <a:spLocks noEditPoints="1"/>
              </p:cNvSpPr>
              <p:nvPr/>
            </p:nvSpPr>
            <p:spPr bwMode="auto">
              <a:xfrm>
                <a:off x="4693" y="930"/>
                <a:ext cx="163" cy="241"/>
              </a:xfrm>
              <a:custGeom>
                <a:avLst/>
                <a:gdLst>
                  <a:gd name="T0" fmla="*/ 23 w 69"/>
                  <a:gd name="T1" fmla="*/ 40 h 102"/>
                  <a:gd name="T2" fmla="*/ 26 w 69"/>
                  <a:gd name="T3" fmla="*/ 43 h 102"/>
                  <a:gd name="T4" fmla="*/ 28 w 69"/>
                  <a:gd name="T5" fmla="*/ 40 h 102"/>
                  <a:gd name="T6" fmla="*/ 26 w 69"/>
                  <a:gd name="T7" fmla="*/ 37 h 102"/>
                  <a:gd name="T8" fmla="*/ 23 w 69"/>
                  <a:gd name="T9" fmla="*/ 40 h 102"/>
                  <a:gd name="T10" fmla="*/ 27 w 69"/>
                  <a:gd name="T11" fmla="*/ 44 h 102"/>
                  <a:gd name="T12" fmla="*/ 30 w 69"/>
                  <a:gd name="T13" fmla="*/ 102 h 102"/>
                  <a:gd name="T14" fmla="*/ 21 w 69"/>
                  <a:gd name="T15" fmla="*/ 102 h 102"/>
                  <a:gd name="T16" fmla="*/ 23 w 69"/>
                  <a:gd name="T17" fmla="*/ 55 h 102"/>
                  <a:gd name="T18" fmla="*/ 2 w 69"/>
                  <a:gd name="T19" fmla="*/ 76 h 102"/>
                  <a:gd name="T20" fmla="*/ 0 w 69"/>
                  <a:gd name="T21" fmla="*/ 76 h 102"/>
                  <a:gd name="T22" fmla="*/ 22 w 69"/>
                  <a:gd name="T23" fmla="*/ 43 h 102"/>
                  <a:gd name="T24" fmla="*/ 21 w 69"/>
                  <a:gd name="T25" fmla="*/ 40 h 102"/>
                  <a:gd name="T26" fmla="*/ 22 w 69"/>
                  <a:gd name="T27" fmla="*/ 39 h 102"/>
                  <a:gd name="T28" fmla="*/ 15 w 69"/>
                  <a:gd name="T29" fmla="*/ 33 h 102"/>
                  <a:gd name="T30" fmla="*/ 7 w 69"/>
                  <a:gd name="T31" fmla="*/ 2 h 102"/>
                  <a:gd name="T32" fmla="*/ 8 w 69"/>
                  <a:gd name="T33" fmla="*/ 0 h 102"/>
                  <a:gd name="T34" fmla="*/ 25 w 69"/>
                  <a:gd name="T35" fmla="*/ 36 h 102"/>
                  <a:gd name="T36" fmla="*/ 26 w 69"/>
                  <a:gd name="T37" fmla="*/ 36 h 102"/>
                  <a:gd name="T38" fmla="*/ 29 w 69"/>
                  <a:gd name="T39" fmla="*/ 38 h 102"/>
                  <a:gd name="T40" fmla="*/ 37 w 69"/>
                  <a:gd name="T41" fmla="*/ 34 h 102"/>
                  <a:gd name="T42" fmla="*/ 68 w 69"/>
                  <a:gd name="T43" fmla="*/ 43 h 102"/>
                  <a:gd name="T44" fmla="*/ 69 w 69"/>
                  <a:gd name="T45" fmla="*/ 45 h 102"/>
                  <a:gd name="T46" fmla="*/ 30 w 69"/>
                  <a:gd name="T47" fmla="*/ 42 h 102"/>
                  <a:gd name="T48" fmla="*/ 27 w 69"/>
                  <a:gd name="T49" fmla="*/ 4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102">
                    <a:moveTo>
                      <a:pt x="23" y="40"/>
                    </a:moveTo>
                    <a:cubicBezTo>
                      <a:pt x="23" y="42"/>
                      <a:pt x="24" y="43"/>
                      <a:pt x="26" y="43"/>
                    </a:cubicBezTo>
                    <a:cubicBezTo>
                      <a:pt x="27" y="43"/>
                      <a:pt x="28" y="42"/>
                      <a:pt x="28" y="40"/>
                    </a:cubicBezTo>
                    <a:cubicBezTo>
                      <a:pt x="28" y="39"/>
                      <a:pt x="27" y="37"/>
                      <a:pt x="26" y="37"/>
                    </a:cubicBezTo>
                    <a:cubicBezTo>
                      <a:pt x="24" y="37"/>
                      <a:pt x="23" y="39"/>
                      <a:pt x="23" y="40"/>
                    </a:cubicBezTo>
                    <a:moveTo>
                      <a:pt x="27" y="44"/>
                    </a:moveTo>
                    <a:cubicBezTo>
                      <a:pt x="30" y="102"/>
                      <a:pt x="30" y="102"/>
                      <a:pt x="30" y="102"/>
                    </a:cubicBezTo>
                    <a:cubicBezTo>
                      <a:pt x="21" y="102"/>
                      <a:pt x="21" y="102"/>
                      <a:pt x="21" y="102"/>
                    </a:cubicBezTo>
                    <a:cubicBezTo>
                      <a:pt x="23" y="55"/>
                      <a:pt x="23" y="55"/>
                      <a:pt x="23" y="55"/>
                    </a:cubicBezTo>
                    <a:cubicBezTo>
                      <a:pt x="2" y="76"/>
                      <a:pt x="2" y="76"/>
                      <a:pt x="2" y="76"/>
                    </a:cubicBezTo>
                    <a:cubicBezTo>
                      <a:pt x="0" y="76"/>
                      <a:pt x="0" y="76"/>
                      <a:pt x="0" y="76"/>
                    </a:cubicBezTo>
                    <a:cubicBezTo>
                      <a:pt x="22" y="43"/>
                      <a:pt x="22" y="43"/>
                      <a:pt x="22" y="43"/>
                    </a:cubicBezTo>
                    <a:cubicBezTo>
                      <a:pt x="22" y="42"/>
                      <a:pt x="21" y="41"/>
                      <a:pt x="21" y="40"/>
                    </a:cubicBezTo>
                    <a:cubicBezTo>
                      <a:pt x="21" y="40"/>
                      <a:pt x="21" y="39"/>
                      <a:pt x="22" y="39"/>
                    </a:cubicBezTo>
                    <a:cubicBezTo>
                      <a:pt x="15" y="33"/>
                      <a:pt x="15" y="33"/>
                      <a:pt x="15" y="33"/>
                    </a:cubicBezTo>
                    <a:cubicBezTo>
                      <a:pt x="7" y="2"/>
                      <a:pt x="7" y="2"/>
                      <a:pt x="7" y="2"/>
                    </a:cubicBezTo>
                    <a:cubicBezTo>
                      <a:pt x="8" y="0"/>
                      <a:pt x="8" y="0"/>
                      <a:pt x="8" y="0"/>
                    </a:cubicBezTo>
                    <a:cubicBezTo>
                      <a:pt x="25" y="36"/>
                      <a:pt x="25" y="36"/>
                      <a:pt x="25" y="36"/>
                    </a:cubicBezTo>
                    <a:cubicBezTo>
                      <a:pt x="25" y="36"/>
                      <a:pt x="25" y="36"/>
                      <a:pt x="26" y="36"/>
                    </a:cubicBezTo>
                    <a:cubicBezTo>
                      <a:pt x="27" y="36"/>
                      <a:pt x="28" y="37"/>
                      <a:pt x="29" y="38"/>
                    </a:cubicBezTo>
                    <a:cubicBezTo>
                      <a:pt x="37" y="34"/>
                      <a:pt x="37" y="34"/>
                      <a:pt x="37" y="34"/>
                    </a:cubicBezTo>
                    <a:cubicBezTo>
                      <a:pt x="68" y="43"/>
                      <a:pt x="68" y="43"/>
                      <a:pt x="68" y="43"/>
                    </a:cubicBezTo>
                    <a:cubicBezTo>
                      <a:pt x="69" y="45"/>
                      <a:pt x="69" y="45"/>
                      <a:pt x="69" y="45"/>
                    </a:cubicBezTo>
                    <a:cubicBezTo>
                      <a:pt x="30" y="42"/>
                      <a:pt x="30" y="42"/>
                      <a:pt x="30" y="42"/>
                    </a:cubicBezTo>
                    <a:cubicBezTo>
                      <a:pt x="29" y="43"/>
                      <a:pt x="28" y="44"/>
                      <a:pt x="27"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104" name="Text Box 6">
            <a:extLst>
              <a:ext uri="{FF2B5EF4-FFF2-40B4-BE49-F238E27FC236}">
                <a16:creationId xmlns:a16="http://schemas.microsoft.com/office/drawing/2014/main" id="{E97E8AA8-399A-4C39-B602-AC16528A4EF7}"/>
              </a:ext>
            </a:extLst>
          </p:cNvPr>
          <p:cNvSpPr txBox="1">
            <a:spLocks noChangeArrowheads="1"/>
          </p:cNvSpPr>
          <p:nvPr/>
        </p:nvSpPr>
        <p:spPr bwMode="gray">
          <a:xfrm>
            <a:off x="5514681" y="4764423"/>
            <a:ext cx="1359504" cy="387798"/>
          </a:xfrm>
          <a:prstGeom prst="rect">
            <a:avLst/>
          </a:prstGeom>
          <a:noFill/>
          <a:ln w="9525" algn="ctr">
            <a:noFill/>
            <a:miter lim="800000"/>
            <a:headEnd/>
            <a:tailEnd/>
          </a:ln>
        </p:spPr>
        <p:txBody>
          <a:bodyPr wrap="square" lIns="0" tIns="0" rIns="0" bIns="0" anchor="t">
            <a:spAutoFit/>
          </a:bodyPr>
          <a:lstStyle/>
          <a:p>
            <a:pPr>
              <a:lnSpc>
                <a:spcPct val="90000"/>
              </a:lnSpc>
              <a:spcBef>
                <a:spcPct val="0"/>
              </a:spcBef>
            </a:pPr>
            <a:r>
              <a:rPr lang="en-US" altLang="en-US" sz="1400" b="1" dirty="0">
                <a:solidFill>
                  <a:srgbClr val="4BB9B9"/>
                </a:solidFill>
                <a:latin typeface="Arial" charset="0"/>
                <a:ea typeface="ＭＳ Ｐゴシック" pitchFamily="34" charset="-128"/>
              </a:rPr>
              <a:t>H</a:t>
            </a:r>
            <a:r>
              <a:rPr lang="en-US" altLang="en-US" sz="1400" b="1" baseline="-25000" dirty="0">
                <a:solidFill>
                  <a:srgbClr val="4BB9B9"/>
                </a:solidFill>
                <a:latin typeface="Arial" charset="0"/>
                <a:ea typeface="ＭＳ Ｐゴシック" pitchFamily="34" charset="-128"/>
              </a:rPr>
              <a:t>2</a:t>
            </a:r>
            <a:r>
              <a:rPr lang="en-US" altLang="en-US" sz="1400" b="1" dirty="0">
                <a:solidFill>
                  <a:srgbClr val="4BB9B9"/>
                </a:solidFill>
                <a:latin typeface="Arial" charset="0"/>
                <a:ea typeface="ＭＳ Ｐゴシック" pitchFamily="34" charset="-128"/>
              </a:rPr>
              <a:t> storage and distribution</a:t>
            </a:r>
          </a:p>
        </p:txBody>
      </p:sp>
      <p:grpSp>
        <p:nvGrpSpPr>
          <p:cNvPr id="10" name="Gruppieren 33"/>
          <p:cNvGrpSpPr/>
          <p:nvPr/>
        </p:nvGrpSpPr>
        <p:grpSpPr>
          <a:xfrm>
            <a:off x="5679665" y="3867326"/>
            <a:ext cx="792163" cy="790575"/>
            <a:chOff x="5993515" y="3526463"/>
            <a:chExt cx="792163" cy="790575"/>
          </a:xfrm>
        </p:grpSpPr>
        <p:sp>
          <p:nvSpPr>
            <p:cNvPr id="103" name="Rectangle 209"/>
            <p:cNvSpPr>
              <a:spLocks noChangeArrowheads="1"/>
            </p:cNvSpPr>
            <p:nvPr/>
          </p:nvSpPr>
          <p:spPr bwMode="auto">
            <a:xfrm>
              <a:off x="5993515" y="3526463"/>
              <a:ext cx="792163" cy="790575"/>
            </a:xfrm>
            <a:prstGeom prst="rect">
              <a:avLst/>
            </a:prstGeom>
            <a:solidFill>
              <a:srgbClr val="41AAAA"/>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11" name="Group 37"/>
            <p:cNvGrpSpPr>
              <a:grpSpLocks noChangeAspect="1"/>
            </p:cNvGrpSpPr>
            <p:nvPr/>
          </p:nvGrpSpPr>
          <p:grpSpPr bwMode="auto">
            <a:xfrm>
              <a:off x="6075363" y="3794125"/>
              <a:ext cx="628650" cy="255588"/>
              <a:chOff x="3827" y="2390"/>
              <a:chExt cx="396" cy="161"/>
            </a:xfrm>
          </p:grpSpPr>
          <p:sp>
            <p:nvSpPr>
              <p:cNvPr id="32" name="AutoShape 36"/>
              <p:cNvSpPr>
                <a:spLocks noChangeAspect="1" noChangeArrowheads="1" noTextEdit="1"/>
              </p:cNvSpPr>
              <p:nvPr/>
            </p:nvSpPr>
            <p:spPr bwMode="auto">
              <a:xfrm>
                <a:off x="3827" y="2390"/>
                <a:ext cx="39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38"/>
              <p:cNvSpPr>
                <a:spLocks noEditPoints="1"/>
              </p:cNvSpPr>
              <p:nvPr/>
            </p:nvSpPr>
            <p:spPr bwMode="auto">
              <a:xfrm>
                <a:off x="3823" y="2386"/>
                <a:ext cx="404" cy="169"/>
              </a:xfrm>
              <a:custGeom>
                <a:avLst/>
                <a:gdLst>
                  <a:gd name="T0" fmla="*/ 51 w 98"/>
                  <a:gd name="T1" fmla="*/ 27 h 41"/>
                  <a:gd name="T2" fmla="*/ 47 w 98"/>
                  <a:gd name="T3" fmla="*/ 27 h 41"/>
                  <a:gd name="T4" fmla="*/ 47 w 98"/>
                  <a:gd name="T5" fmla="*/ 19 h 41"/>
                  <a:gd name="T6" fmla="*/ 40 w 98"/>
                  <a:gd name="T7" fmla="*/ 19 h 41"/>
                  <a:gd name="T8" fmla="*/ 40 w 98"/>
                  <a:gd name="T9" fmla="*/ 27 h 41"/>
                  <a:gd name="T10" fmla="*/ 36 w 98"/>
                  <a:gd name="T11" fmla="*/ 27 h 41"/>
                  <a:gd name="T12" fmla="*/ 36 w 98"/>
                  <a:gd name="T13" fmla="*/ 8 h 41"/>
                  <a:gd name="T14" fmla="*/ 40 w 98"/>
                  <a:gd name="T15" fmla="*/ 8 h 41"/>
                  <a:gd name="T16" fmla="*/ 40 w 98"/>
                  <a:gd name="T17" fmla="*/ 16 h 41"/>
                  <a:gd name="T18" fmla="*/ 47 w 98"/>
                  <a:gd name="T19" fmla="*/ 16 h 41"/>
                  <a:gd name="T20" fmla="*/ 47 w 98"/>
                  <a:gd name="T21" fmla="*/ 8 h 41"/>
                  <a:gd name="T22" fmla="*/ 51 w 98"/>
                  <a:gd name="T23" fmla="*/ 8 h 41"/>
                  <a:gd name="T24" fmla="*/ 51 w 98"/>
                  <a:gd name="T25" fmla="*/ 27 h 41"/>
                  <a:gd name="T26" fmla="*/ 97 w 98"/>
                  <a:gd name="T27" fmla="*/ 12 h 41"/>
                  <a:gd name="T28" fmla="*/ 94 w 98"/>
                  <a:gd name="T29" fmla="*/ 12 h 41"/>
                  <a:gd name="T30" fmla="*/ 86 w 98"/>
                  <a:gd name="T31" fmla="*/ 0 h 41"/>
                  <a:gd name="T32" fmla="*/ 12 w 98"/>
                  <a:gd name="T33" fmla="*/ 0 h 41"/>
                  <a:gd name="T34" fmla="*/ 4 w 98"/>
                  <a:gd name="T35" fmla="*/ 12 h 41"/>
                  <a:gd name="T36" fmla="*/ 1 w 98"/>
                  <a:gd name="T37" fmla="*/ 12 h 41"/>
                  <a:gd name="T38" fmla="*/ 0 w 98"/>
                  <a:gd name="T39" fmla="*/ 18 h 41"/>
                  <a:gd name="T40" fmla="*/ 1 w 98"/>
                  <a:gd name="T41" fmla="*/ 24 h 41"/>
                  <a:gd name="T42" fmla="*/ 4 w 98"/>
                  <a:gd name="T43" fmla="*/ 24 h 41"/>
                  <a:gd name="T44" fmla="*/ 12 w 98"/>
                  <a:gd name="T45" fmla="*/ 36 h 41"/>
                  <a:gd name="T46" fmla="*/ 22 w 98"/>
                  <a:gd name="T47" fmla="*/ 36 h 41"/>
                  <a:gd name="T48" fmla="*/ 22 w 98"/>
                  <a:gd name="T49" fmla="*/ 41 h 41"/>
                  <a:gd name="T50" fmla="*/ 30 w 98"/>
                  <a:gd name="T51" fmla="*/ 41 h 41"/>
                  <a:gd name="T52" fmla="*/ 30 w 98"/>
                  <a:gd name="T53" fmla="*/ 36 h 41"/>
                  <a:gd name="T54" fmla="*/ 68 w 98"/>
                  <a:gd name="T55" fmla="*/ 36 h 41"/>
                  <a:gd name="T56" fmla="*/ 68 w 98"/>
                  <a:gd name="T57" fmla="*/ 41 h 41"/>
                  <a:gd name="T58" fmla="*/ 76 w 98"/>
                  <a:gd name="T59" fmla="*/ 41 h 41"/>
                  <a:gd name="T60" fmla="*/ 76 w 98"/>
                  <a:gd name="T61" fmla="*/ 36 h 41"/>
                  <a:gd name="T62" fmla="*/ 86 w 98"/>
                  <a:gd name="T63" fmla="*/ 36 h 41"/>
                  <a:gd name="T64" fmla="*/ 94 w 98"/>
                  <a:gd name="T65" fmla="*/ 24 h 41"/>
                  <a:gd name="T66" fmla="*/ 97 w 98"/>
                  <a:gd name="T67" fmla="*/ 24 h 41"/>
                  <a:gd name="T68" fmla="*/ 98 w 98"/>
                  <a:gd name="T69" fmla="*/ 18 h 41"/>
                  <a:gd name="T70" fmla="*/ 97 w 98"/>
                  <a:gd name="T71" fmla="*/ 12 h 41"/>
                  <a:gd name="T72" fmla="*/ 65 w 98"/>
                  <a:gd name="T73" fmla="*/ 31 h 41"/>
                  <a:gd name="T74" fmla="*/ 56 w 98"/>
                  <a:gd name="T75" fmla="*/ 31 h 41"/>
                  <a:gd name="T76" fmla="*/ 56 w 98"/>
                  <a:gd name="T77" fmla="*/ 29 h 41"/>
                  <a:gd name="T78" fmla="*/ 62 w 98"/>
                  <a:gd name="T79" fmla="*/ 22 h 41"/>
                  <a:gd name="T80" fmla="*/ 60 w 98"/>
                  <a:gd name="T81" fmla="*/ 20 h 41"/>
                  <a:gd name="T82" fmla="*/ 57 w 98"/>
                  <a:gd name="T83" fmla="*/ 21 h 41"/>
                  <a:gd name="T84" fmla="*/ 57 w 98"/>
                  <a:gd name="T85" fmla="*/ 21 h 41"/>
                  <a:gd name="T86" fmla="*/ 56 w 98"/>
                  <a:gd name="T87" fmla="*/ 19 h 41"/>
                  <a:gd name="T88" fmla="*/ 60 w 98"/>
                  <a:gd name="T89" fmla="*/ 18 h 41"/>
                  <a:gd name="T90" fmla="*/ 65 w 98"/>
                  <a:gd name="T91" fmla="*/ 22 h 41"/>
                  <a:gd name="T92" fmla="*/ 62 w 98"/>
                  <a:gd name="T93" fmla="*/ 27 h 41"/>
                  <a:gd name="T94" fmla="*/ 60 w 98"/>
                  <a:gd name="T95" fmla="*/ 29 h 41"/>
                  <a:gd name="T96" fmla="*/ 65 w 98"/>
                  <a:gd name="T97" fmla="*/ 29 h 41"/>
                  <a:gd name="T98" fmla="*/ 65 w 98"/>
                  <a:gd name="T99" fmla="*/ 3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 h="41">
                    <a:moveTo>
                      <a:pt x="51" y="27"/>
                    </a:moveTo>
                    <a:cubicBezTo>
                      <a:pt x="47" y="27"/>
                      <a:pt x="47" y="27"/>
                      <a:pt x="47" y="27"/>
                    </a:cubicBezTo>
                    <a:cubicBezTo>
                      <a:pt x="47" y="19"/>
                      <a:pt x="47" y="19"/>
                      <a:pt x="47" y="19"/>
                    </a:cubicBezTo>
                    <a:cubicBezTo>
                      <a:pt x="40" y="19"/>
                      <a:pt x="40" y="19"/>
                      <a:pt x="40" y="19"/>
                    </a:cubicBezTo>
                    <a:cubicBezTo>
                      <a:pt x="40" y="27"/>
                      <a:pt x="40" y="27"/>
                      <a:pt x="40" y="27"/>
                    </a:cubicBezTo>
                    <a:cubicBezTo>
                      <a:pt x="36" y="27"/>
                      <a:pt x="36" y="27"/>
                      <a:pt x="36" y="27"/>
                    </a:cubicBezTo>
                    <a:cubicBezTo>
                      <a:pt x="36" y="8"/>
                      <a:pt x="36" y="8"/>
                      <a:pt x="36" y="8"/>
                    </a:cubicBezTo>
                    <a:cubicBezTo>
                      <a:pt x="40" y="8"/>
                      <a:pt x="40" y="8"/>
                      <a:pt x="40" y="8"/>
                    </a:cubicBezTo>
                    <a:cubicBezTo>
                      <a:pt x="40" y="16"/>
                      <a:pt x="40" y="16"/>
                      <a:pt x="40" y="16"/>
                    </a:cubicBezTo>
                    <a:cubicBezTo>
                      <a:pt x="47" y="16"/>
                      <a:pt x="47" y="16"/>
                      <a:pt x="47" y="16"/>
                    </a:cubicBezTo>
                    <a:cubicBezTo>
                      <a:pt x="47" y="8"/>
                      <a:pt x="47" y="8"/>
                      <a:pt x="47" y="8"/>
                    </a:cubicBezTo>
                    <a:cubicBezTo>
                      <a:pt x="51" y="8"/>
                      <a:pt x="51" y="8"/>
                      <a:pt x="51" y="8"/>
                    </a:cubicBezTo>
                    <a:lnTo>
                      <a:pt x="51" y="27"/>
                    </a:lnTo>
                    <a:close/>
                    <a:moveTo>
                      <a:pt x="97" y="12"/>
                    </a:moveTo>
                    <a:cubicBezTo>
                      <a:pt x="94" y="12"/>
                      <a:pt x="94" y="12"/>
                      <a:pt x="94" y="12"/>
                    </a:cubicBezTo>
                    <a:cubicBezTo>
                      <a:pt x="93" y="5"/>
                      <a:pt x="90" y="0"/>
                      <a:pt x="86" y="0"/>
                    </a:cubicBezTo>
                    <a:cubicBezTo>
                      <a:pt x="12" y="0"/>
                      <a:pt x="12" y="0"/>
                      <a:pt x="12" y="0"/>
                    </a:cubicBezTo>
                    <a:cubicBezTo>
                      <a:pt x="9" y="0"/>
                      <a:pt x="5" y="5"/>
                      <a:pt x="4" y="12"/>
                    </a:cubicBezTo>
                    <a:cubicBezTo>
                      <a:pt x="1" y="12"/>
                      <a:pt x="1" y="12"/>
                      <a:pt x="1" y="12"/>
                    </a:cubicBezTo>
                    <a:cubicBezTo>
                      <a:pt x="1" y="12"/>
                      <a:pt x="0" y="15"/>
                      <a:pt x="0" y="18"/>
                    </a:cubicBezTo>
                    <a:cubicBezTo>
                      <a:pt x="0" y="21"/>
                      <a:pt x="1" y="24"/>
                      <a:pt x="1" y="24"/>
                    </a:cubicBezTo>
                    <a:cubicBezTo>
                      <a:pt x="4" y="24"/>
                      <a:pt x="4" y="24"/>
                      <a:pt x="4" y="24"/>
                    </a:cubicBezTo>
                    <a:cubicBezTo>
                      <a:pt x="5" y="31"/>
                      <a:pt x="9" y="36"/>
                      <a:pt x="12" y="36"/>
                    </a:cubicBezTo>
                    <a:cubicBezTo>
                      <a:pt x="22" y="36"/>
                      <a:pt x="22" y="36"/>
                      <a:pt x="22" y="36"/>
                    </a:cubicBezTo>
                    <a:cubicBezTo>
                      <a:pt x="22" y="41"/>
                      <a:pt x="22" y="41"/>
                      <a:pt x="22" y="41"/>
                    </a:cubicBezTo>
                    <a:cubicBezTo>
                      <a:pt x="30" y="41"/>
                      <a:pt x="30" y="41"/>
                      <a:pt x="30" y="41"/>
                    </a:cubicBezTo>
                    <a:cubicBezTo>
                      <a:pt x="30" y="36"/>
                      <a:pt x="30" y="36"/>
                      <a:pt x="30" y="36"/>
                    </a:cubicBezTo>
                    <a:cubicBezTo>
                      <a:pt x="68" y="36"/>
                      <a:pt x="68" y="36"/>
                      <a:pt x="68" y="36"/>
                    </a:cubicBezTo>
                    <a:cubicBezTo>
                      <a:pt x="68" y="41"/>
                      <a:pt x="68" y="41"/>
                      <a:pt x="68" y="41"/>
                    </a:cubicBezTo>
                    <a:cubicBezTo>
                      <a:pt x="76" y="41"/>
                      <a:pt x="76" y="41"/>
                      <a:pt x="76" y="41"/>
                    </a:cubicBezTo>
                    <a:cubicBezTo>
                      <a:pt x="76" y="36"/>
                      <a:pt x="76" y="36"/>
                      <a:pt x="76" y="36"/>
                    </a:cubicBezTo>
                    <a:cubicBezTo>
                      <a:pt x="86" y="36"/>
                      <a:pt x="86" y="36"/>
                      <a:pt x="86" y="36"/>
                    </a:cubicBezTo>
                    <a:cubicBezTo>
                      <a:pt x="90" y="36"/>
                      <a:pt x="93" y="31"/>
                      <a:pt x="94" y="24"/>
                    </a:cubicBezTo>
                    <a:cubicBezTo>
                      <a:pt x="97" y="24"/>
                      <a:pt x="97" y="24"/>
                      <a:pt x="97" y="24"/>
                    </a:cubicBezTo>
                    <a:cubicBezTo>
                      <a:pt x="97" y="24"/>
                      <a:pt x="98" y="21"/>
                      <a:pt x="98" y="18"/>
                    </a:cubicBezTo>
                    <a:cubicBezTo>
                      <a:pt x="98" y="15"/>
                      <a:pt x="97" y="12"/>
                      <a:pt x="97" y="12"/>
                    </a:cubicBezTo>
                    <a:moveTo>
                      <a:pt x="65" y="31"/>
                    </a:moveTo>
                    <a:cubicBezTo>
                      <a:pt x="56" y="31"/>
                      <a:pt x="56" y="31"/>
                      <a:pt x="56" y="31"/>
                    </a:cubicBezTo>
                    <a:cubicBezTo>
                      <a:pt x="56" y="29"/>
                      <a:pt x="56" y="29"/>
                      <a:pt x="56" y="29"/>
                    </a:cubicBezTo>
                    <a:cubicBezTo>
                      <a:pt x="60" y="25"/>
                      <a:pt x="62" y="23"/>
                      <a:pt x="62" y="22"/>
                    </a:cubicBezTo>
                    <a:cubicBezTo>
                      <a:pt x="62" y="21"/>
                      <a:pt x="61" y="20"/>
                      <a:pt x="60" y="20"/>
                    </a:cubicBezTo>
                    <a:cubicBezTo>
                      <a:pt x="59" y="20"/>
                      <a:pt x="58" y="21"/>
                      <a:pt x="57" y="21"/>
                    </a:cubicBezTo>
                    <a:cubicBezTo>
                      <a:pt x="57" y="21"/>
                      <a:pt x="57" y="21"/>
                      <a:pt x="57" y="21"/>
                    </a:cubicBezTo>
                    <a:cubicBezTo>
                      <a:pt x="56" y="19"/>
                      <a:pt x="56" y="19"/>
                      <a:pt x="56" y="19"/>
                    </a:cubicBezTo>
                    <a:cubicBezTo>
                      <a:pt x="57" y="18"/>
                      <a:pt x="59" y="18"/>
                      <a:pt x="60" y="18"/>
                    </a:cubicBezTo>
                    <a:cubicBezTo>
                      <a:pt x="63" y="18"/>
                      <a:pt x="65" y="19"/>
                      <a:pt x="65" y="22"/>
                    </a:cubicBezTo>
                    <a:cubicBezTo>
                      <a:pt x="65" y="23"/>
                      <a:pt x="64" y="25"/>
                      <a:pt x="62" y="27"/>
                    </a:cubicBezTo>
                    <a:cubicBezTo>
                      <a:pt x="61" y="28"/>
                      <a:pt x="61" y="28"/>
                      <a:pt x="60" y="29"/>
                    </a:cubicBezTo>
                    <a:cubicBezTo>
                      <a:pt x="65" y="29"/>
                      <a:pt x="65" y="29"/>
                      <a:pt x="65" y="29"/>
                    </a:cubicBezTo>
                    <a:lnTo>
                      <a:pt x="65"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12" name="Group 143"/>
          <p:cNvGrpSpPr>
            <a:grpSpLocks noChangeAspect="1"/>
          </p:cNvGrpSpPr>
          <p:nvPr/>
        </p:nvGrpSpPr>
        <p:grpSpPr bwMode="auto">
          <a:xfrm>
            <a:off x="7560001" y="2846475"/>
            <a:ext cx="792162" cy="790575"/>
            <a:chOff x="5291" y="1231"/>
            <a:chExt cx="499" cy="498"/>
          </a:xfrm>
        </p:grpSpPr>
        <p:sp>
          <p:nvSpPr>
            <p:cNvPr id="88" name="AutoShape 142"/>
            <p:cNvSpPr>
              <a:spLocks noChangeAspect="1" noChangeArrowheads="1" noTextEdit="1"/>
            </p:cNvSpPr>
            <p:nvPr/>
          </p:nvSpPr>
          <p:spPr bwMode="auto">
            <a:xfrm>
              <a:off x="5291" y="1231"/>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Rectangle 144"/>
            <p:cNvSpPr>
              <a:spLocks noChangeArrowheads="1"/>
            </p:cNvSpPr>
            <p:nvPr/>
          </p:nvSpPr>
          <p:spPr bwMode="auto">
            <a:xfrm>
              <a:off x="5291" y="1231"/>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45"/>
            <p:cNvSpPr>
              <a:spLocks noEditPoints="1"/>
            </p:cNvSpPr>
            <p:nvPr/>
          </p:nvSpPr>
          <p:spPr bwMode="auto">
            <a:xfrm>
              <a:off x="5360" y="1338"/>
              <a:ext cx="361" cy="261"/>
            </a:xfrm>
            <a:custGeom>
              <a:avLst/>
              <a:gdLst>
                <a:gd name="T0" fmla="*/ 3326 w 3553"/>
                <a:gd name="T1" fmla="*/ 908 h 2571"/>
                <a:gd name="T2" fmla="*/ 3024 w 3553"/>
                <a:gd name="T3" fmla="*/ 908 h 2571"/>
                <a:gd name="T4" fmla="*/ 2722 w 3553"/>
                <a:gd name="T5" fmla="*/ 1512 h 2571"/>
                <a:gd name="T6" fmla="*/ 2797 w 3553"/>
                <a:gd name="T7" fmla="*/ 1285 h 2571"/>
                <a:gd name="T8" fmla="*/ 2722 w 3553"/>
                <a:gd name="T9" fmla="*/ 1134 h 2571"/>
                <a:gd name="T10" fmla="*/ 2797 w 3553"/>
                <a:gd name="T11" fmla="*/ 983 h 2571"/>
                <a:gd name="T12" fmla="*/ 2722 w 3553"/>
                <a:gd name="T13" fmla="*/ 832 h 2571"/>
                <a:gd name="T14" fmla="*/ 2797 w 3553"/>
                <a:gd name="T15" fmla="*/ 681 h 2571"/>
                <a:gd name="T16" fmla="*/ 2722 w 3553"/>
                <a:gd name="T17" fmla="*/ 530 h 2571"/>
                <a:gd name="T18" fmla="*/ 2608 w 3553"/>
                <a:gd name="T19" fmla="*/ 303 h 2571"/>
                <a:gd name="T20" fmla="*/ 2495 w 3553"/>
                <a:gd name="T21" fmla="*/ 416 h 2571"/>
                <a:gd name="T22" fmla="*/ 2344 w 3553"/>
                <a:gd name="T23" fmla="*/ 983 h 2571"/>
                <a:gd name="T24" fmla="*/ 2230 w 3553"/>
                <a:gd name="T25" fmla="*/ 0 h 2571"/>
                <a:gd name="T26" fmla="*/ 2117 w 3553"/>
                <a:gd name="T27" fmla="*/ 1134 h 2571"/>
                <a:gd name="T28" fmla="*/ 1739 w 3553"/>
                <a:gd name="T29" fmla="*/ 605 h 2571"/>
                <a:gd name="T30" fmla="*/ 1663 w 3553"/>
                <a:gd name="T31" fmla="*/ 530 h 2571"/>
                <a:gd name="T32" fmla="*/ 1588 w 3553"/>
                <a:gd name="T33" fmla="*/ 1134 h 2571"/>
                <a:gd name="T34" fmla="*/ 1437 w 3553"/>
                <a:gd name="T35" fmla="*/ 454 h 2571"/>
                <a:gd name="T36" fmla="*/ 1134 w 3553"/>
                <a:gd name="T37" fmla="*/ 454 h 2571"/>
                <a:gd name="T38" fmla="*/ 908 w 3553"/>
                <a:gd name="T39" fmla="*/ 1134 h 2571"/>
                <a:gd name="T40" fmla="*/ 719 w 3553"/>
                <a:gd name="T41" fmla="*/ 605 h 2571"/>
                <a:gd name="T42" fmla="*/ 530 w 3553"/>
                <a:gd name="T43" fmla="*/ 1512 h 2571"/>
                <a:gd name="T44" fmla="*/ 152 w 3553"/>
                <a:gd name="T45" fmla="*/ 1966 h 2571"/>
                <a:gd name="T46" fmla="*/ 0 w 3553"/>
                <a:gd name="T47" fmla="*/ 2571 h 2571"/>
                <a:gd name="T48" fmla="*/ 3553 w 3553"/>
                <a:gd name="T49" fmla="*/ 1966 h 2571"/>
                <a:gd name="T50" fmla="*/ 681 w 3553"/>
                <a:gd name="T51" fmla="*/ 1966 h 2571"/>
                <a:gd name="T52" fmla="*/ 530 w 3553"/>
                <a:gd name="T53" fmla="*/ 1815 h 2571"/>
                <a:gd name="T54" fmla="*/ 681 w 3553"/>
                <a:gd name="T55" fmla="*/ 1966 h 2571"/>
                <a:gd name="T56" fmla="*/ 832 w 3553"/>
                <a:gd name="T57" fmla="*/ 1966 h 2571"/>
                <a:gd name="T58" fmla="*/ 983 w 3553"/>
                <a:gd name="T59" fmla="*/ 1815 h 2571"/>
                <a:gd name="T60" fmla="*/ 983 w 3553"/>
                <a:gd name="T61" fmla="*/ 1663 h 2571"/>
                <a:gd name="T62" fmla="*/ 832 w 3553"/>
                <a:gd name="T63" fmla="*/ 1512 h 2571"/>
                <a:gd name="T64" fmla="*/ 983 w 3553"/>
                <a:gd name="T65" fmla="*/ 1663 h 2571"/>
                <a:gd name="T66" fmla="*/ 1134 w 3553"/>
                <a:gd name="T67" fmla="*/ 1966 h 2571"/>
                <a:gd name="T68" fmla="*/ 1285 w 3553"/>
                <a:gd name="T69" fmla="*/ 1815 h 2571"/>
                <a:gd name="T70" fmla="*/ 1285 w 3553"/>
                <a:gd name="T71" fmla="*/ 1663 h 2571"/>
                <a:gd name="T72" fmla="*/ 1134 w 3553"/>
                <a:gd name="T73" fmla="*/ 1512 h 2571"/>
                <a:gd name="T74" fmla="*/ 1285 w 3553"/>
                <a:gd name="T75" fmla="*/ 1663 h 2571"/>
                <a:gd name="T76" fmla="*/ 1437 w 3553"/>
                <a:gd name="T77" fmla="*/ 1663 h 2571"/>
                <a:gd name="T78" fmla="*/ 1588 w 3553"/>
                <a:gd name="T79" fmla="*/ 1512 h 2571"/>
                <a:gd name="T80" fmla="*/ 1890 w 3553"/>
                <a:gd name="T81" fmla="*/ 1966 h 2571"/>
                <a:gd name="T82" fmla="*/ 1739 w 3553"/>
                <a:gd name="T83" fmla="*/ 1815 h 2571"/>
                <a:gd name="T84" fmla="*/ 1890 w 3553"/>
                <a:gd name="T85" fmla="*/ 1966 h 2571"/>
                <a:gd name="T86" fmla="*/ 2041 w 3553"/>
                <a:gd name="T87" fmla="*/ 1966 h 2571"/>
                <a:gd name="T88" fmla="*/ 2193 w 3553"/>
                <a:gd name="T89" fmla="*/ 1815 h 2571"/>
                <a:gd name="T90" fmla="*/ 2495 w 3553"/>
                <a:gd name="T91" fmla="*/ 2268 h 2571"/>
                <a:gd name="T92" fmla="*/ 2344 w 3553"/>
                <a:gd name="T93" fmla="*/ 2117 h 2571"/>
                <a:gd name="T94" fmla="*/ 2495 w 3553"/>
                <a:gd name="T95" fmla="*/ 2268 h 2571"/>
                <a:gd name="T96" fmla="*/ 2344 w 3553"/>
                <a:gd name="T97" fmla="*/ 1966 h 2571"/>
                <a:gd name="T98" fmla="*/ 2495 w 3553"/>
                <a:gd name="T99" fmla="*/ 1815 h 2571"/>
                <a:gd name="T100" fmla="*/ 2797 w 3553"/>
                <a:gd name="T101" fmla="*/ 2268 h 2571"/>
                <a:gd name="T102" fmla="*/ 2646 w 3553"/>
                <a:gd name="T103" fmla="*/ 2117 h 2571"/>
                <a:gd name="T104" fmla="*/ 2797 w 3553"/>
                <a:gd name="T105" fmla="*/ 2268 h 2571"/>
                <a:gd name="T106" fmla="*/ 2948 w 3553"/>
                <a:gd name="T107" fmla="*/ 1966 h 2571"/>
                <a:gd name="T108" fmla="*/ 3100 w 3553"/>
                <a:gd name="T109" fmla="*/ 1815 h 2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3" h="2571">
                  <a:moveTo>
                    <a:pt x="3326" y="1966"/>
                  </a:moveTo>
                  <a:cubicBezTo>
                    <a:pt x="3326" y="908"/>
                    <a:pt x="3326" y="908"/>
                    <a:pt x="3326" y="908"/>
                  </a:cubicBezTo>
                  <a:cubicBezTo>
                    <a:pt x="3326" y="824"/>
                    <a:pt x="3259" y="756"/>
                    <a:pt x="3175" y="756"/>
                  </a:cubicBezTo>
                  <a:cubicBezTo>
                    <a:pt x="3092" y="756"/>
                    <a:pt x="3024" y="824"/>
                    <a:pt x="3024" y="908"/>
                  </a:cubicBezTo>
                  <a:cubicBezTo>
                    <a:pt x="3024" y="1512"/>
                    <a:pt x="3024" y="1512"/>
                    <a:pt x="3024" y="1512"/>
                  </a:cubicBezTo>
                  <a:cubicBezTo>
                    <a:pt x="2722" y="1512"/>
                    <a:pt x="2722" y="1512"/>
                    <a:pt x="2722" y="1512"/>
                  </a:cubicBezTo>
                  <a:cubicBezTo>
                    <a:pt x="2722" y="1285"/>
                    <a:pt x="2722" y="1285"/>
                    <a:pt x="2722" y="1285"/>
                  </a:cubicBezTo>
                  <a:cubicBezTo>
                    <a:pt x="2797" y="1285"/>
                    <a:pt x="2797" y="1285"/>
                    <a:pt x="2797" y="1285"/>
                  </a:cubicBezTo>
                  <a:cubicBezTo>
                    <a:pt x="2797" y="1134"/>
                    <a:pt x="2797" y="1134"/>
                    <a:pt x="2797" y="1134"/>
                  </a:cubicBezTo>
                  <a:cubicBezTo>
                    <a:pt x="2722" y="1134"/>
                    <a:pt x="2722" y="1134"/>
                    <a:pt x="2722" y="1134"/>
                  </a:cubicBezTo>
                  <a:cubicBezTo>
                    <a:pt x="2722" y="983"/>
                    <a:pt x="2722" y="983"/>
                    <a:pt x="2722" y="983"/>
                  </a:cubicBezTo>
                  <a:cubicBezTo>
                    <a:pt x="2797" y="983"/>
                    <a:pt x="2797" y="983"/>
                    <a:pt x="2797" y="983"/>
                  </a:cubicBezTo>
                  <a:cubicBezTo>
                    <a:pt x="2797" y="832"/>
                    <a:pt x="2797" y="832"/>
                    <a:pt x="2797" y="832"/>
                  </a:cubicBezTo>
                  <a:cubicBezTo>
                    <a:pt x="2722" y="832"/>
                    <a:pt x="2722" y="832"/>
                    <a:pt x="2722" y="832"/>
                  </a:cubicBezTo>
                  <a:cubicBezTo>
                    <a:pt x="2722" y="681"/>
                    <a:pt x="2722" y="681"/>
                    <a:pt x="2722" y="681"/>
                  </a:cubicBezTo>
                  <a:cubicBezTo>
                    <a:pt x="2797" y="681"/>
                    <a:pt x="2797" y="681"/>
                    <a:pt x="2797" y="681"/>
                  </a:cubicBezTo>
                  <a:cubicBezTo>
                    <a:pt x="2797" y="530"/>
                    <a:pt x="2797" y="530"/>
                    <a:pt x="2797" y="530"/>
                  </a:cubicBezTo>
                  <a:cubicBezTo>
                    <a:pt x="2722" y="530"/>
                    <a:pt x="2722" y="530"/>
                    <a:pt x="2722" y="530"/>
                  </a:cubicBezTo>
                  <a:cubicBezTo>
                    <a:pt x="2722" y="416"/>
                    <a:pt x="2722" y="416"/>
                    <a:pt x="2722" y="416"/>
                  </a:cubicBezTo>
                  <a:cubicBezTo>
                    <a:pt x="2722" y="354"/>
                    <a:pt x="2671" y="303"/>
                    <a:pt x="2608" y="303"/>
                  </a:cubicBezTo>
                  <a:cubicBezTo>
                    <a:pt x="2608" y="303"/>
                    <a:pt x="2608" y="303"/>
                    <a:pt x="2608" y="303"/>
                  </a:cubicBezTo>
                  <a:cubicBezTo>
                    <a:pt x="2546" y="303"/>
                    <a:pt x="2495" y="354"/>
                    <a:pt x="2495" y="416"/>
                  </a:cubicBezTo>
                  <a:cubicBezTo>
                    <a:pt x="2495" y="983"/>
                    <a:pt x="2495" y="983"/>
                    <a:pt x="2495" y="983"/>
                  </a:cubicBezTo>
                  <a:cubicBezTo>
                    <a:pt x="2344" y="983"/>
                    <a:pt x="2344" y="983"/>
                    <a:pt x="2344" y="983"/>
                  </a:cubicBezTo>
                  <a:cubicBezTo>
                    <a:pt x="2344" y="114"/>
                    <a:pt x="2344" y="114"/>
                    <a:pt x="2344" y="114"/>
                  </a:cubicBezTo>
                  <a:cubicBezTo>
                    <a:pt x="2344" y="51"/>
                    <a:pt x="2293" y="0"/>
                    <a:pt x="2230" y="0"/>
                  </a:cubicBezTo>
                  <a:cubicBezTo>
                    <a:pt x="2168" y="0"/>
                    <a:pt x="2117" y="51"/>
                    <a:pt x="2117" y="114"/>
                  </a:cubicBezTo>
                  <a:cubicBezTo>
                    <a:pt x="2117" y="1134"/>
                    <a:pt x="2117" y="1134"/>
                    <a:pt x="2117" y="1134"/>
                  </a:cubicBezTo>
                  <a:cubicBezTo>
                    <a:pt x="1739" y="1134"/>
                    <a:pt x="1739" y="1134"/>
                    <a:pt x="1739" y="1134"/>
                  </a:cubicBezTo>
                  <a:cubicBezTo>
                    <a:pt x="1739" y="605"/>
                    <a:pt x="1739" y="605"/>
                    <a:pt x="1739" y="605"/>
                  </a:cubicBezTo>
                  <a:cubicBezTo>
                    <a:pt x="1739" y="563"/>
                    <a:pt x="1705" y="530"/>
                    <a:pt x="1663" y="530"/>
                  </a:cubicBezTo>
                  <a:cubicBezTo>
                    <a:pt x="1663" y="530"/>
                    <a:pt x="1663" y="530"/>
                    <a:pt x="1663" y="530"/>
                  </a:cubicBezTo>
                  <a:cubicBezTo>
                    <a:pt x="1622" y="530"/>
                    <a:pt x="1588" y="563"/>
                    <a:pt x="1588" y="605"/>
                  </a:cubicBezTo>
                  <a:cubicBezTo>
                    <a:pt x="1588" y="1134"/>
                    <a:pt x="1588" y="1134"/>
                    <a:pt x="1588" y="1134"/>
                  </a:cubicBezTo>
                  <a:cubicBezTo>
                    <a:pt x="1437" y="1134"/>
                    <a:pt x="1437" y="1134"/>
                    <a:pt x="1437" y="1134"/>
                  </a:cubicBezTo>
                  <a:cubicBezTo>
                    <a:pt x="1437" y="454"/>
                    <a:pt x="1437" y="454"/>
                    <a:pt x="1437" y="454"/>
                  </a:cubicBezTo>
                  <a:cubicBezTo>
                    <a:pt x="1437" y="370"/>
                    <a:pt x="1369" y="303"/>
                    <a:pt x="1285" y="303"/>
                  </a:cubicBezTo>
                  <a:cubicBezTo>
                    <a:pt x="1202" y="303"/>
                    <a:pt x="1134" y="370"/>
                    <a:pt x="1134" y="454"/>
                  </a:cubicBezTo>
                  <a:cubicBezTo>
                    <a:pt x="1134" y="1134"/>
                    <a:pt x="1134" y="1134"/>
                    <a:pt x="1134" y="1134"/>
                  </a:cubicBezTo>
                  <a:cubicBezTo>
                    <a:pt x="908" y="1134"/>
                    <a:pt x="908" y="1134"/>
                    <a:pt x="908" y="1134"/>
                  </a:cubicBezTo>
                  <a:cubicBezTo>
                    <a:pt x="908" y="794"/>
                    <a:pt x="908" y="794"/>
                    <a:pt x="908" y="794"/>
                  </a:cubicBezTo>
                  <a:cubicBezTo>
                    <a:pt x="908" y="690"/>
                    <a:pt x="823" y="605"/>
                    <a:pt x="719" y="605"/>
                  </a:cubicBezTo>
                  <a:cubicBezTo>
                    <a:pt x="614" y="605"/>
                    <a:pt x="530" y="690"/>
                    <a:pt x="530" y="794"/>
                  </a:cubicBezTo>
                  <a:cubicBezTo>
                    <a:pt x="530" y="1512"/>
                    <a:pt x="530" y="1512"/>
                    <a:pt x="530" y="1512"/>
                  </a:cubicBezTo>
                  <a:cubicBezTo>
                    <a:pt x="152" y="1512"/>
                    <a:pt x="152" y="1512"/>
                    <a:pt x="152" y="1512"/>
                  </a:cubicBezTo>
                  <a:cubicBezTo>
                    <a:pt x="152" y="1966"/>
                    <a:pt x="152" y="1966"/>
                    <a:pt x="152" y="1966"/>
                  </a:cubicBezTo>
                  <a:cubicBezTo>
                    <a:pt x="0" y="1966"/>
                    <a:pt x="0" y="1966"/>
                    <a:pt x="0" y="1966"/>
                  </a:cubicBezTo>
                  <a:cubicBezTo>
                    <a:pt x="0" y="2571"/>
                    <a:pt x="0" y="2571"/>
                    <a:pt x="0" y="2571"/>
                  </a:cubicBezTo>
                  <a:cubicBezTo>
                    <a:pt x="3553" y="2571"/>
                    <a:pt x="3553" y="2571"/>
                    <a:pt x="3553" y="2571"/>
                  </a:cubicBezTo>
                  <a:cubicBezTo>
                    <a:pt x="3553" y="1966"/>
                    <a:pt x="3553" y="1966"/>
                    <a:pt x="3553" y="1966"/>
                  </a:cubicBezTo>
                  <a:lnTo>
                    <a:pt x="3326" y="1966"/>
                  </a:lnTo>
                  <a:close/>
                  <a:moveTo>
                    <a:pt x="681" y="1966"/>
                  </a:moveTo>
                  <a:cubicBezTo>
                    <a:pt x="530" y="1966"/>
                    <a:pt x="530" y="1966"/>
                    <a:pt x="530" y="1966"/>
                  </a:cubicBezTo>
                  <a:cubicBezTo>
                    <a:pt x="530" y="1815"/>
                    <a:pt x="530" y="1815"/>
                    <a:pt x="530" y="1815"/>
                  </a:cubicBezTo>
                  <a:cubicBezTo>
                    <a:pt x="681" y="1815"/>
                    <a:pt x="681" y="1815"/>
                    <a:pt x="681" y="1815"/>
                  </a:cubicBezTo>
                  <a:lnTo>
                    <a:pt x="681" y="1966"/>
                  </a:lnTo>
                  <a:close/>
                  <a:moveTo>
                    <a:pt x="983" y="1966"/>
                  </a:moveTo>
                  <a:cubicBezTo>
                    <a:pt x="832" y="1966"/>
                    <a:pt x="832" y="1966"/>
                    <a:pt x="832" y="1966"/>
                  </a:cubicBezTo>
                  <a:cubicBezTo>
                    <a:pt x="832" y="1815"/>
                    <a:pt x="832" y="1815"/>
                    <a:pt x="832" y="1815"/>
                  </a:cubicBezTo>
                  <a:cubicBezTo>
                    <a:pt x="983" y="1815"/>
                    <a:pt x="983" y="1815"/>
                    <a:pt x="983" y="1815"/>
                  </a:cubicBezTo>
                  <a:lnTo>
                    <a:pt x="983" y="1966"/>
                  </a:lnTo>
                  <a:close/>
                  <a:moveTo>
                    <a:pt x="983" y="1663"/>
                  </a:moveTo>
                  <a:cubicBezTo>
                    <a:pt x="832" y="1663"/>
                    <a:pt x="832" y="1663"/>
                    <a:pt x="832" y="1663"/>
                  </a:cubicBezTo>
                  <a:cubicBezTo>
                    <a:pt x="832" y="1512"/>
                    <a:pt x="832" y="1512"/>
                    <a:pt x="832" y="1512"/>
                  </a:cubicBezTo>
                  <a:cubicBezTo>
                    <a:pt x="983" y="1512"/>
                    <a:pt x="983" y="1512"/>
                    <a:pt x="983" y="1512"/>
                  </a:cubicBezTo>
                  <a:lnTo>
                    <a:pt x="983" y="1663"/>
                  </a:lnTo>
                  <a:close/>
                  <a:moveTo>
                    <a:pt x="1285" y="1966"/>
                  </a:moveTo>
                  <a:cubicBezTo>
                    <a:pt x="1134" y="1966"/>
                    <a:pt x="1134" y="1966"/>
                    <a:pt x="1134" y="1966"/>
                  </a:cubicBezTo>
                  <a:cubicBezTo>
                    <a:pt x="1134" y="1815"/>
                    <a:pt x="1134" y="1815"/>
                    <a:pt x="1134" y="1815"/>
                  </a:cubicBezTo>
                  <a:cubicBezTo>
                    <a:pt x="1285" y="1815"/>
                    <a:pt x="1285" y="1815"/>
                    <a:pt x="1285" y="1815"/>
                  </a:cubicBezTo>
                  <a:lnTo>
                    <a:pt x="1285" y="1966"/>
                  </a:lnTo>
                  <a:close/>
                  <a:moveTo>
                    <a:pt x="1285" y="1663"/>
                  </a:moveTo>
                  <a:cubicBezTo>
                    <a:pt x="1134" y="1663"/>
                    <a:pt x="1134" y="1663"/>
                    <a:pt x="1134" y="1663"/>
                  </a:cubicBezTo>
                  <a:cubicBezTo>
                    <a:pt x="1134" y="1512"/>
                    <a:pt x="1134" y="1512"/>
                    <a:pt x="1134" y="1512"/>
                  </a:cubicBezTo>
                  <a:cubicBezTo>
                    <a:pt x="1285" y="1512"/>
                    <a:pt x="1285" y="1512"/>
                    <a:pt x="1285" y="1512"/>
                  </a:cubicBezTo>
                  <a:lnTo>
                    <a:pt x="1285" y="1663"/>
                  </a:lnTo>
                  <a:close/>
                  <a:moveTo>
                    <a:pt x="1588" y="1663"/>
                  </a:moveTo>
                  <a:cubicBezTo>
                    <a:pt x="1437" y="1663"/>
                    <a:pt x="1437" y="1663"/>
                    <a:pt x="1437" y="1663"/>
                  </a:cubicBezTo>
                  <a:cubicBezTo>
                    <a:pt x="1437" y="1512"/>
                    <a:pt x="1437" y="1512"/>
                    <a:pt x="1437" y="1512"/>
                  </a:cubicBezTo>
                  <a:cubicBezTo>
                    <a:pt x="1588" y="1512"/>
                    <a:pt x="1588" y="1512"/>
                    <a:pt x="1588" y="1512"/>
                  </a:cubicBezTo>
                  <a:lnTo>
                    <a:pt x="1588" y="1663"/>
                  </a:lnTo>
                  <a:close/>
                  <a:moveTo>
                    <a:pt x="1890" y="1966"/>
                  </a:moveTo>
                  <a:cubicBezTo>
                    <a:pt x="1739" y="1966"/>
                    <a:pt x="1739" y="1966"/>
                    <a:pt x="1739" y="1966"/>
                  </a:cubicBezTo>
                  <a:cubicBezTo>
                    <a:pt x="1739" y="1815"/>
                    <a:pt x="1739" y="1815"/>
                    <a:pt x="1739" y="1815"/>
                  </a:cubicBezTo>
                  <a:cubicBezTo>
                    <a:pt x="1890" y="1815"/>
                    <a:pt x="1890" y="1815"/>
                    <a:pt x="1890" y="1815"/>
                  </a:cubicBezTo>
                  <a:lnTo>
                    <a:pt x="1890" y="1966"/>
                  </a:lnTo>
                  <a:close/>
                  <a:moveTo>
                    <a:pt x="2193" y="1966"/>
                  </a:moveTo>
                  <a:cubicBezTo>
                    <a:pt x="2041" y="1966"/>
                    <a:pt x="2041" y="1966"/>
                    <a:pt x="2041" y="1966"/>
                  </a:cubicBezTo>
                  <a:cubicBezTo>
                    <a:pt x="2041" y="1815"/>
                    <a:pt x="2041" y="1815"/>
                    <a:pt x="2041" y="1815"/>
                  </a:cubicBezTo>
                  <a:cubicBezTo>
                    <a:pt x="2193" y="1815"/>
                    <a:pt x="2193" y="1815"/>
                    <a:pt x="2193" y="1815"/>
                  </a:cubicBezTo>
                  <a:lnTo>
                    <a:pt x="2193" y="1966"/>
                  </a:lnTo>
                  <a:close/>
                  <a:moveTo>
                    <a:pt x="2495" y="2268"/>
                  </a:moveTo>
                  <a:cubicBezTo>
                    <a:pt x="2344" y="2268"/>
                    <a:pt x="2344" y="2268"/>
                    <a:pt x="2344" y="2268"/>
                  </a:cubicBezTo>
                  <a:cubicBezTo>
                    <a:pt x="2344" y="2117"/>
                    <a:pt x="2344" y="2117"/>
                    <a:pt x="2344" y="2117"/>
                  </a:cubicBezTo>
                  <a:cubicBezTo>
                    <a:pt x="2495" y="2117"/>
                    <a:pt x="2495" y="2117"/>
                    <a:pt x="2495" y="2117"/>
                  </a:cubicBezTo>
                  <a:lnTo>
                    <a:pt x="2495" y="2268"/>
                  </a:lnTo>
                  <a:close/>
                  <a:moveTo>
                    <a:pt x="2495" y="1966"/>
                  </a:moveTo>
                  <a:cubicBezTo>
                    <a:pt x="2344" y="1966"/>
                    <a:pt x="2344" y="1966"/>
                    <a:pt x="2344" y="1966"/>
                  </a:cubicBezTo>
                  <a:cubicBezTo>
                    <a:pt x="2344" y="1815"/>
                    <a:pt x="2344" y="1815"/>
                    <a:pt x="2344" y="1815"/>
                  </a:cubicBezTo>
                  <a:cubicBezTo>
                    <a:pt x="2495" y="1815"/>
                    <a:pt x="2495" y="1815"/>
                    <a:pt x="2495" y="1815"/>
                  </a:cubicBezTo>
                  <a:lnTo>
                    <a:pt x="2495" y="1966"/>
                  </a:lnTo>
                  <a:close/>
                  <a:moveTo>
                    <a:pt x="2797" y="2268"/>
                  </a:moveTo>
                  <a:cubicBezTo>
                    <a:pt x="2646" y="2268"/>
                    <a:pt x="2646" y="2268"/>
                    <a:pt x="2646" y="2268"/>
                  </a:cubicBezTo>
                  <a:cubicBezTo>
                    <a:pt x="2646" y="2117"/>
                    <a:pt x="2646" y="2117"/>
                    <a:pt x="2646" y="2117"/>
                  </a:cubicBezTo>
                  <a:cubicBezTo>
                    <a:pt x="2797" y="2117"/>
                    <a:pt x="2797" y="2117"/>
                    <a:pt x="2797" y="2117"/>
                  </a:cubicBezTo>
                  <a:lnTo>
                    <a:pt x="2797" y="2268"/>
                  </a:lnTo>
                  <a:close/>
                  <a:moveTo>
                    <a:pt x="3100" y="1966"/>
                  </a:moveTo>
                  <a:cubicBezTo>
                    <a:pt x="2948" y="1966"/>
                    <a:pt x="2948" y="1966"/>
                    <a:pt x="2948" y="1966"/>
                  </a:cubicBezTo>
                  <a:cubicBezTo>
                    <a:pt x="2948" y="1815"/>
                    <a:pt x="2948" y="1815"/>
                    <a:pt x="2948" y="1815"/>
                  </a:cubicBezTo>
                  <a:cubicBezTo>
                    <a:pt x="3100" y="1815"/>
                    <a:pt x="3100" y="1815"/>
                    <a:pt x="3100" y="1815"/>
                  </a:cubicBezTo>
                  <a:lnTo>
                    <a:pt x="3100" y="19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 name="Group 213"/>
          <p:cNvGrpSpPr>
            <a:grpSpLocks noChangeAspect="1"/>
          </p:cNvGrpSpPr>
          <p:nvPr/>
        </p:nvGrpSpPr>
        <p:grpSpPr bwMode="auto">
          <a:xfrm>
            <a:off x="7560000" y="3867326"/>
            <a:ext cx="792162" cy="790575"/>
            <a:chOff x="3885" y="3188"/>
            <a:chExt cx="499" cy="498"/>
          </a:xfrm>
        </p:grpSpPr>
        <p:sp>
          <p:nvSpPr>
            <p:cNvPr id="93" name="AutoShape 212"/>
            <p:cNvSpPr>
              <a:spLocks noChangeAspect="1" noChangeArrowheads="1" noTextEdit="1"/>
            </p:cNvSpPr>
            <p:nvPr/>
          </p:nvSpPr>
          <p:spPr bwMode="auto">
            <a:xfrm>
              <a:off x="3885" y="3188"/>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Rectangle 214"/>
            <p:cNvSpPr>
              <a:spLocks noChangeArrowheads="1"/>
            </p:cNvSpPr>
            <p:nvPr/>
          </p:nvSpPr>
          <p:spPr bwMode="auto">
            <a:xfrm>
              <a:off x="3885" y="3188"/>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15"/>
            <p:cNvSpPr>
              <a:spLocks noEditPoints="1"/>
            </p:cNvSpPr>
            <p:nvPr/>
          </p:nvSpPr>
          <p:spPr bwMode="auto">
            <a:xfrm>
              <a:off x="3954" y="3325"/>
              <a:ext cx="361" cy="223"/>
            </a:xfrm>
            <a:custGeom>
              <a:avLst/>
              <a:gdLst>
                <a:gd name="T0" fmla="*/ 3553 w 3553"/>
                <a:gd name="T1" fmla="*/ 2046 h 2203"/>
                <a:gd name="T2" fmla="*/ 2835 w 3553"/>
                <a:gd name="T3" fmla="*/ 2046 h 2203"/>
                <a:gd name="T4" fmla="*/ 2117 w 3553"/>
                <a:gd name="T5" fmla="*/ 2046 h 2203"/>
                <a:gd name="T6" fmla="*/ 2476 w 3553"/>
                <a:gd name="T7" fmla="*/ 2052 h 2203"/>
                <a:gd name="T8" fmla="*/ 3194 w 3553"/>
                <a:gd name="T9" fmla="*/ 2052 h 2203"/>
                <a:gd name="T10" fmla="*/ 2296 w 3553"/>
                <a:gd name="T11" fmla="*/ 395 h 2203"/>
                <a:gd name="T12" fmla="*/ 2147 w 3553"/>
                <a:gd name="T13" fmla="*/ 80 h 2203"/>
                <a:gd name="T14" fmla="*/ 653 w 3553"/>
                <a:gd name="T15" fmla="*/ 11 h 2203"/>
                <a:gd name="T16" fmla="*/ 1021 w 3553"/>
                <a:gd name="T17" fmla="*/ 611 h 2203"/>
                <a:gd name="T18" fmla="*/ 74 w 3553"/>
                <a:gd name="T19" fmla="*/ 613 h 2203"/>
                <a:gd name="T20" fmla="*/ 297 w 3553"/>
                <a:gd name="T21" fmla="*/ 993 h 2203"/>
                <a:gd name="T22" fmla="*/ 2296 w 3553"/>
                <a:gd name="T23" fmla="*/ 395 h 2203"/>
                <a:gd name="T24" fmla="*/ 1965 w 3553"/>
                <a:gd name="T25" fmla="*/ 1939 h 2203"/>
                <a:gd name="T26" fmla="*/ 1814 w 3553"/>
                <a:gd name="T27" fmla="*/ 2203 h 2203"/>
                <a:gd name="T28" fmla="*/ 1663 w 3553"/>
                <a:gd name="T29" fmla="*/ 2090 h 2203"/>
                <a:gd name="T30" fmla="*/ 1209 w 3553"/>
                <a:gd name="T31" fmla="*/ 2203 h 2203"/>
                <a:gd name="T32" fmla="*/ 1058 w 3553"/>
                <a:gd name="T33" fmla="*/ 2090 h 2203"/>
                <a:gd name="T34" fmla="*/ 907 w 3553"/>
                <a:gd name="T35" fmla="*/ 1939 h 2203"/>
                <a:gd name="T36" fmla="*/ 1058 w 3553"/>
                <a:gd name="T37" fmla="*/ 1146 h 2203"/>
                <a:gd name="T38" fmla="*/ 1814 w 3553"/>
                <a:gd name="T39" fmla="*/ 1448 h 2203"/>
                <a:gd name="T40" fmla="*/ 1694 w 3553"/>
                <a:gd name="T41" fmla="*/ 994 h 2203"/>
                <a:gd name="T42" fmla="*/ 1700 w 3553"/>
                <a:gd name="T43" fmla="*/ 843 h 2203"/>
                <a:gd name="T44" fmla="*/ 1965 w 3553"/>
                <a:gd name="T45" fmla="*/ 1070 h 2203"/>
                <a:gd name="T46" fmla="*/ 1170 w 3553"/>
                <a:gd name="T47" fmla="*/ 1710 h 2203"/>
                <a:gd name="T48" fmla="*/ 1173 w 3553"/>
                <a:gd name="T49" fmla="*/ 1941 h 2203"/>
                <a:gd name="T50" fmla="*/ 1816 w 3553"/>
                <a:gd name="T51" fmla="*/ 1824 h 2203"/>
                <a:gd name="T52" fmla="*/ 1586 w 3553"/>
                <a:gd name="T53" fmla="*/ 1827 h 2203"/>
                <a:gd name="T54" fmla="*/ 1816 w 3553"/>
                <a:gd name="T55" fmla="*/ 1824 h 2203"/>
                <a:gd name="T56" fmla="*/ 2740 w 3553"/>
                <a:gd name="T57" fmla="*/ 654 h 2203"/>
                <a:gd name="T58" fmla="*/ 2929 w 3553"/>
                <a:gd name="T59" fmla="*/ 466 h 2203"/>
                <a:gd name="T60" fmla="*/ 3213 w 3553"/>
                <a:gd name="T61" fmla="*/ 654 h 2203"/>
                <a:gd name="T62" fmla="*/ 3213 w 3553"/>
                <a:gd name="T63" fmla="*/ 1253 h 2203"/>
                <a:gd name="T64" fmla="*/ 3375 w 3553"/>
                <a:gd name="T65" fmla="*/ 1420 h 2203"/>
                <a:gd name="T66" fmla="*/ 3194 w 3553"/>
                <a:gd name="T67" fmla="*/ 1939 h 2203"/>
                <a:gd name="T68" fmla="*/ 2835 w 3553"/>
                <a:gd name="T69" fmla="*/ 1782 h 2203"/>
                <a:gd name="T70" fmla="*/ 2476 w 3553"/>
                <a:gd name="T71" fmla="*/ 1939 h 2203"/>
                <a:gd name="T72" fmla="*/ 2295 w 3553"/>
                <a:gd name="T73" fmla="*/ 1420 h 2203"/>
                <a:gd name="T74" fmla="*/ 2457 w 3553"/>
                <a:gd name="T75" fmla="*/ 1253 h 2203"/>
                <a:gd name="T76" fmla="*/ 2608 w 3553"/>
                <a:gd name="T77" fmla="*/ 1195 h 2203"/>
                <a:gd name="T78" fmla="*/ 2835 w 3553"/>
                <a:gd name="T79" fmla="*/ 1108 h 2203"/>
                <a:gd name="T80" fmla="*/ 3061 w 3553"/>
                <a:gd name="T81" fmla="*/ 1195 h 2203"/>
                <a:gd name="T82" fmla="*/ 2608 w 3553"/>
                <a:gd name="T83" fmla="*/ 805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3" h="2203">
                  <a:moveTo>
                    <a:pt x="3553" y="1895"/>
                  </a:moveTo>
                  <a:cubicBezTo>
                    <a:pt x="3553" y="1962"/>
                    <a:pt x="3553" y="2004"/>
                    <a:pt x="3553" y="2046"/>
                  </a:cubicBezTo>
                  <a:cubicBezTo>
                    <a:pt x="3430" y="2046"/>
                    <a:pt x="3372" y="2203"/>
                    <a:pt x="3194" y="2203"/>
                  </a:cubicBezTo>
                  <a:cubicBezTo>
                    <a:pt x="3015" y="2203"/>
                    <a:pt x="2957" y="2046"/>
                    <a:pt x="2835" y="2046"/>
                  </a:cubicBezTo>
                  <a:cubicBezTo>
                    <a:pt x="2712" y="2046"/>
                    <a:pt x="2654" y="2203"/>
                    <a:pt x="2476" y="2203"/>
                  </a:cubicBezTo>
                  <a:cubicBezTo>
                    <a:pt x="2297" y="2203"/>
                    <a:pt x="2239" y="2046"/>
                    <a:pt x="2117" y="2046"/>
                  </a:cubicBezTo>
                  <a:cubicBezTo>
                    <a:pt x="2117" y="2046"/>
                    <a:pt x="2117" y="1987"/>
                    <a:pt x="2117" y="1895"/>
                  </a:cubicBezTo>
                  <a:cubicBezTo>
                    <a:pt x="2291" y="1895"/>
                    <a:pt x="2356" y="2052"/>
                    <a:pt x="2476" y="2052"/>
                  </a:cubicBezTo>
                  <a:cubicBezTo>
                    <a:pt x="2595" y="2052"/>
                    <a:pt x="2658" y="1895"/>
                    <a:pt x="2835" y="1895"/>
                  </a:cubicBezTo>
                  <a:cubicBezTo>
                    <a:pt x="3011" y="1895"/>
                    <a:pt x="3074" y="2052"/>
                    <a:pt x="3194" y="2052"/>
                  </a:cubicBezTo>
                  <a:cubicBezTo>
                    <a:pt x="3314" y="2052"/>
                    <a:pt x="3376" y="1895"/>
                    <a:pt x="3553" y="1895"/>
                  </a:cubicBezTo>
                  <a:close/>
                  <a:moveTo>
                    <a:pt x="2296" y="395"/>
                  </a:moveTo>
                  <a:cubicBezTo>
                    <a:pt x="2382" y="354"/>
                    <a:pt x="2554" y="206"/>
                    <a:pt x="2506" y="103"/>
                  </a:cubicBezTo>
                  <a:cubicBezTo>
                    <a:pt x="2458" y="0"/>
                    <a:pt x="2234" y="39"/>
                    <a:pt x="2147" y="80"/>
                  </a:cubicBezTo>
                  <a:cubicBezTo>
                    <a:pt x="1683" y="299"/>
                    <a:pt x="1683" y="299"/>
                    <a:pt x="1683" y="299"/>
                  </a:cubicBezTo>
                  <a:cubicBezTo>
                    <a:pt x="653" y="11"/>
                    <a:pt x="653" y="11"/>
                    <a:pt x="653" y="11"/>
                  </a:cubicBezTo>
                  <a:cubicBezTo>
                    <a:pt x="558" y="132"/>
                    <a:pt x="558" y="132"/>
                    <a:pt x="558" y="132"/>
                  </a:cubicBezTo>
                  <a:cubicBezTo>
                    <a:pt x="1021" y="611"/>
                    <a:pt x="1021" y="611"/>
                    <a:pt x="1021" y="611"/>
                  </a:cubicBezTo>
                  <a:cubicBezTo>
                    <a:pt x="594" y="813"/>
                    <a:pt x="594" y="813"/>
                    <a:pt x="594" y="813"/>
                  </a:cubicBezTo>
                  <a:cubicBezTo>
                    <a:pt x="74" y="613"/>
                    <a:pt x="74" y="613"/>
                    <a:pt x="74" y="613"/>
                  </a:cubicBezTo>
                  <a:cubicBezTo>
                    <a:pt x="0" y="703"/>
                    <a:pt x="0" y="703"/>
                    <a:pt x="0" y="703"/>
                  </a:cubicBezTo>
                  <a:cubicBezTo>
                    <a:pt x="297" y="993"/>
                    <a:pt x="297" y="993"/>
                    <a:pt x="297" y="993"/>
                  </a:cubicBezTo>
                  <a:cubicBezTo>
                    <a:pt x="414" y="1106"/>
                    <a:pt x="592" y="1198"/>
                    <a:pt x="708" y="1144"/>
                  </a:cubicBezTo>
                  <a:cubicBezTo>
                    <a:pt x="803" y="1099"/>
                    <a:pt x="2296" y="395"/>
                    <a:pt x="2296" y="395"/>
                  </a:cubicBezTo>
                  <a:close/>
                  <a:moveTo>
                    <a:pt x="1965" y="1070"/>
                  </a:moveTo>
                  <a:cubicBezTo>
                    <a:pt x="1965" y="1939"/>
                    <a:pt x="1965" y="1939"/>
                    <a:pt x="1965" y="1939"/>
                  </a:cubicBezTo>
                  <a:cubicBezTo>
                    <a:pt x="1965" y="2022"/>
                    <a:pt x="1898" y="2090"/>
                    <a:pt x="1814" y="2090"/>
                  </a:cubicBezTo>
                  <a:cubicBezTo>
                    <a:pt x="1814" y="2203"/>
                    <a:pt x="1814" y="2203"/>
                    <a:pt x="1814" y="2203"/>
                  </a:cubicBezTo>
                  <a:cubicBezTo>
                    <a:pt x="1663" y="2203"/>
                    <a:pt x="1663" y="2203"/>
                    <a:pt x="1663" y="2203"/>
                  </a:cubicBezTo>
                  <a:cubicBezTo>
                    <a:pt x="1663" y="2090"/>
                    <a:pt x="1663" y="2090"/>
                    <a:pt x="1663" y="2090"/>
                  </a:cubicBezTo>
                  <a:cubicBezTo>
                    <a:pt x="1209" y="2090"/>
                    <a:pt x="1209" y="2090"/>
                    <a:pt x="1209" y="2090"/>
                  </a:cubicBezTo>
                  <a:cubicBezTo>
                    <a:pt x="1209" y="2203"/>
                    <a:pt x="1209" y="2203"/>
                    <a:pt x="1209" y="2203"/>
                  </a:cubicBezTo>
                  <a:cubicBezTo>
                    <a:pt x="1058" y="2203"/>
                    <a:pt x="1058" y="2203"/>
                    <a:pt x="1058" y="2203"/>
                  </a:cubicBezTo>
                  <a:cubicBezTo>
                    <a:pt x="1058" y="2090"/>
                    <a:pt x="1058" y="2090"/>
                    <a:pt x="1058" y="2090"/>
                  </a:cubicBezTo>
                  <a:cubicBezTo>
                    <a:pt x="1058" y="2090"/>
                    <a:pt x="1058" y="2090"/>
                    <a:pt x="1058" y="2090"/>
                  </a:cubicBezTo>
                  <a:cubicBezTo>
                    <a:pt x="975" y="2090"/>
                    <a:pt x="907" y="2022"/>
                    <a:pt x="907" y="1939"/>
                  </a:cubicBezTo>
                  <a:cubicBezTo>
                    <a:pt x="907" y="1217"/>
                    <a:pt x="907" y="1217"/>
                    <a:pt x="907" y="1217"/>
                  </a:cubicBezTo>
                  <a:cubicBezTo>
                    <a:pt x="1058" y="1146"/>
                    <a:pt x="1058" y="1146"/>
                    <a:pt x="1058" y="1146"/>
                  </a:cubicBezTo>
                  <a:cubicBezTo>
                    <a:pt x="1058" y="1448"/>
                    <a:pt x="1058" y="1448"/>
                    <a:pt x="1058" y="1448"/>
                  </a:cubicBezTo>
                  <a:cubicBezTo>
                    <a:pt x="1814" y="1448"/>
                    <a:pt x="1814" y="1448"/>
                    <a:pt x="1814" y="1448"/>
                  </a:cubicBezTo>
                  <a:cubicBezTo>
                    <a:pt x="1814" y="1114"/>
                    <a:pt x="1814" y="1114"/>
                    <a:pt x="1814" y="1114"/>
                  </a:cubicBezTo>
                  <a:cubicBezTo>
                    <a:pt x="1814" y="1048"/>
                    <a:pt x="1761" y="994"/>
                    <a:pt x="1694" y="994"/>
                  </a:cubicBezTo>
                  <a:cubicBezTo>
                    <a:pt x="1380" y="994"/>
                    <a:pt x="1380" y="994"/>
                    <a:pt x="1380" y="994"/>
                  </a:cubicBezTo>
                  <a:cubicBezTo>
                    <a:pt x="1700" y="843"/>
                    <a:pt x="1700" y="843"/>
                    <a:pt x="1700" y="843"/>
                  </a:cubicBezTo>
                  <a:cubicBezTo>
                    <a:pt x="1739" y="843"/>
                    <a:pt x="1739" y="843"/>
                    <a:pt x="1739" y="843"/>
                  </a:cubicBezTo>
                  <a:cubicBezTo>
                    <a:pt x="1864" y="843"/>
                    <a:pt x="1965" y="944"/>
                    <a:pt x="1965" y="1070"/>
                  </a:cubicBezTo>
                  <a:close/>
                  <a:moveTo>
                    <a:pt x="1287" y="1824"/>
                  </a:moveTo>
                  <a:cubicBezTo>
                    <a:pt x="1286" y="1760"/>
                    <a:pt x="1234" y="1709"/>
                    <a:pt x="1170" y="1710"/>
                  </a:cubicBezTo>
                  <a:cubicBezTo>
                    <a:pt x="1107" y="1711"/>
                    <a:pt x="1056" y="1763"/>
                    <a:pt x="1056" y="1827"/>
                  </a:cubicBezTo>
                  <a:cubicBezTo>
                    <a:pt x="1057" y="1891"/>
                    <a:pt x="1109" y="1942"/>
                    <a:pt x="1173" y="1941"/>
                  </a:cubicBezTo>
                  <a:cubicBezTo>
                    <a:pt x="1237" y="1940"/>
                    <a:pt x="1288" y="1888"/>
                    <a:pt x="1287" y="1824"/>
                  </a:cubicBezTo>
                  <a:close/>
                  <a:moveTo>
                    <a:pt x="1816" y="1824"/>
                  </a:moveTo>
                  <a:cubicBezTo>
                    <a:pt x="1815" y="1760"/>
                    <a:pt x="1763" y="1709"/>
                    <a:pt x="1699" y="1710"/>
                  </a:cubicBezTo>
                  <a:cubicBezTo>
                    <a:pt x="1636" y="1711"/>
                    <a:pt x="1585" y="1763"/>
                    <a:pt x="1586" y="1827"/>
                  </a:cubicBezTo>
                  <a:cubicBezTo>
                    <a:pt x="1586" y="1891"/>
                    <a:pt x="1639" y="1942"/>
                    <a:pt x="1702" y="1941"/>
                  </a:cubicBezTo>
                  <a:cubicBezTo>
                    <a:pt x="1766" y="1940"/>
                    <a:pt x="1817" y="1888"/>
                    <a:pt x="1816" y="1824"/>
                  </a:cubicBezTo>
                  <a:close/>
                  <a:moveTo>
                    <a:pt x="2457" y="654"/>
                  </a:moveTo>
                  <a:cubicBezTo>
                    <a:pt x="2740" y="654"/>
                    <a:pt x="2740" y="654"/>
                    <a:pt x="2740" y="654"/>
                  </a:cubicBezTo>
                  <a:cubicBezTo>
                    <a:pt x="2740" y="466"/>
                    <a:pt x="2740" y="466"/>
                    <a:pt x="2740" y="466"/>
                  </a:cubicBezTo>
                  <a:cubicBezTo>
                    <a:pt x="2929" y="466"/>
                    <a:pt x="2929" y="466"/>
                    <a:pt x="2929" y="466"/>
                  </a:cubicBezTo>
                  <a:cubicBezTo>
                    <a:pt x="2929" y="654"/>
                    <a:pt x="2929" y="654"/>
                    <a:pt x="2929" y="654"/>
                  </a:cubicBezTo>
                  <a:cubicBezTo>
                    <a:pt x="3213" y="654"/>
                    <a:pt x="3213" y="654"/>
                    <a:pt x="3213" y="654"/>
                  </a:cubicBezTo>
                  <a:cubicBezTo>
                    <a:pt x="3213" y="805"/>
                    <a:pt x="3213" y="805"/>
                    <a:pt x="3213" y="805"/>
                  </a:cubicBezTo>
                  <a:cubicBezTo>
                    <a:pt x="3213" y="1253"/>
                    <a:pt x="3213" y="1253"/>
                    <a:pt x="3213" y="1253"/>
                  </a:cubicBezTo>
                  <a:cubicBezTo>
                    <a:pt x="3247" y="1266"/>
                    <a:pt x="3285" y="1280"/>
                    <a:pt x="3326" y="1296"/>
                  </a:cubicBezTo>
                  <a:cubicBezTo>
                    <a:pt x="3382" y="1318"/>
                    <a:pt x="3391" y="1368"/>
                    <a:pt x="3375" y="1420"/>
                  </a:cubicBezTo>
                  <a:cubicBezTo>
                    <a:pt x="3359" y="1469"/>
                    <a:pt x="3233" y="1874"/>
                    <a:pt x="3215" y="1932"/>
                  </a:cubicBezTo>
                  <a:cubicBezTo>
                    <a:pt x="3207" y="1936"/>
                    <a:pt x="3199" y="1939"/>
                    <a:pt x="3194" y="1939"/>
                  </a:cubicBezTo>
                  <a:cubicBezTo>
                    <a:pt x="3177" y="1939"/>
                    <a:pt x="3149" y="1917"/>
                    <a:pt x="3119" y="1894"/>
                  </a:cubicBezTo>
                  <a:cubicBezTo>
                    <a:pt x="3055" y="1847"/>
                    <a:pt x="2969" y="1782"/>
                    <a:pt x="2835" y="1782"/>
                  </a:cubicBezTo>
                  <a:cubicBezTo>
                    <a:pt x="2700" y="1782"/>
                    <a:pt x="2614" y="1847"/>
                    <a:pt x="2551" y="1894"/>
                  </a:cubicBezTo>
                  <a:cubicBezTo>
                    <a:pt x="2520" y="1917"/>
                    <a:pt x="2492" y="1939"/>
                    <a:pt x="2476" y="1939"/>
                  </a:cubicBezTo>
                  <a:cubicBezTo>
                    <a:pt x="2470" y="1939"/>
                    <a:pt x="2463" y="1936"/>
                    <a:pt x="2454" y="1932"/>
                  </a:cubicBezTo>
                  <a:cubicBezTo>
                    <a:pt x="2437" y="1874"/>
                    <a:pt x="2310" y="1469"/>
                    <a:pt x="2295" y="1420"/>
                  </a:cubicBezTo>
                  <a:cubicBezTo>
                    <a:pt x="2278" y="1368"/>
                    <a:pt x="2287" y="1318"/>
                    <a:pt x="2343" y="1296"/>
                  </a:cubicBezTo>
                  <a:cubicBezTo>
                    <a:pt x="2384" y="1280"/>
                    <a:pt x="2422" y="1266"/>
                    <a:pt x="2457" y="1253"/>
                  </a:cubicBezTo>
                  <a:lnTo>
                    <a:pt x="2457" y="654"/>
                  </a:lnTo>
                  <a:close/>
                  <a:moveTo>
                    <a:pt x="2608" y="1195"/>
                  </a:moveTo>
                  <a:cubicBezTo>
                    <a:pt x="2834" y="1107"/>
                    <a:pt x="2835" y="1107"/>
                    <a:pt x="2835" y="1107"/>
                  </a:cubicBezTo>
                  <a:cubicBezTo>
                    <a:pt x="2835" y="1108"/>
                    <a:pt x="2835" y="1108"/>
                    <a:pt x="2835" y="1108"/>
                  </a:cubicBezTo>
                  <a:cubicBezTo>
                    <a:pt x="2835" y="1107"/>
                    <a:pt x="2835" y="1107"/>
                    <a:pt x="2835" y="1107"/>
                  </a:cubicBezTo>
                  <a:cubicBezTo>
                    <a:pt x="2835" y="1107"/>
                    <a:pt x="2835" y="1107"/>
                    <a:pt x="3061" y="1195"/>
                  </a:cubicBezTo>
                  <a:cubicBezTo>
                    <a:pt x="3061" y="805"/>
                    <a:pt x="3061" y="805"/>
                    <a:pt x="3061" y="805"/>
                  </a:cubicBezTo>
                  <a:cubicBezTo>
                    <a:pt x="2608" y="805"/>
                    <a:pt x="2608" y="805"/>
                    <a:pt x="2608" y="805"/>
                  </a:cubicBezTo>
                  <a:lnTo>
                    <a:pt x="2608" y="1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2" name="Rectangle 214"/>
          <p:cNvSpPr>
            <a:spLocks noChangeArrowheads="1"/>
          </p:cNvSpPr>
          <p:nvPr/>
        </p:nvSpPr>
        <p:spPr bwMode="auto">
          <a:xfrm>
            <a:off x="7560001" y="4888177"/>
            <a:ext cx="792162" cy="790575"/>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41"/>
          <p:cNvGrpSpPr>
            <a:grpSpLocks noChangeAspect="1"/>
          </p:cNvGrpSpPr>
          <p:nvPr/>
        </p:nvGrpSpPr>
        <p:grpSpPr bwMode="auto">
          <a:xfrm>
            <a:off x="7800297" y="4998944"/>
            <a:ext cx="311150" cy="568325"/>
            <a:chOff x="5331" y="3349"/>
            <a:chExt cx="196" cy="358"/>
          </a:xfrm>
        </p:grpSpPr>
        <p:sp>
          <p:nvSpPr>
            <p:cNvPr id="36" name="AutoShape 40"/>
            <p:cNvSpPr>
              <a:spLocks noChangeAspect="1" noChangeArrowheads="1" noTextEdit="1"/>
            </p:cNvSpPr>
            <p:nvPr/>
          </p:nvSpPr>
          <p:spPr bwMode="auto">
            <a:xfrm>
              <a:off x="5331" y="3349"/>
              <a:ext cx="1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42"/>
            <p:cNvSpPr>
              <a:spLocks/>
            </p:cNvSpPr>
            <p:nvPr/>
          </p:nvSpPr>
          <p:spPr bwMode="auto">
            <a:xfrm>
              <a:off x="5327" y="3345"/>
              <a:ext cx="196" cy="358"/>
            </a:xfrm>
            <a:custGeom>
              <a:avLst/>
              <a:gdLst>
                <a:gd name="T0" fmla="*/ 0 w 196"/>
                <a:gd name="T1" fmla="*/ 162 h 358"/>
                <a:gd name="T2" fmla="*/ 81 w 196"/>
                <a:gd name="T3" fmla="*/ 208 h 358"/>
                <a:gd name="T4" fmla="*/ 12 w 196"/>
                <a:gd name="T5" fmla="*/ 358 h 358"/>
                <a:gd name="T6" fmla="*/ 196 w 196"/>
                <a:gd name="T7" fmla="*/ 196 h 358"/>
                <a:gd name="T8" fmla="*/ 123 w 196"/>
                <a:gd name="T9" fmla="*/ 146 h 358"/>
                <a:gd name="T10" fmla="*/ 181 w 196"/>
                <a:gd name="T11" fmla="*/ 0 h 358"/>
                <a:gd name="T12" fmla="*/ 0 w 196"/>
                <a:gd name="T13" fmla="*/ 162 h 358"/>
              </a:gdLst>
              <a:ahLst/>
              <a:cxnLst>
                <a:cxn ang="0">
                  <a:pos x="T0" y="T1"/>
                </a:cxn>
                <a:cxn ang="0">
                  <a:pos x="T2" y="T3"/>
                </a:cxn>
                <a:cxn ang="0">
                  <a:pos x="T4" y="T5"/>
                </a:cxn>
                <a:cxn ang="0">
                  <a:pos x="T6" y="T7"/>
                </a:cxn>
                <a:cxn ang="0">
                  <a:pos x="T8" y="T9"/>
                </a:cxn>
                <a:cxn ang="0">
                  <a:pos x="T10" y="T11"/>
                </a:cxn>
                <a:cxn ang="0">
                  <a:pos x="T12" y="T13"/>
                </a:cxn>
              </a:cxnLst>
              <a:rect l="0" t="0" r="r" b="b"/>
              <a:pathLst>
                <a:path w="196" h="358">
                  <a:moveTo>
                    <a:pt x="0" y="162"/>
                  </a:moveTo>
                  <a:lnTo>
                    <a:pt x="81" y="208"/>
                  </a:lnTo>
                  <a:lnTo>
                    <a:pt x="12" y="358"/>
                  </a:lnTo>
                  <a:lnTo>
                    <a:pt x="196" y="196"/>
                  </a:lnTo>
                  <a:lnTo>
                    <a:pt x="123" y="146"/>
                  </a:lnTo>
                  <a:lnTo>
                    <a:pt x="181" y="0"/>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15" name="Gruppieren 42"/>
          <p:cNvGrpSpPr/>
          <p:nvPr/>
        </p:nvGrpSpPr>
        <p:grpSpPr>
          <a:xfrm>
            <a:off x="2570685" y="3867326"/>
            <a:ext cx="792163" cy="790575"/>
            <a:chOff x="2669477" y="3440497"/>
            <a:chExt cx="792163" cy="790575"/>
          </a:xfrm>
        </p:grpSpPr>
        <p:sp>
          <p:nvSpPr>
            <p:cNvPr id="100" name="Rectangle 209"/>
            <p:cNvSpPr>
              <a:spLocks noChangeArrowheads="1"/>
            </p:cNvSpPr>
            <p:nvPr/>
          </p:nvSpPr>
          <p:spPr bwMode="auto">
            <a:xfrm>
              <a:off x="2669477" y="3440497"/>
              <a:ext cx="792163" cy="790575"/>
            </a:xfrm>
            <a:prstGeom prst="rect">
              <a:avLst/>
            </a:prstGeom>
            <a:solidFill>
              <a:srgbClr val="647D2D"/>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16" name="Group 46"/>
            <p:cNvGrpSpPr>
              <a:grpSpLocks noChangeAspect="1"/>
            </p:cNvGrpSpPr>
            <p:nvPr/>
          </p:nvGrpSpPr>
          <p:grpSpPr bwMode="auto">
            <a:xfrm>
              <a:off x="2746375" y="3557588"/>
              <a:ext cx="638175" cy="500062"/>
              <a:chOff x="1730" y="2241"/>
              <a:chExt cx="402" cy="315"/>
            </a:xfrm>
          </p:grpSpPr>
          <p:sp>
            <p:nvSpPr>
              <p:cNvPr id="40" name="AutoShape 45"/>
              <p:cNvSpPr>
                <a:spLocks noChangeAspect="1" noChangeArrowheads="1" noTextEdit="1"/>
              </p:cNvSpPr>
              <p:nvPr/>
            </p:nvSpPr>
            <p:spPr bwMode="auto">
              <a:xfrm>
                <a:off x="1730" y="2241"/>
                <a:ext cx="40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47"/>
              <p:cNvSpPr>
                <a:spLocks noEditPoints="1"/>
              </p:cNvSpPr>
              <p:nvPr/>
            </p:nvSpPr>
            <p:spPr bwMode="auto">
              <a:xfrm>
                <a:off x="1727" y="2241"/>
                <a:ext cx="189" cy="312"/>
              </a:xfrm>
              <a:custGeom>
                <a:avLst/>
                <a:gdLst>
                  <a:gd name="T0" fmla="*/ 35 w 58"/>
                  <a:gd name="T1" fmla="*/ 44 h 95"/>
                  <a:gd name="T2" fmla="*/ 35 w 58"/>
                  <a:gd name="T3" fmla="*/ 63 h 95"/>
                  <a:gd name="T4" fmla="*/ 23 w 58"/>
                  <a:gd name="T5" fmla="*/ 63 h 95"/>
                  <a:gd name="T6" fmla="*/ 35 w 58"/>
                  <a:gd name="T7" fmla="*/ 35 h 95"/>
                  <a:gd name="T8" fmla="*/ 35 w 58"/>
                  <a:gd name="T9" fmla="*/ 35 h 95"/>
                  <a:gd name="T10" fmla="*/ 44 w 58"/>
                  <a:gd name="T11" fmla="*/ 21 h 95"/>
                  <a:gd name="T12" fmla="*/ 30 w 58"/>
                  <a:gd name="T13" fmla="*/ 56 h 95"/>
                  <a:gd name="T14" fmla="*/ 34 w 58"/>
                  <a:gd name="T15" fmla="*/ 50 h 95"/>
                  <a:gd name="T16" fmla="*/ 34 w 58"/>
                  <a:gd name="T17" fmla="*/ 50 h 95"/>
                  <a:gd name="T18" fmla="*/ 24 w 58"/>
                  <a:gd name="T19" fmla="*/ 44 h 95"/>
                  <a:gd name="T20" fmla="*/ 34 w 58"/>
                  <a:gd name="T21" fmla="*/ 42 h 95"/>
                  <a:gd name="T22" fmla="*/ 24 w 58"/>
                  <a:gd name="T23" fmla="*/ 36 h 95"/>
                  <a:gd name="T24" fmla="*/ 34 w 58"/>
                  <a:gd name="T25" fmla="*/ 42 h 95"/>
                  <a:gd name="T26" fmla="*/ 24 w 58"/>
                  <a:gd name="T27" fmla="*/ 31 h 95"/>
                  <a:gd name="T28" fmla="*/ 34 w 58"/>
                  <a:gd name="T29" fmla="*/ 29 h 95"/>
                  <a:gd name="T30" fmla="*/ 34 w 58"/>
                  <a:gd name="T31" fmla="*/ 23 h 95"/>
                  <a:gd name="T32" fmla="*/ 28 w 58"/>
                  <a:gd name="T33" fmla="*/ 56 h 95"/>
                  <a:gd name="T34" fmla="*/ 34 w 58"/>
                  <a:gd name="T35" fmla="*/ 21 h 95"/>
                  <a:gd name="T36" fmla="*/ 25 w 58"/>
                  <a:gd name="T37" fmla="*/ 17 h 95"/>
                  <a:gd name="T38" fmla="*/ 34 w 58"/>
                  <a:gd name="T39" fmla="*/ 21 h 95"/>
                  <a:gd name="T40" fmla="*/ 29 w 58"/>
                  <a:gd name="T41" fmla="*/ 5 h 95"/>
                  <a:gd name="T42" fmla="*/ 21 w 58"/>
                  <a:gd name="T43" fmla="*/ 75 h 95"/>
                  <a:gd name="T44" fmla="*/ 21 w 58"/>
                  <a:gd name="T45" fmla="*/ 76 h 95"/>
                  <a:gd name="T46" fmla="*/ 37 w 58"/>
                  <a:gd name="T47" fmla="*/ 77 h 95"/>
                  <a:gd name="T48" fmla="*/ 21 w 58"/>
                  <a:gd name="T49" fmla="*/ 76 h 95"/>
                  <a:gd name="T50" fmla="*/ 28 w 58"/>
                  <a:gd name="T51" fmla="*/ 84 h 95"/>
                  <a:gd name="T52" fmla="*/ 29 w 58"/>
                  <a:gd name="T53" fmla="*/ 85 h 95"/>
                  <a:gd name="T54" fmla="*/ 39 w 58"/>
                  <a:gd name="T55" fmla="*/ 93 h 95"/>
                  <a:gd name="T56" fmla="*/ 39 w 58"/>
                  <a:gd name="T57" fmla="*/ 93 h 95"/>
                  <a:gd name="T58" fmla="*/ 35 w 58"/>
                  <a:gd name="T59" fmla="*/ 64 h 95"/>
                  <a:gd name="T60" fmla="*/ 8 w 58"/>
                  <a:gd name="T61" fmla="*/ 48 h 95"/>
                  <a:gd name="T62" fmla="*/ 22 w 58"/>
                  <a:gd name="T63" fmla="*/ 35 h 95"/>
                  <a:gd name="T64" fmla="*/ 22 w 58"/>
                  <a:gd name="T65" fmla="*/ 35 h 95"/>
                  <a:gd name="T66" fmla="*/ 22 w 58"/>
                  <a:gd name="T67" fmla="*/ 18 h 95"/>
                  <a:gd name="T68" fmla="*/ 35 w 58"/>
                  <a:gd name="T69" fmla="*/ 42 h 95"/>
                  <a:gd name="T70" fmla="*/ 53 w 58"/>
                  <a:gd name="T71" fmla="*/ 36 h 95"/>
                  <a:gd name="T72" fmla="*/ 35 w 58"/>
                  <a:gd name="T73" fmla="*/ 23 h 95"/>
                  <a:gd name="T74" fmla="*/ 35 w 58"/>
                  <a:gd name="T75" fmla="*/ 16 h 95"/>
                  <a:gd name="T76" fmla="*/ 9 w 58"/>
                  <a:gd name="T77" fmla="*/ 21 h 95"/>
                  <a:gd name="T78" fmla="*/ 22 w 58"/>
                  <a:gd name="T79" fmla="*/ 29 h 95"/>
                  <a:gd name="T80" fmla="*/ 22 w 58"/>
                  <a:gd name="T81" fmla="*/ 36 h 95"/>
                  <a:gd name="T82" fmla="*/ 1 w 58"/>
                  <a:gd name="T83" fmla="*/ 48 h 95"/>
                  <a:gd name="T84" fmla="*/ 17 w 58"/>
                  <a:gd name="T85" fmla="*/ 95 h 95"/>
                  <a:gd name="T86" fmla="*/ 57 w 58"/>
                  <a:gd name="T87"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8" h="95">
                    <a:moveTo>
                      <a:pt x="50" y="48"/>
                    </a:moveTo>
                    <a:cubicBezTo>
                      <a:pt x="35" y="48"/>
                      <a:pt x="35" y="48"/>
                      <a:pt x="35" y="48"/>
                    </a:cubicBezTo>
                    <a:cubicBezTo>
                      <a:pt x="35" y="44"/>
                      <a:pt x="35" y="44"/>
                      <a:pt x="35" y="44"/>
                    </a:cubicBezTo>
                    <a:lnTo>
                      <a:pt x="50" y="48"/>
                    </a:lnTo>
                    <a:close/>
                    <a:moveTo>
                      <a:pt x="35" y="63"/>
                    </a:moveTo>
                    <a:cubicBezTo>
                      <a:pt x="35" y="63"/>
                      <a:pt x="35" y="63"/>
                      <a:pt x="35" y="63"/>
                    </a:cubicBezTo>
                    <a:cubicBezTo>
                      <a:pt x="29" y="69"/>
                      <a:pt x="29" y="69"/>
                      <a:pt x="29" y="69"/>
                    </a:cubicBezTo>
                    <a:cubicBezTo>
                      <a:pt x="23" y="63"/>
                      <a:pt x="23" y="63"/>
                      <a:pt x="23" y="63"/>
                    </a:cubicBezTo>
                    <a:cubicBezTo>
                      <a:pt x="23" y="63"/>
                      <a:pt x="23" y="63"/>
                      <a:pt x="23" y="63"/>
                    </a:cubicBezTo>
                    <a:cubicBezTo>
                      <a:pt x="29" y="56"/>
                      <a:pt x="29" y="56"/>
                      <a:pt x="29" y="56"/>
                    </a:cubicBezTo>
                    <a:lnTo>
                      <a:pt x="35" y="63"/>
                    </a:lnTo>
                    <a:close/>
                    <a:moveTo>
                      <a:pt x="35" y="35"/>
                    </a:moveTo>
                    <a:cubicBezTo>
                      <a:pt x="35" y="31"/>
                      <a:pt x="35" y="31"/>
                      <a:pt x="35" y="31"/>
                    </a:cubicBezTo>
                    <a:cubicBezTo>
                      <a:pt x="47" y="35"/>
                      <a:pt x="47" y="35"/>
                      <a:pt x="47" y="35"/>
                    </a:cubicBezTo>
                    <a:lnTo>
                      <a:pt x="35" y="35"/>
                    </a:lnTo>
                    <a:close/>
                    <a:moveTo>
                      <a:pt x="35" y="21"/>
                    </a:moveTo>
                    <a:cubicBezTo>
                      <a:pt x="35" y="18"/>
                      <a:pt x="35" y="18"/>
                      <a:pt x="35" y="18"/>
                    </a:cubicBezTo>
                    <a:cubicBezTo>
                      <a:pt x="44" y="21"/>
                      <a:pt x="44" y="21"/>
                      <a:pt x="44" y="21"/>
                    </a:cubicBezTo>
                    <a:lnTo>
                      <a:pt x="35" y="21"/>
                    </a:lnTo>
                    <a:close/>
                    <a:moveTo>
                      <a:pt x="35" y="61"/>
                    </a:moveTo>
                    <a:cubicBezTo>
                      <a:pt x="30" y="56"/>
                      <a:pt x="30" y="56"/>
                      <a:pt x="30" y="56"/>
                    </a:cubicBezTo>
                    <a:cubicBezTo>
                      <a:pt x="34" y="51"/>
                      <a:pt x="34" y="51"/>
                      <a:pt x="34" y="51"/>
                    </a:cubicBezTo>
                    <a:lnTo>
                      <a:pt x="35" y="61"/>
                    </a:lnTo>
                    <a:close/>
                    <a:moveTo>
                      <a:pt x="34" y="50"/>
                    </a:moveTo>
                    <a:cubicBezTo>
                      <a:pt x="29" y="55"/>
                      <a:pt x="29" y="55"/>
                      <a:pt x="29" y="55"/>
                    </a:cubicBezTo>
                    <a:cubicBezTo>
                      <a:pt x="24" y="49"/>
                      <a:pt x="24" y="49"/>
                      <a:pt x="24" y="49"/>
                    </a:cubicBezTo>
                    <a:lnTo>
                      <a:pt x="34" y="50"/>
                    </a:lnTo>
                    <a:close/>
                    <a:moveTo>
                      <a:pt x="34" y="48"/>
                    </a:moveTo>
                    <a:cubicBezTo>
                      <a:pt x="24" y="48"/>
                      <a:pt x="24" y="48"/>
                      <a:pt x="24" y="48"/>
                    </a:cubicBezTo>
                    <a:cubicBezTo>
                      <a:pt x="24" y="44"/>
                      <a:pt x="24" y="44"/>
                      <a:pt x="24" y="44"/>
                    </a:cubicBezTo>
                    <a:cubicBezTo>
                      <a:pt x="34" y="44"/>
                      <a:pt x="34" y="44"/>
                      <a:pt x="34" y="44"/>
                    </a:cubicBezTo>
                    <a:lnTo>
                      <a:pt x="34" y="48"/>
                    </a:lnTo>
                    <a:close/>
                    <a:moveTo>
                      <a:pt x="34" y="42"/>
                    </a:moveTo>
                    <a:cubicBezTo>
                      <a:pt x="24" y="42"/>
                      <a:pt x="24" y="42"/>
                      <a:pt x="24" y="42"/>
                    </a:cubicBezTo>
                    <a:cubicBezTo>
                      <a:pt x="24" y="41"/>
                      <a:pt x="24" y="41"/>
                      <a:pt x="24" y="41"/>
                    </a:cubicBezTo>
                    <a:cubicBezTo>
                      <a:pt x="24" y="36"/>
                      <a:pt x="24" y="36"/>
                      <a:pt x="24" y="36"/>
                    </a:cubicBezTo>
                    <a:cubicBezTo>
                      <a:pt x="34" y="36"/>
                      <a:pt x="34" y="36"/>
                      <a:pt x="34" y="36"/>
                    </a:cubicBezTo>
                    <a:cubicBezTo>
                      <a:pt x="34" y="41"/>
                      <a:pt x="34" y="41"/>
                      <a:pt x="34" y="41"/>
                    </a:cubicBezTo>
                    <a:lnTo>
                      <a:pt x="34" y="42"/>
                    </a:lnTo>
                    <a:close/>
                    <a:moveTo>
                      <a:pt x="34" y="35"/>
                    </a:moveTo>
                    <a:cubicBezTo>
                      <a:pt x="24" y="35"/>
                      <a:pt x="24" y="35"/>
                      <a:pt x="24" y="35"/>
                    </a:cubicBezTo>
                    <a:cubicBezTo>
                      <a:pt x="24" y="31"/>
                      <a:pt x="24" y="31"/>
                      <a:pt x="24" y="31"/>
                    </a:cubicBezTo>
                    <a:cubicBezTo>
                      <a:pt x="34" y="31"/>
                      <a:pt x="34" y="31"/>
                      <a:pt x="34" y="31"/>
                    </a:cubicBezTo>
                    <a:lnTo>
                      <a:pt x="34" y="35"/>
                    </a:lnTo>
                    <a:close/>
                    <a:moveTo>
                      <a:pt x="34" y="29"/>
                    </a:moveTo>
                    <a:cubicBezTo>
                      <a:pt x="24" y="29"/>
                      <a:pt x="24" y="29"/>
                      <a:pt x="24" y="29"/>
                    </a:cubicBezTo>
                    <a:cubicBezTo>
                      <a:pt x="24" y="23"/>
                      <a:pt x="24" y="23"/>
                      <a:pt x="24" y="23"/>
                    </a:cubicBezTo>
                    <a:cubicBezTo>
                      <a:pt x="34" y="23"/>
                      <a:pt x="34" y="23"/>
                      <a:pt x="34" y="23"/>
                    </a:cubicBezTo>
                    <a:lnTo>
                      <a:pt x="34" y="29"/>
                    </a:lnTo>
                    <a:close/>
                    <a:moveTo>
                      <a:pt x="24" y="51"/>
                    </a:moveTo>
                    <a:cubicBezTo>
                      <a:pt x="28" y="56"/>
                      <a:pt x="28" y="56"/>
                      <a:pt x="28" y="56"/>
                    </a:cubicBezTo>
                    <a:cubicBezTo>
                      <a:pt x="23" y="61"/>
                      <a:pt x="23" y="61"/>
                      <a:pt x="23" y="61"/>
                    </a:cubicBezTo>
                    <a:lnTo>
                      <a:pt x="24" y="51"/>
                    </a:lnTo>
                    <a:close/>
                    <a:moveTo>
                      <a:pt x="34" y="21"/>
                    </a:moveTo>
                    <a:cubicBezTo>
                      <a:pt x="24" y="21"/>
                      <a:pt x="24" y="21"/>
                      <a:pt x="24" y="21"/>
                    </a:cubicBezTo>
                    <a:cubicBezTo>
                      <a:pt x="24" y="18"/>
                      <a:pt x="24" y="18"/>
                      <a:pt x="24" y="18"/>
                    </a:cubicBezTo>
                    <a:cubicBezTo>
                      <a:pt x="25" y="17"/>
                      <a:pt x="25" y="17"/>
                      <a:pt x="25" y="17"/>
                    </a:cubicBezTo>
                    <a:cubicBezTo>
                      <a:pt x="33" y="17"/>
                      <a:pt x="33" y="17"/>
                      <a:pt x="33" y="17"/>
                    </a:cubicBezTo>
                    <a:cubicBezTo>
                      <a:pt x="34" y="18"/>
                      <a:pt x="34" y="18"/>
                      <a:pt x="34" y="18"/>
                    </a:cubicBezTo>
                    <a:lnTo>
                      <a:pt x="34" y="21"/>
                    </a:lnTo>
                    <a:close/>
                    <a:moveTo>
                      <a:pt x="33" y="16"/>
                    </a:moveTo>
                    <a:cubicBezTo>
                      <a:pt x="25" y="16"/>
                      <a:pt x="25" y="16"/>
                      <a:pt x="25" y="16"/>
                    </a:cubicBezTo>
                    <a:cubicBezTo>
                      <a:pt x="29" y="5"/>
                      <a:pt x="29" y="5"/>
                      <a:pt x="29" y="5"/>
                    </a:cubicBezTo>
                    <a:lnTo>
                      <a:pt x="33" y="16"/>
                    </a:lnTo>
                    <a:close/>
                    <a:moveTo>
                      <a:pt x="28" y="69"/>
                    </a:moveTo>
                    <a:cubicBezTo>
                      <a:pt x="21" y="75"/>
                      <a:pt x="21" y="75"/>
                      <a:pt x="21" y="75"/>
                    </a:cubicBezTo>
                    <a:cubicBezTo>
                      <a:pt x="22" y="64"/>
                      <a:pt x="22" y="64"/>
                      <a:pt x="22" y="64"/>
                    </a:cubicBezTo>
                    <a:lnTo>
                      <a:pt x="28" y="69"/>
                    </a:lnTo>
                    <a:close/>
                    <a:moveTo>
                      <a:pt x="21" y="76"/>
                    </a:moveTo>
                    <a:cubicBezTo>
                      <a:pt x="29" y="70"/>
                      <a:pt x="29" y="70"/>
                      <a:pt x="29" y="70"/>
                    </a:cubicBezTo>
                    <a:cubicBezTo>
                      <a:pt x="37" y="76"/>
                      <a:pt x="37" y="76"/>
                      <a:pt x="37" y="76"/>
                    </a:cubicBezTo>
                    <a:cubicBezTo>
                      <a:pt x="37" y="77"/>
                      <a:pt x="37" y="77"/>
                      <a:pt x="37" y="77"/>
                    </a:cubicBezTo>
                    <a:cubicBezTo>
                      <a:pt x="29" y="84"/>
                      <a:pt x="29" y="84"/>
                      <a:pt x="29" y="84"/>
                    </a:cubicBezTo>
                    <a:cubicBezTo>
                      <a:pt x="21" y="77"/>
                      <a:pt x="21" y="77"/>
                      <a:pt x="21" y="77"/>
                    </a:cubicBezTo>
                    <a:lnTo>
                      <a:pt x="21" y="76"/>
                    </a:lnTo>
                    <a:close/>
                    <a:moveTo>
                      <a:pt x="19" y="93"/>
                    </a:moveTo>
                    <a:cubicBezTo>
                      <a:pt x="21" y="78"/>
                      <a:pt x="21" y="78"/>
                      <a:pt x="21" y="78"/>
                    </a:cubicBezTo>
                    <a:cubicBezTo>
                      <a:pt x="28" y="84"/>
                      <a:pt x="28" y="84"/>
                      <a:pt x="28" y="84"/>
                    </a:cubicBezTo>
                    <a:lnTo>
                      <a:pt x="19" y="93"/>
                    </a:lnTo>
                    <a:close/>
                    <a:moveTo>
                      <a:pt x="20" y="93"/>
                    </a:moveTo>
                    <a:cubicBezTo>
                      <a:pt x="29" y="85"/>
                      <a:pt x="29" y="85"/>
                      <a:pt x="29" y="85"/>
                    </a:cubicBezTo>
                    <a:cubicBezTo>
                      <a:pt x="38" y="93"/>
                      <a:pt x="38" y="93"/>
                      <a:pt x="38" y="93"/>
                    </a:cubicBezTo>
                    <a:lnTo>
                      <a:pt x="20" y="93"/>
                    </a:lnTo>
                    <a:close/>
                    <a:moveTo>
                      <a:pt x="39" y="93"/>
                    </a:moveTo>
                    <a:cubicBezTo>
                      <a:pt x="30" y="84"/>
                      <a:pt x="30" y="84"/>
                      <a:pt x="30" y="84"/>
                    </a:cubicBezTo>
                    <a:cubicBezTo>
                      <a:pt x="37" y="78"/>
                      <a:pt x="37" y="78"/>
                      <a:pt x="37" y="78"/>
                    </a:cubicBezTo>
                    <a:lnTo>
                      <a:pt x="39" y="93"/>
                    </a:lnTo>
                    <a:close/>
                    <a:moveTo>
                      <a:pt x="37" y="75"/>
                    </a:moveTo>
                    <a:cubicBezTo>
                      <a:pt x="30" y="69"/>
                      <a:pt x="30" y="69"/>
                      <a:pt x="30" y="69"/>
                    </a:cubicBezTo>
                    <a:cubicBezTo>
                      <a:pt x="35" y="64"/>
                      <a:pt x="35" y="64"/>
                      <a:pt x="35" y="64"/>
                    </a:cubicBezTo>
                    <a:lnTo>
                      <a:pt x="37" y="75"/>
                    </a:lnTo>
                    <a:close/>
                    <a:moveTo>
                      <a:pt x="22" y="48"/>
                    </a:moveTo>
                    <a:cubicBezTo>
                      <a:pt x="8" y="48"/>
                      <a:pt x="8" y="48"/>
                      <a:pt x="8" y="48"/>
                    </a:cubicBezTo>
                    <a:cubicBezTo>
                      <a:pt x="22" y="44"/>
                      <a:pt x="22" y="44"/>
                      <a:pt x="22" y="44"/>
                    </a:cubicBezTo>
                    <a:lnTo>
                      <a:pt x="22" y="48"/>
                    </a:lnTo>
                    <a:close/>
                    <a:moveTo>
                      <a:pt x="22" y="35"/>
                    </a:moveTo>
                    <a:cubicBezTo>
                      <a:pt x="11" y="35"/>
                      <a:pt x="11" y="35"/>
                      <a:pt x="11" y="35"/>
                    </a:cubicBezTo>
                    <a:cubicBezTo>
                      <a:pt x="22" y="31"/>
                      <a:pt x="22" y="31"/>
                      <a:pt x="22" y="31"/>
                    </a:cubicBezTo>
                    <a:lnTo>
                      <a:pt x="22" y="35"/>
                    </a:lnTo>
                    <a:close/>
                    <a:moveTo>
                      <a:pt x="22" y="21"/>
                    </a:moveTo>
                    <a:cubicBezTo>
                      <a:pt x="14" y="21"/>
                      <a:pt x="14" y="21"/>
                      <a:pt x="14" y="21"/>
                    </a:cubicBezTo>
                    <a:cubicBezTo>
                      <a:pt x="22" y="18"/>
                      <a:pt x="22" y="18"/>
                      <a:pt x="22" y="18"/>
                    </a:cubicBezTo>
                    <a:lnTo>
                      <a:pt x="22" y="21"/>
                    </a:lnTo>
                    <a:close/>
                    <a:moveTo>
                      <a:pt x="57" y="48"/>
                    </a:moveTo>
                    <a:cubicBezTo>
                      <a:pt x="35" y="42"/>
                      <a:pt x="35" y="42"/>
                      <a:pt x="35" y="42"/>
                    </a:cubicBezTo>
                    <a:cubicBezTo>
                      <a:pt x="35" y="41"/>
                      <a:pt x="35" y="41"/>
                      <a:pt x="35" y="41"/>
                    </a:cubicBezTo>
                    <a:cubicBezTo>
                      <a:pt x="35" y="36"/>
                      <a:pt x="35" y="36"/>
                      <a:pt x="35" y="36"/>
                    </a:cubicBezTo>
                    <a:cubicBezTo>
                      <a:pt x="53" y="36"/>
                      <a:pt x="53" y="36"/>
                      <a:pt x="53" y="36"/>
                    </a:cubicBezTo>
                    <a:cubicBezTo>
                      <a:pt x="54" y="36"/>
                      <a:pt x="54" y="35"/>
                      <a:pt x="53" y="35"/>
                    </a:cubicBezTo>
                    <a:cubicBezTo>
                      <a:pt x="35" y="29"/>
                      <a:pt x="35" y="29"/>
                      <a:pt x="35" y="29"/>
                    </a:cubicBezTo>
                    <a:cubicBezTo>
                      <a:pt x="35" y="23"/>
                      <a:pt x="35" y="23"/>
                      <a:pt x="35" y="23"/>
                    </a:cubicBezTo>
                    <a:cubicBezTo>
                      <a:pt x="49" y="23"/>
                      <a:pt x="49" y="23"/>
                      <a:pt x="49" y="23"/>
                    </a:cubicBezTo>
                    <a:cubicBezTo>
                      <a:pt x="50" y="23"/>
                      <a:pt x="50" y="22"/>
                      <a:pt x="49" y="21"/>
                    </a:cubicBezTo>
                    <a:cubicBezTo>
                      <a:pt x="35" y="16"/>
                      <a:pt x="35" y="16"/>
                      <a:pt x="35" y="16"/>
                    </a:cubicBezTo>
                    <a:cubicBezTo>
                      <a:pt x="29" y="0"/>
                      <a:pt x="29" y="0"/>
                      <a:pt x="29" y="0"/>
                    </a:cubicBezTo>
                    <a:cubicBezTo>
                      <a:pt x="23" y="16"/>
                      <a:pt x="23" y="16"/>
                      <a:pt x="23" y="16"/>
                    </a:cubicBezTo>
                    <a:cubicBezTo>
                      <a:pt x="9" y="21"/>
                      <a:pt x="9" y="21"/>
                      <a:pt x="9" y="21"/>
                    </a:cubicBezTo>
                    <a:cubicBezTo>
                      <a:pt x="8" y="22"/>
                      <a:pt x="8" y="23"/>
                      <a:pt x="9" y="23"/>
                    </a:cubicBezTo>
                    <a:cubicBezTo>
                      <a:pt x="22" y="23"/>
                      <a:pt x="22" y="23"/>
                      <a:pt x="22" y="23"/>
                    </a:cubicBezTo>
                    <a:cubicBezTo>
                      <a:pt x="22" y="29"/>
                      <a:pt x="22" y="29"/>
                      <a:pt x="22" y="29"/>
                    </a:cubicBezTo>
                    <a:cubicBezTo>
                      <a:pt x="5" y="35"/>
                      <a:pt x="5" y="35"/>
                      <a:pt x="5" y="35"/>
                    </a:cubicBezTo>
                    <a:cubicBezTo>
                      <a:pt x="4" y="35"/>
                      <a:pt x="4" y="36"/>
                      <a:pt x="5" y="36"/>
                    </a:cubicBezTo>
                    <a:cubicBezTo>
                      <a:pt x="22" y="36"/>
                      <a:pt x="22" y="36"/>
                      <a:pt x="22" y="36"/>
                    </a:cubicBezTo>
                    <a:cubicBezTo>
                      <a:pt x="22" y="41"/>
                      <a:pt x="22" y="41"/>
                      <a:pt x="22" y="41"/>
                    </a:cubicBezTo>
                    <a:cubicBezTo>
                      <a:pt x="22" y="42"/>
                      <a:pt x="22" y="42"/>
                      <a:pt x="22" y="42"/>
                    </a:cubicBezTo>
                    <a:cubicBezTo>
                      <a:pt x="1" y="48"/>
                      <a:pt x="1" y="48"/>
                      <a:pt x="1" y="48"/>
                    </a:cubicBezTo>
                    <a:cubicBezTo>
                      <a:pt x="0" y="48"/>
                      <a:pt x="0" y="49"/>
                      <a:pt x="1" y="49"/>
                    </a:cubicBezTo>
                    <a:cubicBezTo>
                      <a:pt x="22" y="49"/>
                      <a:pt x="22" y="49"/>
                      <a:pt x="22" y="49"/>
                    </a:cubicBezTo>
                    <a:cubicBezTo>
                      <a:pt x="17" y="95"/>
                      <a:pt x="17" y="95"/>
                      <a:pt x="17" y="95"/>
                    </a:cubicBezTo>
                    <a:cubicBezTo>
                      <a:pt x="41" y="95"/>
                      <a:pt x="41" y="95"/>
                      <a:pt x="41" y="95"/>
                    </a:cubicBezTo>
                    <a:cubicBezTo>
                      <a:pt x="35" y="49"/>
                      <a:pt x="35" y="49"/>
                      <a:pt x="35" y="49"/>
                    </a:cubicBezTo>
                    <a:cubicBezTo>
                      <a:pt x="57" y="49"/>
                      <a:pt x="57" y="49"/>
                      <a:pt x="57" y="49"/>
                    </a:cubicBezTo>
                    <a:cubicBezTo>
                      <a:pt x="58" y="49"/>
                      <a:pt x="58" y="48"/>
                      <a:pt x="57" y="4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48"/>
              <p:cNvSpPr>
                <a:spLocks/>
              </p:cNvSpPr>
              <p:nvPr/>
            </p:nvSpPr>
            <p:spPr bwMode="auto">
              <a:xfrm>
                <a:off x="1913" y="2274"/>
                <a:ext cx="219" cy="183"/>
              </a:xfrm>
              <a:custGeom>
                <a:avLst/>
                <a:gdLst>
                  <a:gd name="T0" fmla="*/ 22 w 67"/>
                  <a:gd name="T1" fmla="*/ 56 h 56"/>
                  <a:gd name="T2" fmla="*/ 9 w 67"/>
                  <a:gd name="T3" fmla="*/ 34 h 56"/>
                  <a:gd name="T4" fmla="*/ 0 w 67"/>
                  <a:gd name="T5" fmla="*/ 15 h 56"/>
                  <a:gd name="T6" fmla="*/ 0 w 67"/>
                  <a:gd name="T7" fmla="*/ 11 h 56"/>
                  <a:gd name="T8" fmla="*/ 13 w 67"/>
                  <a:gd name="T9" fmla="*/ 34 h 56"/>
                  <a:gd name="T10" fmla="*/ 22 w 67"/>
                  <a:gd name="T11" fmla="*/ 52 h 56"/>
                  <a:gd name="T12" fmla="*/ 31 w 67"/>
                  <a:gd name="T13" fmla="*/ 28 h 56"/>
                  <a:gd name="T14" fmla="*/ 45 w 67"/>
                  <a:gd name="T15" fmla="*/ 0 h 56"/>
                  <a:gd name="T16" fmla="*/ 45 w 67"/>
                  <a:gd name="T17" fmla="*/ 0 h 56"/>
                  <a:gd name="T18" fmla="*/ 58 w 67"/>
                  <a:gd name="T19" fmla="*/ 22 h 56"/>
                  <a:gd name="T20" fmla="*/ 67 w 67"/>
                  <a:gd name="T21" fmla="*/ 41 h 56"/>
                  <a:gd name="T22" fmla="*/ 67 w 67"/>
                  <a:gd name="T23" fmla="*/ 45 h 56"/>
                  <a:gd name="T24" fmla="*/ 54 w 67"/>
                  <a:gd name="T25" fmla="*/ 22 h 56"/>
                  <a:gd name="T26" fmla="*/ 45 w 67"/>
                  <a:gd name="T27" fmla="*/ 4 h 56"/>
                  <a:gd name="T28" fmla="*/ 45 w 67"/>
                  <a:gd name="T29" fmla="*/ 4 h 56"/>
                  <a:gd name="T30" fmla="*/ 35 w 67"/>
                  <a:gd name="T31" fmla="*/ 28 h 56"/>
                  <a:gd name="T32" fmla="*/ 22 w 67"/>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56">
                    <a:moveTo>
                      <a:pt x="22" y="56"/>
                    </a:moveTo>
                    <a:cubicBezTo>
                      <a:pt x="9" y="56"/>
                      <a:pt x="9" y="44"/>
                      <a:pt x="9" y="34"/>
                    </a:cubicBezTo>
                    <a:cubicBezTo>
                      <a:pt x="9" y="22"/>
                      <a:pt x="9" y="15"/>
                      <a:pt x="0" y="15"/>
                    </a:cubicBezTo>
                    <a:cubicBezTo>
                      <a:pt x="0" y="11"/>
                      <a:pt x="0" y="11"/>
                      <a:pt x="0" y="11"/>
                    </a:cubicBezTo>
                    <a:cubicBezTo>
                      <a:pt x="13" y="11"/>
                      <a:pt x="13" y="23"/>
                      <a:pt x="13" y="34"/>
                    </a:cubicBezTo>
                    <a:cubicBezTo>
                      <a:pt x="13" y="45"/>
                      <a:pt x="14" y="52"/>
                      <a:pt x="22" y="52"/>
                    </a:cubicBezTo>
                    <a:cubicBezTo>
                      <a:pt x="31" y="52"/>
                      <a:pt x="31" y="42"/>
                      <a:pt x="31" y="28"/>
                    </a:cubicBezTo>
                    <a:cubicBezTo>
                      <a:pt x="32" y="15"/>
                      <a:pt x="32" y="0"/>
                      <a:pt x="45" y="0"/>
                    </a:cubicBezTo>
                    <a:cubicBezTo>
                      <a:pt x="45" y="0"/>
                      <a:pt x="45" y="0"/>
                      <a:pt x="45" y="0"/>
                    </a:cubicBezTo>
                    <a:cubicBezTo>
                      <a:pt x="58" y="0"/>
                      <a:pt x="58" y="12"/>
                      <a:pt x="58" y="22"/>
                    </a:cubicBezTo>
                    <a:cubicBezTo>
                      <a:pt x="58" y="34"/>
                      <a:pt x="58" y="41"/>
                      <a:pt x="67" y="41"/>
                    </a:cubicBezTo>
                    <a:cubicBezTo>
                      <a:pt x="67" y="45"/>
                      <a:pt x="67" y="45"/>
                      <a:pt x="67" y="45"/>
                    </a:cubicBezTo>
                    <a:cubicBezTo>
                      <a:pt x="54" y="45"/>
                      <a:pt x="54" y="32"/>
                      <a:pt x="54" y="22"/>
                    </a:cubicBezTo>
                    <a:cubicBezTo>
                      <a:pt x="54" y="11"/>
                      <a:pt x="53" y="4"/>
                      <a:pt x="45" y="4"/>
                    </a:cubicBezTo>
                    <a:cubicBezTo>
                      <a:pt x="45" y="4"/>
                      <a:pt x="45" y="4"/>
                      <a:pt x="45" y="4"/>
                    </a:cubicBezTo>
                    <a:cubicBezTo>
                      <a:pt x="36" y="4"/>
                      <a:pt x="36" y="13"/>
                      <a:pt x="35" y="28"/>
                    </a:cubicBezTo>
                    <a:cubicBezTo>
                      <a:pt x="35" y="41"/>
                      <a:pt x="35" y="56"/>
                      <a:pt x="22"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17" name="Gruppieren 123"/>
          <p:cNvGrpSpPr/>
          <p:nvPr/>
        </p:nvGrpSpPr>
        <p:grpSpPr>
          <a:xfrm>
            <a:off x="4125175" y="3867326"/>
            <a:ext cx="792163" cy="790575"/>
            <a:chOff x="6314281" y="4715179"/>
            <a:chExt cx="792163" cy="790575"/>
          </a:xfrm>
        </p:grpSpPr>
        <p:sp>
          <p:nvSpPr>
            <p:cNvPr id="135" name="Rectangle 209"/>
            <p:cNvSpPr>
              <a:spLocks noChangeArrowheads="1"/>
            </p:cNvSpPr>
            <p:nvPr/>
          </p:nvSpPr>
          <p:spPr bwMode="auto">
            <a:xfrm>
              <a:off x="6314281" y="4715179"/>
              <a:ext cx="792163" cy="790575"/>
            </a:xfrm>
            <a:prstGeom prst="rect">
              <a:avLst/>
            </a:prstGeom>
            <a:solidFill>
              <a:srgbClr val="41AAAA"/>
            </a:solidFill>
            <a:ln>
              <a:noFill/>
            </a:ln>
            <a:extLst/>
          </p:spPr>
          <p:txBody>
            <a:bodyPr vert="horz" wrap="square" lIns="91440" tIns="45720" rIns="91440" bIns="45720" numCol="1" anchor="t" anchorCtr="0" compatLnSpc="1">
              <a:prstTxWarp prst="textNoShape">
                <a:avLst/>
              </a:prstTxWarp>
            </a:bodyPr>
            <a:lstStyle/>
            <a:p>
              <a:endParaRPr lang="en-GB" dirty="0"/>
            </a:p>
          </p:txBody>
        </p:sp>
        <p:grpSp>
          <p:nvGrpSpPr>
            <p:cNvPr id="18" name="Group 52"/>
            <p:cNvGrpSpPr>
              <a:grpSpLocks noChangeAspect="1"/>
            </p:cNvGrpSpPr>
            <p:nvPr/>
          </p:nvGrpSpPr>
          <p:grpSpPr bwMode="auto">
            <a:xfrm>
              <a:off x="6369096" y="4782159"/>
              <a:ext cx="682533" cy="656614"/>
              <a:chOff x="4217" y="461"/>
              <a:chExt cx="1264" cy="1216"/>
            </a:xfrm>
            <a:solidFill>
              <a:schemeClr val="bg1"/>
            </a:solidFill>
          </p:grpSpPr>
          <p:sp>
            <p:nvSpPr>
              <p:cNvPr id="47" name="Rectangle 53"/>
              <p:cNvSpPr>
                <a:spLocks noChangeArrowheads="1"/>
              </p:cNvSpPr>
              <p:nvPr/>
            </p:nvSpPr>
            <p:spPr bwMode="auto">
              <a:xfrm>
                <a:off x="4806" y="461"/>
                <a:ext cx="61" cy="12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54"/>
              <p:cNvSpPr>
                <a:spLocks noEditPoints="1"/>
              </p:cNvSpPr>
              <p:nvPr/>
            </p:nvSpPr>
            <p:spPr bwMode="auto">
              <a:xfrm>
                <a:off x="4965" y="817"/>
                <a:ext cx="516" cy="504"/>
              </a:xfrm>
              <a:custGeom>
                <a:avLst/>
                <a:gdLst>
                  <a:gd name="T0" fmla="*/ 21 w 42"/>
                  <a:gd name="T1" fmla="*/ 0 h 41"/>
                  <a:gd name="T2" fmla="*/ 0 w 42"/>
                  <a:gd name="T3" fmla="*/ 20 h 41"/>
                  <a:gd name="T4" fmla="*/ 21 w 42"/>
                  <a:gd name="T5" fmla="*/ 41 h 41"/>
                  <a:gd name="T6" fmla="*/ 42 w 42"/>
                  <a:gd name="T7" fmla="*/ 20 h 41"/>
                  <a:gd name="T8" fmla="*/ 21 w 42"/>
                  <a:gd name="T9" fmla="*/ 0 h 41"/>
                  <a:gd name="T10" fmla="*/ 21 w 42"/>
                  <a:gd name="T11" fmla="*/ 39 h 41"/>
                  <a:gd name="T12" fmla="*/ 2 w 42"/>
                  <a:gd name="T13" fmla="*/ 20 h 41"/>
                  <a:gd name="T14" fmla="*/ 21 w 42"/>
                  <a:gd name="T15" fmla="*/ 2 h 41"/>
                  <a:gd name="T16" fmla="*/ 40 w 42"/>
                  <a:gd name="T17" fmla="*/ 20 h 41"/>
                  <a:gd name="T18" fmla="*/ 21 w 42"/>
                  <a:gd name="T1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21" y="0"/>
                    </a:moveTo>
                    <a:cubicBezTo>
                      <a:pt x="10" y="0"/>
                      <a:pt x="0" y="9"/>
                      <a:pt x="0" y="20"/>
                    </a:cubicBezTo>
                    <a:cubicBezTo>
                      <a:pt x="0" y="32"/>
                      <a:pt x="10" y="41"/>
                      <a:pt x="21" y="41"/>
                    </a:cubicBezTo>
                    <a:cubicBezTo>
                      <a:pt x="32" y="41"/>
                      <a:pt x="42" y="32"/>
                      <a:pt x="42" y="20"/>
                    </a:cubicBezTo>
                    <a:cubicBezTo>
                      <a:pt x="42" y="9"/>
                      <a:pt x="32" y="0"/>
                      <a:pt x="21" y="0"/>
                    </a:cubicBezTo>
                    <a:close/>
                    <a:moveTo>
                      <a:pt x="21" y="39"/>
                    </a:moveTo>
                    <a:cubicBezTo>
                      <a:pt x="11" y="39"/>
                      <a:pt x="2" y="31"/>
                      <a:pt x="2" y="20"/>
                    </a:cubicBezTo>
                    <a:cubicBezTo>
                      <a:pt x="2" y="10"/>
                      <a:pt x="11" y="2"/>
                      <a:pt x="21" y="2"/>
                    </a:cubicBezTo>
                    <a:cubicBezTo>
                      <a:pt x="31" y="2"/>
                      <a:pt x="40" y="10"/>
                      <a:pt x="40" y="20"/>
                    </a:cubicBezTo>
                    <a:cubicBezTo>
                      <a:pt x="40" y="31"/>
                      <a:pt x="31" y="39"/>
                      <a:pt x="2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55"/>
              <p:cNvSpPr>
                <a:spLocks/>
              </p:cNvSpPr>
              <p:nvPr/>
            </p:nvSpPr>
            <p:spPr bwMode="auto">
              <a:xfrm>
                <a:off x="5125" y="940"/>
                <a:ext cx="147" cy="196"/>
              </a:xfrm>
              <a:custGeom>
                <a:avLst/>
                <a:gdLst>
                  <a:gd name="T0" fmla="*/ 0 w 147"/>
                  <a:gd name="T1" fmla="*/ 196 h 196"/>
                  <a:gd name="T2" fmla="*/ 0 w 147"/>
                  <a:gd name="T3" fmla="*/ 0 h 196"/>
                  <a:gd name="T4" fmla="*/ 37 w 147"/>
                  <a:gd name="T5" fmla="*/ 0 h 196"/>
                  <a:gd name="T6" fmla="*/ 37 w 147"/>
                  <a:gd name="T7" fmla="*/ 86 h 196"/>
                  <a:gd name="T8" fmla="*/ 111 w 147"/>
                  <a:gd name="T9" fmla="*/ 86 h 196"/>
                  <a:gd name="T10" fmla="*/ 111 w 147"/>
                  <a:gd name="T11" fmla="*/ 0 h 196"/>
                  <a:gd name="T12" fmla="*/ 147 w 147"/>
                  <a:gd name="T13" fmla="*/ 0 h 196"/>
                  <a:gd name="T14" fmla="*/ 147 w 147"/>
                  <a:gd name="T15" fmla="*/ 196 h 196"/>
                  <a:gd name="T16" fmla="*/ 111 w 147"/>
                  <a:gd name="T17" fmla="*/ 196 h 196"/>
                  <a:gd name="T18" fmla="*/ 111 w 147"/>
                  <a:gd name="T19" fmla="*/ 110 h 196"/>
                  <a:gd name="T20" fmla="*/ 37 w 147"/>
                  <a:gd name="T21" fmla="*/ 110 h 196"/>
                  <a:gd name="T22" fmla="*/ 37 w 147"/>
                  <a:gd name="T23" fmla="*/ 196 h 196"/>
                  <a:gd name="T24" fmla="*/ 0 w 147"/>
                  <a:gd name="T2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6">
                    <a:moveTo>
                      <a:pt x="0" y="196"/>
                    </a:moveTo>
                    <a:lnTo>
                      <a:pt x="0" y="0"/>
                    </a:lnTo>
                    <a:lnTo>
                      <a:pt x="37" y="0"/>
                    </a:lnTo>
                    <a:lnTo>
                      <a:pt x="37" y="86"/>
                    </a:lnTo>
                    <a:lnTo>
                      <a:pt x="111" y="86"/>
                    </a:lnTo>
                    <a:lnTo>
                      <a:pt x="111" y="0"/>
                    </a:lnTo>
                    <a:lnTo>
                      <a:pt x="147" y="0"/>
                    </a:lnTo>
                    <a:lnTo>
                      <a:pt x="147" y="196"/>
                    </a:lnTo>
                    <a:lnTo>
                      <a:pt x="111" y="196"/>
                    </a:lnTo>
                    <a:lnTo>
                      <a:pt x="111" y="110"/>
                    </a:lnTo>
                    <a:lnTo>
                      <a:pt x="37" y="110"/>
                    </a:lnTo>
                    <a:lnTo>
                      <a:pt x="37" y="196"/>
                    </a:lnTo>
                    <a:lnTo>
                      <a:pt x="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56"/>
              <p:cNvSpPr>
                <a:spLocks/>
              </p:cNvSpPr>
              <p:nvPr/>
            </p:nvSpPr>
            <p:spPr bwMode="auto">
              <a:xfrm>
                <a:off x="5297" y="1112"/>
                <a:ext cx="49" cy="74"/>
              </a:xfrm>
              <a:custGeom>
                <a:avLst/>
                <a:gdLst>
                  <a:gd name="T0" fmla="*/ 0 w 4"/>
                  <a:gd name="T1" fmla="*/ 6 h 6"/>
                  <a:gd name="T2" fmla="*/ 0 w 4"/>
                  <a:gd name="T3" fmla="*/ 5 h 6"/>
                  <a:gd name="T4" fmla="*/ 2 w 4"/>
                  <a:gd name="T5" fmla="*/ 3 h 6"/>
                  <a:gd name="T6" fmla="*/ 3 w 4"/>
                  <a:gd name="T7" fmla="*/ 2 h 6"/>
                  <a:gd name="T8" fmla="*/ 3 w 4"/>
                  <a:gd name="T9" fmla="*/ 2 h 6"/>
                  <a:gd name="T10" fmla="*/ 3 w 4"/>
                  <a:gd name="T11" fmla="*/ 1 h 6"/>
                  <a:gd name="T12" fmla="*/ 2 w 4"/>
                  <a:gd name="T13" fmla="*/ 1 h 6"/>
                  <a:gd name="T14" fmla="*/ 0 w 4"/>
                  <a:gd name="T15" fmla="*/ 1 h 6"/>
                  <a:gd name="T16" fmla="*/ 0 w 4"/>
                  <a:gd name="T17" fmla="*/ 1 h 6"/>
                  <a:gd name="T18" fmla="*/ 2 w 4"/>
                  <a:gd name="T19" fmla="*/ 0 h 6"/>
                  <a:gd name="T20" fmla="*/ 4 w 4"/>
                  <a:gd name="T21" fmla="*/ 0 h 6"/>
                  <a:gd name="T22" fmla="*/ 4 w 4"/>
                  <a:gd name="T23" fmla="*/ 2 h 6"/>
                  <a:gd name="T24" fmla="*/ 4 w 4"/>
                  <a:gd name="T25" fmla="*/ 3 h 6"/>
                  <a:gd name="T26" fmla="*/ 2 w 4"/>
                  <a:gd name="T27" fmla="*/ 5 h 6"/>
                  <a:gd name="T28" fmla="*/ 4 w 4"/>
                  <a:gd name="T29" fmla="*/ 5 h 6"/>
                  <a:gd name="T30" fmla="*/ 4 w 4"/>
                  <a:gd name="T31" fmla="*/ 6 h 6"/>
                  <a:gd name="T32" fmla="*/ 0 w 4"/>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0" y="6"/>
                    </a:moveTo>
                    <a:cubicBezTo>
                      <a:pt x="0" y="5"/>
                      <a:pt x="0" y="5"/>
                      <a:pt x="0" y="5"/>
                    </a:cubicBezTo>
                    <a:cubicBezTo>
                      <a:pt x="1" y="5"/>
                      <a:pt x="1" y="4"/>
                      <a:pt x="2" y="3"/>
                    </a:cubicBezTo>
                    <a:cubicBezTo>
                      <a:pt x="2" y="3"/>
                      <a:pt x="3" y="3"/>
                      <a:pt x="3" y="2"/>
                    </a:cubicBezTo>
                    <a:cubicBezTo>
                      <a:pt x="3" y="2"/>
                      <a:pt x="3" y="2"/>
                      <a:pt x="3" y="2"/>
                    </a:cubicBezTo>
                    <a:cubicBezTo>
                      <a:pt x="3" y="2"/>
                      <a:pt x="3" y="1"/>
                      <a:pt x="3" y="1"/>
                    </a:cubicBezTo>
                    <a:cubicBezTo>
                      <a:pt x="2" y="1"/>
                      <a:pt x="2" y="1"/>
                      <a:pt x="2" y="1"/>
                    </a:cubicBezTo>
                    <a:cubicBezTo>
                      <a:pt x="1" y="1"/>
                      <a:pt x="1" y="1"/>
                      <a:pt x="0" y="1"/>
                    </a:cubicBezTo>
                    <a:cubicBezTo>
                      <a:pt x="0" y="1"/>
                      <a:pt x="0" y="1"/>
                      <a:pt x="0" y="1"/>
                    </a:cubicBezTo>
                    <a:cubicBezTo>
                      <a:pt x="1" y="0"/>
                      <a:pt x="1" y="0"/>
                      <a:pt x="2" y="0"/>
                    </a:cubicBezTo>
                    <a:cubicBezTo>
                      <a:pt x="3" y="0"/>
                      <a:pt x="3" y="0"/>
                      <a:pt x="4" y="0"/>
                    </a:cubicBezTo>
                    <a:cubicBezTo>
                      <a:pt x="4" y="1"/>
                      <a:pt x="4" y="1"/>
                      <a:pt x="4" y="2"/>
                    </a:cubicBezTo>
                    <a:cubicBezTo>
                      <a:pt x="4" y="2"/>
                      <a:pt x="4" y="3"/>
                      <a:pt x="4" y="3"/>
                    </a:cubicBezTo>
                    <a:cubicBezTo>
                      <a:pt x="3" y="4"/>
                      <a:pt x="3" y="4"/>
                      <a:pt x="2" y="5"/>
                    </a:cubicBezTo>
                    <a:cubicBezTo>
                      <a:pt x="4" y="5"/>
                      <a:pt x="4" y="5"/>
                      <a:pt x="4" y="5"/>
                    </a:cubicBezTo>
                    <a:cubicBezTo>
                      <a:pt x="4" y="6"/>
                      <a:pt x="4" y="6"/>
                      <a:pt x="4" y="6"/>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Oval 57"/>
              <p:cNvSpPr>
                <a:spLocks noChangeArrowheads="1"/>
              </p:cNvSpPr>
              <p:nvPr/>
            </p:nvSpPr>
            <p:spPr bwMode="auto">
              <a:xfrm>
                <a:off x="5321" y="633"/>
                <a:ext cx="86" cy="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Oval 58"/>
              <p:cNvSpPr>
                <a:spLocks noChangeArrowheads="1"/>
              </p:cNvSpPr>
              <p:nvPr/>
            </p:nvSpPr>
            <p:spPr bwMode="auto">
              <a:xfrm>
                <a:off x="5150" y="719"/>
                <a:ext cx="73" cy="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Oval 59"/>
              <p:cNvSpPr>
                <a:spLocks noChangeArrowheads="1"/>
              </p:cNvSpPr>
              <p:nvPr/>
            </p:nvSpPr>
            <p:spPr bwMode="auto">
              <a:xfrm>
                <a:off x="5186" y="461"/>
                <a:ext cx="135" cy="1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60"/>
              <p:cNvSpPr>
                <a:spLocks noEditPoints="1"/>
              </p:cNvSpPr>
              <p:nvPr/>
            </p:nvSpPr>
            <p:spPr bwMode="auto">
              <a:xfrm>
                <a:off x="4278" y="879"/>
                <a:ext cx="381" cy="380"/>
              </a:xfrm>
              <a:custGeom>
                <a:avLst/>
                <a:gdLst>
                  <a:gd name="T0" fmla="*/ 16 w 31"/>
                  <a:gd name="T1" fmla="*/ 0 h 31"/>
                  <a:gd name="T2" fmla="*/ 0 w 31"/>
                  <a:gd name="T3" fmla="*/ 15 h 31"/>
                  <a:gd name="T4" fmla="*/ 16 w 31"/>
                  <a:gd name="T5" fmla="*/ 31 h 31"/>
                  <a:gd name="T6" fmla="*/ 31 w 31"/>
                  <a:gd name="T7" fmla="*/ 15 h 31"/>
                  <a:gd name="T8" fmla="*/ 16 w 31"/>
                  <a:gd name="T9" fmla="*/ 0 h 31"/>
                  <a:gd name="T10" fmla="*/ 13 w 31"/>
                  <a:gd name="T11" fmla="*/ 21 h 31"/>
                  <a:gd name="T12" fmla="*/ 8 w 31"/>
                  <a:gd name="T13" fmla="*/ 19 h 31"/>
                  <a:gd name="T14" fmla="*/ 6 w 31"/>
                  <a:gd name="T15" fmla="*/ 13 h 31"/>
                  <a:gd name="T16" fmla="*/ 7 w 31"/>
                  <a:gd name="T17" fmla="*/ 9 h 31"/>
                  <a:gd name="T18" fmla="*/ 13 w 31"/>
                  <a:gd name="T19" fmla="*/ 5 h 31"/>
                  <a:gd name="T20" fmla="*/ 18 w 31"/>
                  <a:gd name="T21" fmla="*/ 8 h 31"/>
                  <a:gd name="T22" fmla="*/ 20 w 31"/>
                  <a:gd name="T23" fmla="*/ 13 h 31"/>
                  <a:gd name="T24" fmla="*/ 18 w 31"/>
                  <a:gd name="T25" fmla="*/ 19 h 31"/>
                  <a:gd name="T26" fmla="*/ 13 w 31"/>
                  <a:gd name="T27" fmla="*/ 21 h 31"/>
                  <a:gd name="T28" fmla="*/ 25 w 31"/>
                  <a:gd name="T29" fmla="*/ 25 h 31"/>
                  <a:gd name="T30" fmla="*/ 20 w 31"/>
                  <a:gd name="T31" fmla="*/ 25 h 31"/>
                  <a:gd name="T32" fmla="*/ 20 w 31"/>
                  <a:gd name="T33" fmla="*/ 24 h 31"/>
                  <a:gd name="T34" fmla="*/ 22 w 31"/>
                  <a:gd name="T35" fmla="*/ 22 h 31"/>
                  <a:gd name="T36" fmla="*/ 23 w 31"/>
                  <a:gd name="T37" fmla="*/ 21 h 31"/>
                  <a:gd name="T38" fmla="*/ 23 w 31"/>
                  <a:gd name="T39" fmla="*/ 21 h 31"/>
                  <a:gd name="T40" fmla="*/ 23 w 31"/>
                  <a:gd name="T41" fmla="*/ 20 h 31"/>
                  <a:gd name="T42" fmla="*/ 22 w 31"/>
                  <a:gd name="T43" fmla="*/ 20 h 31"/>
                  <a:gd name="T44" fmla="*/ 21 w 31"/>
                  <a:gd name="T45" fmla="*/ 20 h 31"/>
                  <a:gd name="T46" fmla="*/ 20 w 31"/>
                  <a:gd name="T47" fmla="*/ 19 h 31"/>
                  <a:gd name="T48" fmla="*/ 22 w 31"/>
                  <a:gd name="T49" fmla="*/ 19 h 31"/>
                  <a:gd name="T50" fmla="*/ 24 w 31"/>
                  <a:gd name="T51" fmla="*/ 19 h 31"/>
                  <a:gd name="T52" fmla="*/ 24 w 31"/>
                  <a:gd name="T53" fmla="*/ 21 h 31"/>
                  <a:gd name="T54" fmla="*/ 24 w 31"/>
                  <a:gd name="T55" fmla="*/ 22 h 31"/>
                  <a:gd name="T56" fmla="*/ 22 w 31"/>
                  <a:gd name="T57" fmla="*/ 24 h 31"/>
                  <a:gd name="T58" fmla="*/ 25 w 31"/>
                  <a:gd name="T59" fmla="*/ 24 h 31"/>
                  <a:gd name="T60" fmla="*/ 25 w 31"/>
                  <a:gd name="T61"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1">
                    <a:moveTo>
                      <a:pt x="16" y="0"/>
                    </a:moveTo>
                    <a:cubicBezTo>
                      <a:pt x="7" y="0"/>
                      <a:pt x="0" y="7"/>
                      <a:pt x="0" y="15"/>
                    </a:cubicBezTo>
                    <a:cubicBezTo>
                      <a:pt x="0" y="24"/>
                      <a:pt x="7" y="31"/>
                      <a:pt x="16" y="31"/>
                    </a:cubicBezTo>
                    <a:cubicBezTo>
                      <a:pt x="24" y="31"/>
                      <a:pt x="31" y="24"/>
                      <a:pt x="31" y="15"/>
                    </a:cubicBezTo>
                    <a:cubicBezTo>
                      <a:pt x="31" y="7"/>
                      <a:pt x="24" y="0"/>
                      <a:pt x="16" y="0"/>
                    </a:cubicBezTo>
                    <a:close/>
                    <a:moveTo>
                      <a:pt x="13" y="21"/>
                    </a:moveTo>
                    <a:cubicBezTo>
                      <a:pt x="11" y="21"/>
                      <a:pt x="9" y="20"/>
                      <a:pt x="8" y="19"/>
                    </a:cubicBezTo>
                    <a:cubicBezTo>
                      <a:pt x="7" y="17"/>
                      <a:pt x="6" y="16"/>
                      <a:pt x="6" y="13"/>
                    </a:cubicBezTo>
                    <a:cubicBezTo>
                      <a:pt x="6" y="12"/>
                      <a:pt x="6" y="10"/>
                      <a:pt x="7" y="9"/>
                    </a:cubicBezTo>
                    <a:cubicBezTo>
                      <a:pt x="8" y="7"/>
                      <a:pt x="10" y="5"/>
                      <a:pt x="13" y="5"/>
                    </a:cubicBezTo>
                    <a:cubicBezTo>
                      <a:pt x="15" y="5"/>
                      <a:pt x="17" y="6"/>
                      <a:pt x="18" y="8"/>
                    </a:cubicBezTo>
                    <a:cubicBezTo>
                      <a:pt x="20" y="9"/>
                      <a:pt x="20" y="11"/>
                      <a:pt x="20" y="13"/>
                    </a:cubicBezTo>
                    <a:cubicBezTo>
                      <a:pt x="20" y="16"/>
                      <a:pt x="20" y="18"/>
                      <a:pt x="18" y="19"/>
                    </a:cubicBezTo>
                    <a:cubicBezTo>
                      <a:pt x="17" y="21"/>
                      <a:pt x="15" y="21"/>
                      <a:pt x="13" y="21"/>
                    </a:cubicBezTo>
                    <a:close/>
                    <a:moveTo>
                      <a:pt x="25" y="25"/>
                    </a:moveTo>
                    <a:cubicBezTo>
                      <a:pt x="20" y="25"/>
                      <a:pt x="20" y="25"/>
                      <a:pt x="20" y="25"/>
                    </a:cubicBezTo>
                    <a:cubicBezTo>
                      <a:pt x="20" y="24"/>
                      <a:pt x="20" y="24"/>
                      <a:pt x="20" y="24"/>
                    </a:cubicBezTo>
                    <a:cubicBezTo>
                      <a:pt x="21" y="23"/>
                      <a:pt x="22" y="23"/>
                      <a:pt x="22" y="22"/>
                    </a:cubicBezTo>
                    <a:cubicBezTo>
                      <a:pt x="22" y="22"/>
                      <a:pt x="23" y="22"/>
                      <a:pt x="23" y="21"/>
                    </a:cubicBezTo>
                    <a:cubicBezTo>
                      <a:pt x="23" y="21"/>
                      <a:pt x="23" y="21"/>
                      <a:pt x="23" y="21"/>
                    </a:cubicBezTo>
                    <a:cubicBezTo>
                      <a:pt x="23" y="20"/>
                      <a:pt x="23" y="20"/>
                      <a:pt x="23" y="20"/>
                    </a:cubicBezTo>
                    <a:cubicBezTo>
                      <a:pt x="23" y="20"/>
                      <a:pt x="23" y="20"/>
                      <a:pt x="22" y="20"/>
                    </a:cubicBezTo>
                    <a:cubicBezTo>
                      <a:pt x="22" y="20"/>
                      <a:pt x="21" y="20"/>
                      <a:pt x="21" y="20"/>
                    </a:cubicBezTo>
                    <a:cubicBezTo>
                      <a:pt x="20" y="19"/>
                      <a:pt x="20" y="19"/>
                      <a:pt x="20" y="19"/>
                    </a:cubicBezTo>
                    <a:cubicBezTo>
                      <a:pt x="21" y="19"/>
                      <a:pt x="22" y="19"/>
                      <a:pt x="22" y="19"/>
                    </a:cubicBezTo>
                    <a:cubicBezTo>
                      <a:pt x="23" y="19"/>
                      <a:pt x="23" y="19"/>
                      <a:pt x="24" y="19"/>
                    </a:cubicBezTo>
                    <a:cubicBezTo>
                      <a:pt x="24" y="20"/>
                      <a:pt x="24" y="20"/>
                      <a:pt x="24" y="21"/>
                    </a:cubicBezTo>
                    <a:cubicBezTo>
                      <a:pt x="24" y="21"/>
                      <a:pt x="24" y="22"/>
                      <a:pt x="24" y="22"/>
                    </a:cubicBezTo>
                    <a:cubicBezTo>
                      <a:pt x="24" y="23"/>
                      <a:pt x="23" y="23"/>
                      <a:pt x="22" y="24"/>
                    </a:cubicBezTo>
                    <a:cubicBezTo>
                      <a:pt x="25" y="24"/>
                      <a:pt x="25" y="24"/>
                      <a:pt x="25" y="24"/>
                    </a:cubicBezTo>
                    <a:lnTo>
                      <a:pt x="25"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61"/>
              <p:cNvSpPr>
                <a:spLocks/>
              </p:cNvSpPr>
              <p:nvPr/>
            </p:nvSpPr>
            <p:spPr bwMode="auto">
              <a:xfrm>
                <a:off x="4389" y="965"/>
                <a:ext cx="98" cy="147"/>
              </a:xfrm>
              <a:custGeom>
                <a:avLst/>
                <a:gdLst>
                  <a:gd name="T0" fmla="*/ 4 w 8"/>
                  <a:gd name="T1" fmla="*/ 0 h 12"/>
                  <a:gd name="T2" fmla="*/ 1 w 8"/>
                  <a:gd name="T3" fmla="*/ 2 h 12"/>
                  <a:gd name="T4" fmla="*/ 0 w 8"/>
                  <a:gd name="T5" fmla="*/ 6 h 12"/>
                  <a:gd name="T6" fmla="*/ 1 w 8"/>
                  <a:gd name="T7" fmla="*/ 11 h 12"/>
                  <a:gd name="T8" fmla="*/ 4 w 8"/>
                  <a:gd name="T9" fmla="*/ 12 h 12"/>
                  <a:gd name="T10" fmla="*/ 7 w 8"/>
                  <a:gd name="T11" fmla="*/ 10 h 12"/>
                  <a:gd name="T12" fmla="*/ 8 w 8"/>
                  <a:gd name="T13" fmla="*/ 6 h 12"/>
                  <a:gd name="T14" fmla="*/ 7 w 8"/>
                  <a:gd name="T15" fmla="*/ 2 h 12"/>
                  <a:gd name="T16" fmla="*/ 4 w 8"/>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2">
                    <a:moveTo>
                      <a:pt x="4" y="0"/>
                    </a:moveTo>
                    <a:cubicBezTo>
                      <a:pt x="3" y="0"/>
                      <a:pt x="2" y="1"/>
                      <a:pt x="1" y="2"/>
                    </a:cubicBezTo>
                    <a:cubicBezTo>
                      <a:pt x="0" y="3"/>
                      <a:pt x="0" y="5"/>
                      <a:pt x="0" y="6"/>
                    </a:cubicBezTo>
                    <a:cubicBezTo>
                      <a:pt x="0" y="8"/>
                      <a:pt x="0" y="10"/>
                      <a:pt x="1" y="11"/>
                    </a:cubicBezTo>
                    <a:cubicBezTo>
                      <a:pt x="2" y="12"/>
                      <a:pt x="3" y="12"/>
                      <a:pt x="4" y="12"/>
                    </a:cubicBezTo>
                    <a:cubicBezTo>
                      <a:pt x="6" y="12"/>
                      <a:pt x="7" y="11"/>
                      <a:pt x="7" y="10"/>
                    </a:cubicBezTo>
                    <a:cubicBezTo>
                      <a:pt x="8" y="9"/>
                      <a:pt x="8" y="8"/>
                      <a:pt x="8" y="6"/>
                    </a:cubicBezTo>
                    <a:cubicBezTo>
                      <a:pt x="8" y="4"/>
                      <a:pt x="8" y="3"/>
                      <a:pt x="7" y="2"/>
                    </a:cubicBezTo>
                    <a:cubicBezTo>
                      <a:pt x="6" y="1"/>
                      <a:pt x="5"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62"/>
              <p:cNvSpPr>
                <a:spLocks noEditPoints="1"/>
              </p:cNvSpPr>
              <p:nvPr/>
            </p:nvSpPr>
            <p:spPr bwMode="auto">
              <a:xfrm>
                <a:off x="4327" y="694"/>
                <a:ext cx="86" cy="86"/>
              </a:xfrm>
              <a:custGeom>
                <a:avLst/>
                <a:gdLst>
                  <a:gd name="T0" fmla="*/ 3 w 7"/>
                  <a:gd name="T1" fmla="*/ 2 h 7"/>
                  <a:gd name="T2" fmla="*/ 2 w 7"/>
                  <a:gd name="T3" fmla="*/ 3 h 7"/>
                  <a:gd name="T4" fmla="*/ 3 w 7"/>
                  <a:gd name="T5" fmla="*/ 5 h 7"/>
                  <a:gd name="T6" fmla="*/ 5 w 7"/>
                  <a:gd name="T7" fmla="*/ 3 h 7"/>
                  <a:gd name="T8" fmla="*/ 3 w 7"/>
                  <a:gd name="T9" fmla="*/ 2 h 7"/>
                  <a:gd name="T10" fmla="*/ 3 w 7"/>
                  <a:gd name="T11" fmla="*/ 7 h 7"/>
                  <a:gd name="T12" fmla="*/ 0 w 7"/>
                  <a:gd name="T13" fmla="*/ 3 h 7"/>
                  <a:gd name="T14" fmla="*/ 3 w 7"/>
                  <a:gd name="T15" fmla="*/ 0 h 7"/>
                  <a:gd name="T16" fmla="*/ 7 w 7"/>
                  <a:gd name="T17" fmla="*/ 3 h 7"/>
                  <a:gd name="T18" fmla="*/ 3 w 7"/>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3" y="2"/>
                    </a:moveTo>
                    <a:cubicBezTo>
                      <a:pt x="3" y="2"/>
                      <a:pt x="2" y="3"/>
                      <a:pt x="2" y="3"/>
                    </a:cubicBezTo>
                    <a:cubicBezTo>
                      <a:pt x="2" y="4"/>
                      <a:pt x="3" y="5"/>
                      <a:pt x="3" y="5"/>
                    </a:cubicBezTo>
                    <a:cubicBezTo>
                      <a:pt x="4" y="5"/>
                      <a:pt x="5" y="4"/>
                      <a:pt x="5" y="3"/>
                    </a:cubicBezTo>
                    <a:cubicBezTo>
                      <a:pt x="5" y="3"/>
                      <a:pt x="4" y="2"/>
                      <a:pt x="3" y="2"/>
                    </a:cubicBezTo>
                    <a:moveTo>
                      <a:pt x="3" y="7"/>
                    </a:moveTo>
                    <a:cubicBezTo>
                      <a:pt x="1" y="7"/>
                      <a:pt x="0" y="6"/>
                      <a:pt x="0" y="3"/>
                    </a:cubicBezTo>
                    <a:cubicBezTo>
                      <a:pt x="0" y="1"/>
                      <a:pt x="1" y="0"/>
                      <a:pt x="3" y="0"/>
                    </a:cubicBezTo>
                    <a:cubicBezTo>
                      <a:pt x="6" y="0"/>
                      <a:pt x="7" y="1"/>
                      <a:pt x="7" y="3"/>
                    </a:cubicBezTo>
                    <a:cubicBezTo>
                      <a:pt x="7" y="6"/>
                      <a:pt x="6" y="7"/>
                      <a:pt x="3"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63"/>
              <p:cNvSpPr>
                <a:spLocks noEditPoints="1"/>
              </p:cNvSpPr>
              <p:nvPr/>
            </p:nvSpPr>
            <p:spPr bwMode="auto">
              <a:xfrm>
                <a:off x="4376" y="510"/>
                <a:ext cx="135" cy="135"/>
              </a:xfrm>
              <a:custGeom>
                <a:avLst/>
                <a:gdLst>
                  <a:gd name="T0" fmla="*/ 5 w 11"/>
                  <a:gd name="T1" fmla="*/ 2 h 11"/>
                  <a:gd name="T2" fmla="*/ 2 w 11"/>
                  <a:gd name="T3" fmla="*/ 5 h 11"/>
                  <a:gd name="T4" fmla="*/ 5 w 11"/>
                  <a:gd name="T5" fmla="*/ 9 h 11"/>
                  <a:gd name="T6" fmla="*/ 9 w 11"/>
                  <a:gd name="T7" fmla="*/ 5 h 11"/>
                  <a:gd name="T8" fmla="*/ 5 w 11"/>
                  <a:gd name="T9" fmla="*/ 2 h 11"/>
                  <a:gd name="T10" fmla="*/ 5 w 11"/>
                  <a:gd name="T11" fmla="*/ 11 h 11"/>
                  <a:gd name="T12" fmla="*/ 0 w 11"/>
                  <a:gd name="T13" fmla="*/ 5 h 11"/>
                  <a:gd name="T14" fmla="*/ 5 w 11"/>
                  <a:gd name="T15" fmla="*/ 0 h 11"/>
                  <a:gd name="T16" fmla="*/ 11 w 11"/>
                  <a:gd name="T17" fmla="*/ 5 h 11"/>
                  <a:gd name="T18" fmla="*/ 5 w 11"/>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5" y="2"/>
                    </a:moveTo>
                    <a:cubicBezTo>
                      <a:pt x="3" y="2"/>
                      <a:pt x="2" y="3"/>
                      <a:pt x="2" y="5"/>
                    </a:cubicBezTo>
                    <a:cubicBezTo>
                      <a:pt x="2" y="7"/>
                      <a:pt x="3" y="9"/>
                      <a:pt x="5" y="9"/>
                    </a:cubicBezTo>
                    <a:cubicBezTo>
                      <a:pt x="7" y="9"/>
                      <a:pt x="9" y="7"/>
                      <a:pt x="9" y="5"/>
                    </a:cubicBezTo>
                    <a:cubicBezTo>
                      <a:pt x="9" y="3"/>
                      <a:pt x="7" y="2"/>
                      <a:pt x="5" y="2"/>
                    </a:cubicBezTo>
                    <a:moveTo>
                      <a:pt x="5" y="11"/>
                    </a:moveTo>
                    <a:cubicBezTo>
                      <a:pt x="2" y="11"/>
                      <a:pt x="0" y="9"/>
                      <a:pt x="0" y="5"/>
                    </a:cubicBezTo>
                    <a:cubicBezTo>
                      <a:pt x="0" y="2"/>
                      <a:pt x="2" y="0"/>
                      <a:pt x="5" y="0"/>
                    </a:cubicBezTo>
                    <a:cubicBezTo>
                      <a:pt x="8" y="0"/>
                      <a:pt x="11" y="2"/>
                      <a:pt x="11" y="5"/>
                    </a:cubicBezTo>
                    <a:cubicBezTo>
                      <a:pt x="11" y="9"/>
                      <a:pt x="8" y="11"/>
                      <a:pt x="5"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64"/>
              <p:cNvSpPr>
                <a:spLocks noEditPoints="1"/>
              </p:cNvSpPr>
              <p:nvPr/>
            </p:nvSpPr>
            <p:spPr bwMode="auto">
              <a:xfrm>
                <a:off x="4217" y="817"/>
                <a:ext cx="503" cy="504"/>
              </a:xfrm>
              <a:custGeom>
                <a:avLst/>
                <a:gdLst>
                  <a:gd name="T0" fmla="*/ 21 w 41"/>
                  <a:gd name="T1" fmla="*/ 0 h 41"/>
                  <a:gd name="T2" fmla="*/ 0 w 41"/>
                  <a:gd name="T3" fmla="*/ 20 h 41"/>
                  <a:gd name="T4" fmla="*/ 21 w 41"/>
                  <a:gd name="T5" fmla="*/ 41 h 41"/>
                  <a:gd name="T6" fmla="*/ 41 w 41"/>
                  <a:gd name="T7" fmla="*/ 20 h 41"/>
                  <a:gd name="T8" fmla="*/ 21 w 41"/>
                  <a:gd name="T9" fmla="*/ 0 h 41"/>
                  <a:gd name="T10" fmla="*/ 21 w 41"/>
                  <a:gd name="T11" fmla="*/ 39 h 41"/>
                  <a:gd name="T12" fmla="*/ 2 w 41"/>
                  <a:gd name="T13" fmla="*/ 20 h 41"/>
                  <a:gd name="T14" fmla="*/ 21 w 41"/>
                  <a:gd name="T15" fmla="*/ 2 h 41"/>
                  <a:gd name="T16" fmla="*/ 39 w 41"/>
                  <a:gd name="T17" fmla="*/ 20 h 41"/>
                  <a:gd name="T18" fmla="*/ 21 w 41"/>
                  <a:gd name="T1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0"/>
                    </a:moveTo>
                    <a:cubicBezTo>
                      <a:pt x="9" y="0"/>
                      <a:pt x="0" y="9"/>
                      <a:pt x="0" y="20"/>
                    </a:cubicBezTo>
                    <a:cubicBezTo>
                      <a:pt x="0" y="32"/>
                      <a:pt x="9" y="41"/>
                      <a:pt x="21" y="41"/>
                    </a:cubicBezTo>
                    <a:cubicBezTo>
                      <a:pt x="32" y="41"/>
                      <a:pt x="41" y="32"/>
                      <a:pt x="41" y="20"/>
                    </a:cubicBezTo>
                    <a:cubicBezTo>
                      <a:pt x="41" y="9"/>
                      <a:pt x="32" y="0"/>
                      <a:pt x="21" y="0"/>
                    </a:cubicBezTo>
                    <a:close/>
                    <a:moveTo>
                      <a:pt x="21" y="39"/>
                    </a:moveTo>
                    <a:cubicBezTo>
                      <a:pt x="11" y="39"/>
                      <a:pt x="2" y="31"/>
                      <a:pt x="2" y="20"/>
                    </a:cubicBezTo>
                    <a:cubicBezTo>
                      <a:pt x="2" y="10"/>
                      <a:pt x="11" y="2"/>
                      <a:pt x="21" y="2"/>
                    </a:cubicBezTo>
                    <a:cubicBezTo>
                      <a:pt x="31" y="2"/>
                      <a:pt x="39" y="10"/>
                      <a:pt x="39" y="20"/>
                    </a:cubicBezTo>
                    <a:cubicBezTo>
                      <a:pt x="39" y="31"/>
                      <a:pt x="31" y="39"/>
                      <a:pt x="2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65"/>
              <p:cNvSpPr>
                <a:spLocks/>
              </p:cNvSpPr>
              <p:nvPr/>
            </p:nvSpPr>
            <p:spPr bwMode="auto">
              <a:xfrm>
                <a:off x="4573" y="633"/>
                <a:ext cx="540" cy="246"/>
              </a:xfrm>
              <a:custGeom>
                <a:avLst/>
                <a:gdLst>
                  <a:gd name="T0" fmla="*/ 3 w 44"/>
                  <a:gd name="T1" fmla="*/ 3 h 20"/>
                  <a:gd name="T2" fmla="*/ 41 w 44"/>
                  <a:gd name="T3" fmla="*/ 3 h 20"/>
                  <a:gd name="T4" fmla="*/ 41 w 44"/>
                  <a:gd name="T5" fmla="*/ 20 h 20"/>
                  <a:gd name="T6" fmla="*/ 44 w 44"/>
                  <a:gd name="T7" fmla="*/ 18 h 20"/>
                  <a:gd name="T8" fmla="*/ 44 w 44"/>
                  <a:gd name="T9" fmla="*/ 0 h 20"/>
                  <a:gd name="T10" fmla="*/ 0 w 44"/>
                  <a:gd name="T11" fmla="*/ 0 h 20"/>
                  <a:gd name="T12" fmla="*/ 0 w 44"/>
                  <a:gd name="T13" fmla="*/ 17 h 20"/>
                  <a:gd name="T14" fmla="*/ 3 w 44"/>
                  <a:gd name="T15" fmla="*/ 19 h 20"/>
                  <a:gd name="T16" fmla="*/ 3 w 44"/>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0">
                    <a:moveTo>
                      <a:pt x="3" y="3"/>
                    </a:moveTo>
                    <a:cubicBezTo>
                      <a:pt x="41" y="3"/>
                      <a:pt x="41" y="3"/>
                      <a:pt x="41" y="3"/>
                    </a:cubicBezTo>
                    <a:cubicBezTo>
                      <a:pt x="41" y="20"/>
                      <a:pt x="41" y="20"/>
                      <a:pt x="41" y="20"/>
                    </a:cubicBezTo>
                    <a:cubicBezTo>
                      <a:pt x="42" y="19"/>
                      <a:pt x="43" y="18"/>
                      <a:pt x="44" y="18"/>
                    </a:cubicBezTo>
                    <a:cubicBezTo>
                      <a:pt x="44" y="0"/>
                      <a:pt x="44" y="0"/>
                      <a:pt x="44" y="0"/>
                    </a:cubicBezTo>
                    <a:cubicBezTo>
                      <a:pt x="0" y="0"/>
                      <a:pt x="0" y="0"/>
                      <a:pt x="0" y="0"/>
                    </a:cubicBezTo>
                    <a:cubicBezTo>
                      <a:pt x="0" y="17"/>
                      <a:pt x="0" y="17"/>
                      <a:pt x="0" y="17"/>
                    </a:cubicBezTo>
                    <a:cubicBezTo>
                      <a:pt x="1" y="18"/>
                      <a:pt x="2" y="18"/>
                      <a:pt x="3" y="19"/>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66"/>
              <p:cNvSpPr>
                <a:spLocks/>
              </p:cNvSpPr>
              <p:nvPr/>
            </p:nvSpPr>
            <p:spPr bwMode="auto">
              <a:xfrm>
                <a:off x="4573" y="1259"/>
                <a:ext cx="540" cy="209"/>
              </a:xfrm>
              <a:custGeom>
                <a:avLst/>
                <a:gdLst>
                  <a:gd name="T0" fmla="*/ 41 w 44"/>
                  <a:gd name="T1" fmla="*/ 0 h 17"/>
                  <a:gd name="T2" fmla="*/ 41 w 44"/>
                  <a:gd name="T3" fmla="*/ 14 h 17"/>
                  <a:gd name="T4" fmla="*/ 3 w 44"/>
                  <a:gd name="T5" fmla="*/ 14 h 17"/>
                  <a:gd name="T6" fmla="*/ 3 w 44"/>
                  <a:gd name="T7" fmla="*/ 2 h 17"/>
                  <a:gd name="T8" fmla="*/ 0 w 44"/>
                  <a:gd name="T9" fmla="*/ 3 h 17"/>
                  <a:gd name="T10" fmla="*/ 0 w 44"/>
                  <a:gd name="T11" fmla="*/ 17 h 17"/>
                  <a:gd name="T12" fmla="*/ 44 w 44"/>
                  <a:gd name="T13" fmla="*/ 17 h 17"/>
                  <a:gd name="T14" fmla="*/ 44 w 44"/>
                  <a:gd name="T15" fmla="*/ 2 h 17"/>
                  <a:gd name="T16" fmla="*/ 41 w 4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7">
                    <a:moveTo>
                      <a:pt x="41" y="0"/>
                    </a:moveTo>
                    <a:cubicBezTo>
                      <a:pt x="41" y="14"/>
                      <a:pt x="41" y="14"/>
                      <a:pt x="41" y="14"/>
                    </a:cubicBezTo>
                    <a:cubicBezTo>
                      <a:pt x="3" y="14"/>
                      <a:pt x="3" y="14"/>
                      <a:pt x="3" y="14"/>
                    </a:cubicBezTo>
                    <a:cubicBezTo>
                      <a:pt x="3" y="2"/>
                      <a:pt x="3" y="2"/>
                      <a:pt x="3" y="2"/>
                    </a:cubicBezTo>
                    <a:cubicBezTo>
                      <a:pt x="2" y="2"/>
                      <a:pt x="1" y="3"/>
                      <a:pt x="0" y="3"/>
                    </a:cubicBezTo>
                    <a:cubicBezTo>
                      <a:pt x="0" y="17"/>
                      <a:pt x="0" y="17"/>
                      <a:pt x="0" y="17"/>
                    </a:cubicBezTo>
                    <a:cubicBezTo>
                      <a:pt x="44" y="17"/>
                      <a:pt x="44" y="17"/>
                      <a:pt x="44" y="17"/>
                    </a:cubicBezTo>
                    <a:cubicBezTo>
                      <a:pt x="44" y="2"/>
                      <a:pt x="44" y="2"/>
                      <a:pt x="44" y="2"/>
                    </a:cubicBezTo>
                    <a:cubicBezTo>
                      <a:pt x="43" y="2"/>
                      <a:pt x="42" y="1"/>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137" name="Text Box 6">
            <a:extLst>
              <a:ext uri="{FF2B5EF4-FFF2-40B4-BE49-F238E27FC236}">
                <a16:creationId xmlns:a16="http://schemas.microsoft.com/office/drawing/2014/main" id="{233E0E43-AAD1-4965-A3A0-E93A704E617F}"/>
              </a:ext>
            </a:extLst>
          </p:cNvPr>
          <p:cNvSpPr txBox="1">
            <a:spLocks noChangeArrowheads="1"/>
          </p:cNvSpPr>
          <p:nvPr/>
        </p:nvSpPr>
        <p:spPr bwMode="gray">
          <a:xfrm>
            <a:off x="826534" y="4068714"/>
            <a:ext cx="1744151" cy="387798"/>
          </a:xfrm>
          <a:prstGeom prst="rect">
            <a:avLst/>
          </a:prstGeom>
          <a:noFill/>
          <a:ln w="9525" algn="ctr">
            <a:noFill/>
            <a:miter lim="800000"/>
            <a:headEnd/>
            <a:tailEnd/>
          </a:ln>
        </p:spPr>
        <p:txBody>
          <a:bodyPr wrap="square" lIns="0" tIns="0" rIns="108000" bIns="0" anchor="t">
            <a:spAutoFit/>
          </a:bodyPr>
          <a:lstStyle>
            <a:defPPr>
              <a:defRPr lang="de-DE"/>
            </a:defPPr>
            <a:lvl1pPr>
              <a:lnSpc>
                <a:spcPct val="90000"/>
              </a:lnSpc>
              <a:spcBef>
                <a:spcPct val="0"/>
              </a:spcBef>
              <a:defRPr sz="1200" b="1">
                <a:solidFill>
                  <a:srgbClr val="3C464B"/>
                </a:solidFill>
                <a:latin typeface="Arial" charset="0"/>
                <a:ea typeface="ＭＳ Ｐゴシック" pitchFamily="34" charset="-128"/>
              </a:defRPr>
            </a:lvl1pPr>
          </a:lstStyle>
          <a:p>
            <a:pPr algn="r"/>
            <a:r>
              <a:rPr lang="en-US" altLang="en-US" sz="1400" dirty="0">
                <a:solidFill>
                  <a:srgbClr val="647D2D"/>
                </a:solidFill>
              </a:rPr>
              <a:t>Grid</a:t>
            </a:r>
          </a:p>
          <a:p>
            <a:pPr algn="r"/>
            <a:r>
              <a:rPr lang="en-US" altLang="en-US" sz="1400" dirty="0" err="1">
                <a:solidFill>
                  <a:srgbClr val="647D2D"/>
                </a:solidFill>
              </a:rPr>
              <a:t>Stabilisation</a:t>
            </a:r>
            <a:endParaRPr lang="en-US" altLang="en-US" sz="1400" dirty="0">
              <a:solidFill>
                <a:srgbClr val="647D2D"/>
              </a:solidFill>
            </a:endParaRPr>
          </a:p>
        </p:txBody>
      </p:sp>
      <p:cxnSp>
        <p:nvCxnSpPr>
          <p:cNvPr id="126" name="Gerade Verbindung mit Pfeil 125"/>
          <p:cNvCxnSpPr>
            <a:stCxn id="100" idx="3"/>
          </p:cNvCxnSpPr>
          <p:nvPr/>
        </p:nvCxnSpPr>
        <p:spPr bwMode="auto">
          <a:xfrm flipV="1">
            <a:off x="3362848" y="4261820"/>
            <a:ext cx="720047" cy="794"/>
          </a:xfrm>
          <a:prstGeom prst="straightConnector1">
            <a:avLst/>
          </a:prstGeom>
          <a:solidFill>
            <a:schemeClr val="tx2"/>
          </a:solidFill>
          <a:ln w="28575" cap="flat" cmpd="sng" algn="ctr">
            <a:solidFill>
              <a:srgbClr val="647D2D"/>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1" name="Gerade Verbindung mit Pfeil 140"/>
          <p:cNvCxnSpPr/>
          <p:nvPr/>
        </p:nvCxnSpPr>
        <p:spPr bwMode="auto">
          <a:xfrm flipV="1">
            <a:off x="4917338" y="4262216"/>
            <a:ext cx="720047" cy="794"/>
          </a:xfrm>
          <a:prstGeom prst="straightConnector1">
            <a:avLst/>
          </a:prstGeom>
          <a:solidFill>
            <a:schemeClr val="tx2"/>
          </a:solidFill>
          <a:ln w="28575" cap="flat" cmpd="sng" algn="ctr">
            <a:solidFill>
              <a:srgbClr val="41AAAA"/>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0" name="Gewinkelte Verbindung 69">
            <a:extLst>
              <a:ext uri="{FF2B5EF4-FFF2-40B4-BE49-F238E27FC236}">
                <a16:creationId xmlns:a16="http://schemas.microsoft.com/office/drawing/2014/main" id="{20587710-16CC-422A-9E80-9A80084CA80E}"/>
              </a:ext>
            </a:extLst>
          </p:cNvPr>
          <p:cNvCxnSpPr>
            <a:endCxn id="89" idx="1"/>
          </p:cNvCxnSpPr>
          <p:nvPr/>
        </p:nvCxnSpPr>
        <p:spPr bwMode="auto">
          <a:xfrm flipV="1">
            <a:off x="6471828" y="3241763"/>
            <a:ext cx="1088173" cy="1020057"/>
          </a:xfrm>
          <a:prstGeom prst="bentConnector3">
            <a:avLst>
              <a:gd name="adj1" fmla="val 50000"/>
            </a:avLst>
          </a:prstGeom>
          <a:solidFill>
            <a:schemeClr val="tx2"/>
          </a:solidFill>
          <a:ln w="28575" cap="flat" cmpd="sng" algn="ctr">
            <a:solidFill>
              <a:srgbClr val="41AAAA"/>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1" name="Gewinkelte Verbindung 70">
            <a:extLst>
              <a:ext uri="{FF2B5EF4-FFF2-40B4-BE49-F238E27FC236}">
                <a16:creationId xmlns:a16="http://schemas.microsoft.com/office/drawing/2014/main" id="{29827F6B-DCCE-4987-A290-A6FB2783BC05}"/>
              </a:ext>
            </a:extLst>
          </p:cNvPr>
          <p:cNvCxnSpPr>
            <a:stCxn id="103" idx="3"/>
            <a:endCxn id="102" idx="1"/>
          </p:cNvCxnSpPr>
          <p:nvPr/>
        </p:nvCxnSpPr>
        <p:spPr bwMode="auto">
          <a:xfrm>
            <a:off x="6471828" y="4262614"/>
            <a:ext cx="1088173" cy="1020851"/>
          </a:xfrm>
          <a:prstGeom prst="bentConnector3">
            <a:avLst>
              <a:gd name="adj1" fmla="val 50000"/>
            </a:avLst>
          </a:prstGeom>
          <a:solidFill>
            <a:schemeClr val="tx2"/>
          </a:solidFill>
          <a:ln w="28575" cap="flat" cmpd="sng" algn="ctr">
            <a:solidFill>
              <a:srgbClr val="41AAAA"/>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2" name="Gerade Verbindung mit Pfeil 141"/>
          <p:cNvCxnSpPr>
            <a:stCxn id="103" idx="3"/>
            <a:endCxn id="94" idx="1"/>
          </p:cNvCxnSpPr>
          <p:nvPr/>
        </p:nvCxnSpPr>
        <p:spPr bwMode="auto">
          <a:xfrm>
            <a:off x="6471828" y="4262614"/>
            <a:ext cx="1088172" cy="0"/>
          </a:xfrm>
          <a:prstGeom prst="straightConnector1">
            <a:avLst/>
          </a:prstGeom>
          <a:solidFill>
            <a:schemeClr val="tx2"/>
          </a:solidFill>
          <a:ln w="28575" cap="flat" cmpd="sng" algn="ctr">
            <a:solidFill>
              <a:srgbClr val="41AAAA"/>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6" name="Text Box 6">
            <a:extLst>
              <a:ext uri="{FF2B5EF4-FFF2-40B4-BE49-F238E27FC236}">
                <a16:creationId xmlns:a16="http://schemas.microsoft.com/office/drawing/2014/main" id="{6F676211-E015-4AD2-A2CA-460E74B3AD15}"/>
              </a:ext>
            </a:extLst>
          </p:cNvPr>
          <p:cNvSpPr txBox="1">
            <a:spLocks noChangeArrowheads="1"/>
          </p:cNvSpPr>
          <p:nvPr/>
        </p:nvSpPr>
        <p:spPr bwMode="gray">
          <a:xfrm>
            <a:off x="8446614" y="5885530"/>
            <a:ext cx="617157" cy="215394"/>
          </a:xfrm>
          <a:prstGeom prst="rect">
            <a:avLst/>
          </a:prstGeom>
          <a:noFill/>
          <a:ln w="9525" algn="ctr">
            <a:noFill/>
            <a:miter lim="800000"/>
            <a:headEnd/>
            <a:tailEnd/>
          </a:ln>
        </p:spPr>
        <p:txBody>
          <a:bodyPr wrap="none" lIns="0" tIns="0" rIns="0" bIns="0" anchor="t">
            <a:noAutofit/>
          </a:bodyPr>
          <a:lstStyle/>
          <a:p>
            <a:pPr>
              <a:spcBef>
                <a:spcPct val="0"/>
              </a:spcBef>
            </a:pPr>
            <a:r>
              <a:rPr lang="en-US" altLang="en-US" sz="1400" b="1" dirty="0">
                <a:solidFill>
                  <a:srgbClr val="00646E"/>
                </a:solidFill>
                <a:latin typeface="Arial" charset="0"/>
                <a:ea typeface="ＭＳ Ｐゴシック" pitchFamily="34" charset="-128"/>
              </a:rPr>
              <a:t>Export</a:t>
            </a:r>
          </a:p>
        </p:txBody>
      </p:sp>
      <p:cxnSp>
        <p:nvCxnSpPr>
          <p:cNvPr id="81" name="Gewinkelte Verbindung 70">
            <a:extLst>
              <a:ext uri="{FF2B5EF4-FFF2-40B4-BE49-F238E27FC236}">
                <a16:creationId xmlns:a16="http://schemas.microsoft.com/office/drawing/2014/main" id="{29827F6B-DCCE-4987-A290-A6FB2783BC05}"/>
              </a:ext>
            </a:extLst>
          </p:cNvPr>
          <p:cNvCxnSpPr>
            <a:stCxn id="103" idx="3"/>
            <a:endCxn id="75" idx="1"/>
          </p:cNvCxnSpPr>
          <p:nvPr/>
        </p:nvCxnSpPr>
        <p:spPr bwMode="auto">
          <a:xfrm>
            <a:off x="6471828" y="4262614"/>
            <a:ext cx="1088173" cy="2005325"/>
          </a:xfrm>
          <a:prstGeom prst="bentConnector3">
            <a:avLst>
              <a:gd name="adj1" fmla="val 50000"/>
            </a:avLst>
          </a:prstGeom>
          <a:solidFill>
            <a:schemeClr val="tx2"/>
          </a:solidFill>
          <a:ln w="28575" cap="flat" cmpd="sng" algn="ctr">
            <a:solidFill>
              <a:srgbClr val="41AAAA"/>
            </a:solidFill>
            <a:prstDash val="solid"/>
            <a:round/>
            <a:headEnd type="none" w="med" len="med"/>
            <a:tailEnd type="triangl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5" name="Rectangle 214"/>
          <p:cNvSpPr>
            <a:spLocks noChangeArrowheads="1"/>
          </p:cNvSpPr>
          <p:nvPr/>
        </p:nvSpPr>
        <p:spPr bwMode="auto">
          <a:xfrm>
            <a:off x="7560001" y="5872651"/>
            <a:ext cx="792162" cy="790575"/>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138" name="Gerade Verbindung mit Pfeil 141"/>
          <p:cNvCxnSpPr>
            <a:stCxn id="102" idx="3"/>
            <a:endCxn id="143" idx="1"/>
          </p:cNvCxnSpPr>
          <p:nvPr/>
        </p:nvCxnSpPr>
        <p:spPr bwMode="auto">
          <a:xfrm>
            <a:off x="8352163" y="5283465"/>
            <a:ext cx="1640314" cy="0"/>
          </a:xfrm>
          <a:prstGeom prst="straightConnector1">
            <a:avLst/>
          </a:prstGeom>
          <a:solidFill>
            <a:schemeClr val="tx2"/>
          </a:solidFill>
          <a:ln w="28575" cap="flat" cmpd="sng" algn="ctr">
            <a:solidFill>
              <a:srgbClr val="41AAAA"/>
            </a:solidFill>
            <a:prstDash val="solid"/>
            <a:round/>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43" name="Rectangle 214"/>
          <p:cNvSpPr>
            <a:spLocks noChangeArrowheads="1"/>
          </p:cNvSpPr>
          <p:nvPr/>
        </p:nvSpPr>
        <p:spPr bwMode="auto">
          <a:xfrm>
            <a:off x="9992477" y="4888177"/>
            <a:ext cx="792162" cy="790575"/>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Text Box 6">
            <a:extLst>
              <a:ext uri="{FF2B5EF4-FFF2-40B4-BE49-F238E27FC236}">
                <a16:creationId xmlns:a16="http://schemas.microsoft.com/office/drawing/2014/main" id="{6F676211-E015-4AD2-A2CA-460E74B3AD15}"/>
              </a:ext>
            </a:extLst>
          </p:cNvPr>
          <p:cNvSpPr txBox="1">
            <a:spLocks noChangeArrowheads="1"/>
          </p:cNvSpPr>
          <p:nvPr/>
        </p:nvSpPr>
        <p:spPr bwMode="gray">
          <a:xfrm>
            <a:off x="10821316" y="4861630"/>
            <a:ext cx="617157" cy="215394"/>
          </a:xfrm>
          <a:prstGeom prst="rect">
            <a:avLst/>
          </a:prstGeom>
          <a:noFill/>
          <a:ln w="9525" algn="ctr">
            <a:noFill/>
            <a:miter lim="800000"/>
            <a:headEnd/>
            <a:tailEnd/>
          </a:ln>
        </p:spPr>
        <p:txBody>
          <a:bodyPr wrap="none" lIns="0" tIns="0" rIns="0" bIns="0" anchor="t">
            <a:noAutofit/>
          </a:bodyPr>
          <a:lstStyle/>
          <a:p>
            <a:pPr>
              <a:spcBef>
                <a:spcPct val="0"/>
              </a:spcBef>
            </a:pPr>
            <a:r>
              <a:rPr lang="en-US" altLang="en-US" sz="1400" b="1" dirty="0">
                <a:solidFill>
                  <a:srgbClr val="00646E"/>
                </a:solidFill>
                <a:latin typeface="Arial" charset="0"/>
                <a:ea typeface="ＭＳ Ｐゴシック" pitchFamily="34" charset="-128"/>
              </a:rPr>
              <a:t>Gas Network</a:t>
            </a:r>
          </a:p>
        </p:txBody>
      </p:sp>
      <p:sp>
        <p:nvSpPr>
          <p:cNvPr id="99" name="Freeform 79"/>
          <p:cNvSpPr>
            <a:spLocks noEditPoints="1"/>
          </p:cNvSpPr>
          <p:nvPr/>
        </p:nvSpPr>
        <p:spPr bwMode="auto">
          <a:xfrm>
            <a:off x="7626410" y="5933156"/>
            <a:ext cx="668602" cy="654656"/>
          </a:xfrm>
          <a:custGeom>
            <a:avLst/>
            <a:gdLst>
              <a:gd name="T0" fmla="*/ 351 w 703"/>
              <a:gd name="T1" fmla="*/ 0 h 703"/>
              <a:gd name="T2" fmla="*/ 0 w 703"/>
              <a:gd name="T3" fmla="*/ 351 h 703"/>
              <a:gd name="T4" fmla="*/ 351 w 703"/>
              <a:gd name="T5" fmla="*/ 703 h 703"/>
              <a:gd name="T6" fmla="*/ 703 w 703"/>
              <a:gd name="T7" fmla="*/ 351 h 703"/>
              <a:gd name="T8" fmla="*/ 351 w 703"/>
              <a:gd name="T9" fmla="*/ 0 h 703"/>
              <a:gd name="T10" fmla="*/ 446 w 703"/>
              <a:gd name="T11" fmla="*/ 392 h 703"/>
              <a:gd name="T12" fmla="*/ 512 w 703"/>
              <a:gd name="T13" fmla="*/ 392 h 703"/>
              <a:gd name="T14" fmla="*/ 530 w 703"/>
              <a:gd name="T15" fmla="*/ 528 h 703"/>
              <a:gd name="T16" fmla="*/ 575 w 703"/>
              <a:gd name="T17" fmla="*/ 528 h 703"/>
              <a:gd name="T18" fmla="*/ 351 w 703"/>
              <a:gd name="T19" fmla="*/ 637 h 703"/>
              <a:gd name="T20" fmla="*/ 351 w 703"/>
              <a:gd name="T21" fmla="*/ 637 h 703"/>
              <a:gd name="T22" fmla="*/ 65 w 703"/>
              <a:gd name="T23" fmla="*/ 351 h 703"/>
              <a:gd name="T24" fmla="*/ 83 w 703"/>
              <a:gd name="T25" fmla="*/ 253 h 703"/>
              <a:gd name="T26" fmla="*/ 106 w 703"/>
              <a:gd name="T27" fmla="*/ 333 h 703"/>
              <a:gd name="T28" fmla="*/ 154 w 703"/>
              <a:gd name="T29" fmla="*/ 404 h 703"/>
              <a:gd name="T30" fmla="*/ 206 w 703"/>
              <a:gd name="T31" fmla="*/ 404 h 703"/>
              <a:gd name="T32" fmla="*/ 206 w 703"/>
              <a:gd name="T33" fmla="*/ 439 h 703"/>
              <a:gd name="T34" fmla="*/ 243 w 703"/>
              <a:gd name="T35" fmla="*/ 483 h 703"/>
              <a:gd name="T36" fmla="*/ 243 w 703"/>
              <a:gd name="T37" fmla="*/ 563 h 703"/>
              <a:gd name="T38" fmla="*/ 278 w 703"/>
              <a:gd name="T39" fmla="*/ 602 h 703"/>
              <a:gd name="T40" fmla="*/ 376 w 703"/>
              <a:gd name="T41" fmla="*/ 444 h 703"/>
              <a:gd name="T42" fmla="*/ 376 w 703"/>
              <a:gd name="T43" fmla="*/ 377 h 703"/>
              <a:gd name="T44" fmla="*/ 233 w 703"/>
              <a:gd name="T45" fmla="*/ 338 h 703"/>
              <a:gd name="T46" fmla="*/ 214 w 703"/>
              <a:gd name="T47" fmla="*/ 338 h 703"/>
              <a:gd name="T48" fmla="*/ 198 w 703"/>
              <a:gd name="T49" fmla="*/ 315 h 703"/>
              <a:gd name="T50" fmla="*/ 231 w 703"/>
              <a:gd name="T51" fmla="*/ 274 h 703"/>
              <a:gd name="T52" fmla="*/ 285 w 703"/>
              <a:gd name="T53" fmla="*/ 274 h 703"/>
              <a:gd name="T54" fmla="*/ 316 w 703"/>
              <a:gd name="T55" fmla="*/ 171 h 703"/>
              <a:gd name="T56" fmla="*/ 249 w 703"/>
              <a:gd name="T57" fmla="*/ 111 h 703"/>
              <a:gd name="T58" fmla="*/ 196 w 703"/>
              <a:gd name="T59" fmla="*/ 111 h 703"/>
              <a:gd name="T60" fmla="*/ 351 w 703"/>
              <a:gd name="T61" fmla="*/ 66 h 703"/>
              <a:gd name="T62" fmla="*/ 463 w 703"/>
              <a:gd name="T63" fmla="*/ 88 h 703"/>
              <a:gd name="T64" fmla="*/ 463 w 703"/>
              <a:gd name="T65" fmla="*/ 125 h 703"/>
              <a:gd name="T66" fmla="*/ 422 w 703"/>
              <a:gd name="T67" fmla="*/ 143 h 703"/>
              <a:gd name="T68" fmla="*/ 449 w 703"/>
              <a:gd name="T69" fmla="*/ 203 h 703"/>
              <a:gd name="T70" fmla="*/ 485 w 703"/>
              <a:gd name="T71" fmla="*/ 187 h 703"/>
              <a:gd name="T72" fmla="*/ 585 w 703"/>
              <a:gd name="T73" fmla="*/ 187 h 703"/>
              <a:gd name="T74" fmla="*/ 619 w 703"/>
              <a:gd name="T75" fmla="*/ 253 h 703"/>
              <a:gd name="T76" fmla="*/ 494 w 703"/>
              <a:gd name="T77" fmla="*/ 253 h 703"/>
              <a:gd name="T78" fmla="*/ 435 w 703"/>
              <a:gd name="T79" fmla="*/ 319 h 703"/>
              <a:gd name="T80" fmla="*/ 446 w 703"/>
              <a:gd name="T81" fmla="*/ 392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3" h="703">
                <a:moveTo>
                  <a:pt x="351" y="0"/>
                </a:moveTo>
                <a:cubicBezTo>
                  <a:pt x="157" y="0"/>
                  <a:pt x="0" y="157"/>
                  <a:pt x="0" y="351"/>
                </a:cubicBezTo>
                <a:cubicBezTo>
                  <a:pt x="0" y="545"/>
                  <a:pt x="157" y="703"/>
                  <a:pt x="351" y="703"/>
                </a:cubicBezTo>
                <a:cubicBezTo>
                  <a:pt x="545" y="703"/>
                  <a:pt x="703" y="545"/>
                  <a:pt x="703" y="351"/>
                </a:cubicBezTo>
                <a:cubicBezTo>
                  <a:pt x="703" y="157"/>
                  <a:pt x="545" y="0"/>
                  <a:pt x="351" y="0"/>
                </a:cubicBezTo>
                <a:close/>
                <a:moveTo>
                  <a:pt x="446" y="392"/>
                </a:moveTo>
                <a:cubicBezTo>
                  <a:pt x="512" y="392"/>
                  <a:pt x="512" y="392"/>
                  <a:pt x="512" y="392"/>
                </a:cubicBezTo>
                <a:cubicBezTo>
                  <a:pt x="530" y="528"/>
                  <a:pt x="530" y="528"/>
                  <a:pt x="530" y="528"/>
                </a:cubicBezTo>
                <a:cubicBezTo>
                  <a:pt x="575" y="528"/>
                  <a:pt x="575" y="528"/>
                  <a:pt x="575" y="528"/>
                </a:cubicBezTo>
                <a:cubicBezTo>
                  <a:pt x="523" y="594"/>
                  <a:pt x="442" y="637"/>
                  <a:pt x="351" y="637"/>
                </a:cubicBezTo>
                <a:cubicBezTo>
                  <a:pt x="351" y="637"/>
                  <a:pt x="351" y="637"/>
                  <a:pt x="351" y="637"/>
                </a:cubicBezTo>
                <a:cubicBezTo>
                  <a:pt x="194" y="637"/>
                  <a:pt x="65" y="509"/>
                  <a:pt x="65" y="351"/>
                </a:cubicBezTo>
                <a:cubicBezTo>
                  <a:pt x="65" y="317"/>
                  <a:pt x="72" y="283"/>
                  <a:pt x="83" y="253"/>
                </a:cubicBezTo>
                <a:cubicBezTo>
                  <a:pt x="106" y="333"/>
                  <a:pt x="106" y="333"/>
                  <a:pt x="106" y="333"/>
                </a:cubicBezTo>
                <a:cubicBezTo>
                  <a:pt x="154" y="404"/>
                  <a:pt x="154" y="404"/>
                  <a:pt x="154" y="404"/>
                </a:cubicBezTo>
                <a:cubicBezTo>
                  <a:pt x="206" y="404"/>
                  <a:pt x="206" y="404"/>
                  <a:pt x="206" y="404"/>
                </a:cubicBezTo>
                <a:cubicBezTo>
                  <a:pt x="206" y="439"/>
                  <a:pt x="206" y="439"/>
                  <a:pt x="206" y="439"/>
                </a:cubicBezTo>
                <a:cubicBezTo>
                  <a:pt x="243" y="483"/>
                  <a:pt x="243" y="483"/>
                  <a:pt x="243" y="483"/>
                </a:cubicBezTo>
                <a:cubicBezTo>
                  <a:pt x="243" y="563"/>
                  <a:pt x="243" y="563"/>
                  <a:pt x="243" y="563"/>
                </a:cubicBezTo>
                <a:cubicBezTo>
                  <a:pt x="278" y="602"/>
                  <a:pt x="278" y="602"/>
                  <a:pt x="278" y="602"/>
                </a:cubicBezTo>
                <a:cubicBezTo>
                  <a:pt x="376" y="444"/>
                  <a:pt x="376" y="444"/>
                  <a:pt x="376" y="444"/>
                </a:cubicBezTo>
                <a:cubicBezTo>
                  <a:pt x="376" y="377"/>
                  <a:pt x="376" y="377"/>
                  <a:pt x="376" y="377"/>
                </a:cubicBezTo>
                <a:cubicBezTo>
                  <a:pt x="233" y="338"/>
                  <a:pt x="233" y="338"/>
                  <a:pt x="233" y="338"/>
                </a:cubicBezTo>
                <a:cubicBezTo>
                  <a:pt x="214" y="338"/>
                  <a:pt x="214" y="338"/>
                  <a:pt x="214" y="338"/>
                </a:cubicBezTo>
                <a:cubicBezTo>
                  <a:pt x="198" y="315"/>
                  <a:pt x="198" y="315"/>
                  <a:pt x="198" y="315"/>
                </a:cubicBezTo>
                <a:cubicBezTo>
                  <a:pt x="231" y="274"/>
                  <a:pt x="231" y="274"/>
                  <a:pt x="231" y="274"/>
                </a:cubicBezTo>
                <a:cubicBezTo>
                  <a:pt x="285" y="274"/>
                  <a:pt x="285" y="274"/>
                  <a:pt x="285" y="274"/>
                </a:cubicBezTo>
                <a:cubicBezTo>
                  <a:pt x="316" y="171"/>
                  <a:pt x="316" y="171"/>
                  <a:pt x="316" y="171"/>
                </a:cubicBezTo>
                <a:cubicBezTo>
                  <a:pt x="249" y="111"/>
                  <a:pt x="249" y="111"/>
                  <a:pt x="249" y="111"/>
                </a:cubicBezTo>
                <a:cubicBezTo>
                  <a:pt x="196" y="111"/>
                  <a:pt x="196" y="111"/>
                  <a:pt x="196" y="111"/>
                </a:cubicBezTo>
                <a:cubicBezTo>
                  <a:pt x="241" y="83"/>
                  <a:pt x="294" y="66"/>
                  <a:pt x="351" y="66"/>
                </a:cubicBezTo>
                <a:cubicBezTo>
                  <a:pt x="391" y="66"/>
                  <a:pt x="429" y="74"/>
                  <a:pt x="463" y="88"/>
                </a:cubicBezTo>
                <a:cubicBezTo>
                  <a:pt x="463" y="125"/>
                  <a:pt x="463" y="125"/>
                  <a:pt x="463" y="125"/>
                </a:cubicBezTo>
                <a:cubicBezTo>
                  <a:pt x="422" y="143"/>
                  <a:pt x="422" y="143"/>
                  <a:pt x="422" y="143"/>
                </a:cubicBezTo>
                <a:cubicBezTo>
                  <a:pt x="449" y="203"/>
                  <a:pt x="449" y="203"/>
                  <a:pt x="449" y="203"/>
                </a:cubicBezTo>
                <a:cubicBezTo>
                  <a:pt x="485" y="187"/>
                  <a:pt x="485" y="187"/>
                  <a:pt x="485" y="187"/>
                </a:cubicBezTo>
                <a:cubicBezTo>
                  <a:pt x="585" y="187"/>
                  <a:pt x="585" y="187"/>
                  <a:pt x="585" y="187"/>
                </a:cubicBezTo>
                <a:cubicBezTo>
                  <a:pt x="599" y="208"/>
                  <a:pt x="611" y="230"/>
                  <a:pt x="619" y="253"/>
                </a:cubicBezTo>
                <a:cubicBezTo>
                  <a:pt x="494" y="253"/>
                  <a:pt x="494" y="253"/>
                  <a:pt x="494" y="253"/>
                </a:cubicBezTo>
                <a:cubicBezTo>
                  <a:pt x="435" y="319"/>
                  <a:pt x="435" y="319"/>
                  <a:pt x="435" y="319"/>
                </a:cubicBezTo>
                <a:lnTo>
                  <a:pt x="446" y="39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nSpc>
                <a:spcPct val="110000"/>
              </a:lnSpc>
              <a:spcBef>
                <a:spcPct val="0"/>
              </a:spcBef>
            </a:pPr>
            <a:endParaRPr lang="en-US" sz="1400" kern="1400">
              <a:solidFill>
                <a:srgbClr val="000000"/>
              </a:solidFill>
              <a:latin typeface="Arial" charset="0"/>
              <a:ea typeface="ＭＳ Ｐゴシック" pitchFamily="34" charset="-128"/>
            </a:endParaRPr>
          </a:p>
        </p:txBody>
      </p:sp>
      <p:sp>
        <p:nvSpPr>
          <p:cNvPr id="101" name="Freeform 33"/>
          <p:cNvSpPr>
            <a:spLocks noEditPoints="1"/>
          </p:cNvSpPr>
          <p:nvPr/>
        </p:nvSpPr>
        <p:spPr bwMode="auto">
          <a:xfrm>
            <a:off x="10056049" y="5020856"/>
            <a:ext cx="656473" cy="525218"/>
          </a:xfrm>
          <a:custGeom>
            <a:avLst/>
            <a:gdLst>
              <a:gd name="T0" fmla="*/ 2034 w 2303"/>
              <a:gd name="T1" fmla="*/ 270 h 1770"/>
              <a:gd name="T2" fmla="*/ 643 w 2303"/>
              <a:gd name="T3" fmla="*/ 270 h 1770"/>
              <a:gd name="T4" fmla="*/ 643 w 2303"/>
              <a:gd name="T5" fmla="*/ 0 h 1770"/>
              <a:gd name="T6" fmla="*/ 374 w 2303"/>
              <a:gd name="T7" fmla="*/ 0 h 1770"/>
              <a:gd name="T8" fmla="*/ 374 w 2303"/>
              <a:gd name="T9" fmla="*/ 270 h 1770"/>
              <a:gd name="T10" fmla="*/ 267 w 2303"/>
              <a:gd name="T11" fmla="*/ 270 h 1770"/>
              <a:gd name="T12" fmla="*/ 0 w 2303"/>
              <a:gd name="T13" fmla="*/ 1019 h 1770"/>
              <a:gd name="T14" fmla="*/ 267 w 2303"/>
              <a:gd name="T15" fmla="*/ 1019 h 1770"/>
              <a:gd name="T16" fmla="*/ 267 w 2303"/>
              <a:gd name="T17" fmla="*/ 1770 h 1770"/>
              <a:gd name="T18" fmla="*/ 2034 w 2303"/>
              <a:gd name="T19" fmla="*/ 1770 h 1770"/>
              <a:gd name="T20" fmla="*/ 2034 w 2303"/>
              <a:gd name="T21" fmla="*/ 1019 h 1770"/>
              <a:gd name="T22" fmla="*/ 2303 w 2303"/>
              <a:gd name="T23" fmla="*/ 1019 h 1770"/>
              <a:gd name="T24" fmla="*/ 2034 w 2303"/>
              <a:gd name="T25" fmla="*/ 270 h 1770"/>
              <a:gd name="T26" fmla="*/ 1125 w 2303"/>
              <a:gd name="T27" fmla="*/ 1340 h 1770"/>
              <a:gd name="T28" fmla="*/ 428 w 2303"/>
              <a:gd name="T29" fmla="*/ 1340 h 1770"/>
              <a:gd name="T30" fmla="*/ 428 w 2303"/>
              <a:gd name="T31" fmla="*/ 1019 h 1770"/>
              <a:gd name="T32" fmla="*/ 1125 w 2303"/>
              <a:gd name="T33" fmla="*/ 1019 h 1770"/>
              <a:gd name="T34" fmla="*/ 1125 w 2303"/>
              <a:gd name="T35" fmla="*/ 1340 h 1770"/>
              <a:gd name="T36" fmla="*/ 1873 w 2303"/>
              <a:gd name="T37" fmla="*/ 1661 h 1770"/>
              <a:gd name="T38" fmla="*/ 1446 w 2303"/>
              <a:gd name="T39" fmla="*/ 1661 h 1770"/>
              <a:gd name="T40" fmla="*/ 1446 w 2303"/>
              <a:gd name="T41" fmla="*/ 1019 h 1770"/>
              <a:gd name="T42" fmla="*/ 1873 w 2303"/>
              <a:gd name="T43" fmla="*/ 1019 h 1770"/>
              <a:gd name="T44" fmla="*/ 1873 w 2303"/>
              <a:gd name="T45" fmla="*/ 1661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3" h="1770">
                <a:moveTo>
                  <a:pt x="2034" y="270"/>
                </a:moveTo>
                <a:lnTo>
                  <a:pt x="643" y="270"/>
                </a:lnTo>
                <a:lnTo>
                  <a:pt x="643" y="0"/>
                </a:lnTo>
                <a:lnTo>
                  <a:pt x="374" y="0"/>
                </a:lnTo>
                <a:lnTo>
                  <a:pt x="374" y="270"/>
                </a:lnTo>
                <a:lnTo>
                  <a:pt x="267" y="270"/>
                </a:lnTo>
                <a:lnTo>
                  <a:pt x="0" y="1019"/>
                </a:lnTo>
                <a:lnTo>
                  <a:pt x="267" y="1019"/>
                </a:lnTo>
                <a:lnTo>
                  <a:pt x="267" y="1770"/>
                </a:lnTo>
                <a:lnTo>
                  <a:pt x="2034" y="1770"/>
                </a:lnTo>
                <a:lnTo>
                  <a:pt x="2034" y="1019"/>
                </a:lnTo>
                <a:lnTo>
                  <a:pt x="2303" y="1019"/>
                </a:lnTo>
                <a:lnTo>
                  <a:pt x="2034" y="270"/>
                </a:lnTo>
                <a:close/>
                <a:moveTo>
                  <a:pt x="1125" y="1340"/>
                </a:moveTo>
                <a:lnTo>
                  <a:pt x="428" y="1340"/>
                </a:lnTo>
                <a:lnTo>
                  <a:pt x="428" y="1019"/>
                </a:lnTo>
                <a:lnTo>
                  <a:pt x="1125" y="1019"/>
                </a:lnTo>
                <a:lnTo>
                  <a:pt x="1125" y="1340"/>
                </a:lnTo>
                <a:close/>
                <a:moveTo>
                  <a:pt x="1873" y="1661"/>
                </a:moveTo>
                <a:lnTo>
                  <a:pt x="1446" y="1661"/>
                </a:lnTo>
                <a:lnTo>
                  <a:pt x="1446" y="1019"/>
                </a:lnTo>
                <a:lnTo>
                  <a:pt x="1873" y="1019"/>
                </a:lnTo>
                <a:lnTo>
                  <a:pt x="1873" y="166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185824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7" descr="D:\syncplicity\z0000f3j\HY Key Visual (Paul Streicher)\02_export\Icons\Icons_pos\20180222_Keyvisual_V1-3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571" y="2053619"/>
            <a:ext cx="805586" cy="79931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US" dirty="0"/>
              <a:t>There are different applications for green hydrogen </a:t>
            </a:r>
            <a:br>
              <a:rPr lang="en-US" dirty="0"/>
            </a:br>
            <a:r>
              <a:rPr lang="en-US" dirty="0"/>
              <a:t>in Industry, Mobility and Energy</a:t>
            </a:r>
          </a:p>
        </p:txBody>
      </p:sp>
      <p:graphicFrame>
        <p:nvGraphicFramePr>
          <p:cNvPr id="15" name="Group 46"/>
          <p:cNvGraphicFramePr>
            <a:graphicFrameLocks noGrp="1"/>
          </p:cNvGraphicFramePr>
          <p:nvPr>
            <p:extLst/>
          </p:nvPr>
        </p:nvGraphicFramePr>
        <p:xfrm>
          <a:off x="627063" y="1435872"/>
          <a:ext cx="11089353" cy="4758556"/>
        </p:xfrm>
        <a:graphic>
          <a:graphicData uri="http://schemas.openxmlformats.org/drawingml/2006/table">
            <a:tbl>
              <a:tblPr/>
              <a:tblGrid>
                <a:gridCol w="863600">
                  <a:extLst>
                    <a:ext uri="{9D8B030D-6E8A-4147-A177-3AD203B41FA5}">
                      <a16:colId xmlns:a16="http://schemas.microsoft.com/office/drawing/2014/main" val="20000"/>
                    </a:ext>
                  </a:extLst>
                </a:gridCol>
                <a:gridCol w="1764196">
                  <a:extLst>
                    <a:ext uri="{9D8B030D-6E8A-4147-A177-3AD203B41FA5}">
                      <a16:colId xmlns:a16="http://schemas.microsoft.com/office/drawing/2014/main" val="20001"/>
                    </a:ext>
                  </a:extLst>
                </a:gridCol>
                <a:gridCol w="8461557">
                  <a:extLst>
                    <a:ext uri="{9D8B030D-6E8A-4147-A177-3AD203B41FA5}">
                      <a16:colId xmlns:a16="http://schemas.microsoft.com/office/drawing/2014/main" val="20002"/>
                    </a:ext>
                  </a:extLst>
                </a:gridCol>
              </a:tblGrid>
              <a:tr h="390925">
                <a:tc>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bg1"/>
                          </a:solidFill>
                          <a:effectLst/>
                          <a:latin typeface="Arial" charset="0"/>
                          <a:ea typeface="ＭＳ Ｐゴシック" pitchFamily="34" charset="-128"/>
                        </a:rPr>
                        <a:t>Segment</a:t>
                      </a:r>
                    </a:p>
                  </a:txBody>
                  <a:tcPr marL="72009" marR="72009" marT="72020" marB="7202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1AAAA"/>
                    </a:solidFill>
                  </a:tcPr>
                </a:tc>
                <a:tc>
                  <a:txBody>
                    <a:bodyPr/>
                    <a:lstStyle/>
                    <a:p>
                      <a:pPr marL="26670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bg1"/>
                          </a:solidFill>
                          <a:effectLst/>
                          <a:latin typeface="Arial" charset="0"/>
                          <a:ea typeface="ＭＳ Ｐゴシック" pitchFamily="34" charset="-128"/>
                        </a:rPr>
                        <a:t>Application</a:t>
                      </a:r>
                    </a:p>
                  </a:txBody>
                  <a:tcPr marL="144000" marR="72009" marT="72020" marB="7202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1AAAA"/>
                    </a:solidFill>
                  </a:tcPr>
                </a:tc>
                <a:tc>
                  <a:txBody>
                    <a:bodyPr/>
                    <a:lstStyle/>
                    <a:p>
                      <a:pPr marL="26670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bg1"/>
                          </a:solidFill>
                          <a:effectLst/>
                          <a:latin typeface="Arial" charset="0"/>
                          <a:ea typeface="ＭＳ Ｐゴシック" pitchFamily="34" charset="-128"/>
                        </a:rPr>
                        <a:t>Description</a:t>
                      </a:r>
                    </a:p>
                  </a:txBody>
                  <a:tcPr marL="144000" marR="72009" marT="72020" marB="7202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41AAAA"/>
                    </a:solidFill>
                  </a:tcPr>
                </a:tc>
                <a:extLst>
                  <a:ext uri="{0D108BD9-81ED-4DB2-BD59-A6C34878D82A}">
                    <a16:rowId xmlns:a16="http://schemas.microsoft.com/office/drawing/2014/main" val="10000"/>
                  </a:ext>
                </a:extLst>
              </a:tr>
              <a:tr h="329941">
                <a:tc rowSpan="4">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ＭＳ Ｐゴシック" pitchFamily="34" charset="-128"/>
                        </a:rPr>
                        <a:t>Industry</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646E"/>
                          </a:solidFill>
                        </a:rPr>
                        <a:t>Ammonia production</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rPr>
                        <a:t>Onsite H</a:t>
                      </a:r>
                      <a:r>
                        <a:rPr lang="en-US" sz="1200" b="1" kern="0" baseline="-25000" dirty="0">
                          <a:solidFill>
                            <a:srgbClr val="000000"/>
                          </a:solidFill>
                        </a:rPr>
                        <a:t>2</a:t>
                      </a:r>
                      <a:r>
                        <a:rPr lang="en-US" sz="1200" b="1" kern="0" dirty="0">
                          <a:solidFill>
                            <a:srgbClr val="000000"/>
                          </a:solidFill>
                        </a:rPr>
                        <a:t> production from renewable energy </a:t>
                      </a:r>
                      <a:r>
                        <a:rPr lang="en-US" sz="1200" kern="0" dirty="0">
                          <a:solidFill>
                            <a:srgbClr val="000000"/>
                          </a:solidFill>
                        </a:rPr>
                        <a:t>replacing Steam methane</a:t>
                      </a:r>
                      <a:r>
                        <a:rPr lang="en-US" sz="1200" kern="0" baseline="0" dirty="0">
                          <a:solidFill>
                            <a:srgbClr val="000000"/>
                          </a:solidFill>
                        </a:rPr>
                        <a:t> reforming (SMR) </a:t>
                      </a:r>
                      <a:r>
                        <a:rPr lang="en-US" sz="1200" kern="0" dirty="0">
                          <a:solidFill>
                            <a:srgbClr val="000000"/>
                          </a:solidFill>
                        </a:rPr>
                        <a:t>or coal gasification or substitute trailers for industrial processes like ammonia</a:t>
                      </a:r>
                      <a:r>
                        <a:rPr lang="en-US" sz="1200" kern="0" baseline="0" dirty="0">
                          <a:solidFill>
                            <a:srgbClr val="000000"/>
                          </a:solidFill>
                        </a:rPr>
                        <a:t> production, petroleum refinement, metal production, glass industry, specialty refineries, </a:t>
                      </a:r>
                      <a:r>
                        <a:rPr lang="en-US" sz="1200" kern="0" dirty="0">
                          <a:solidFill>
                            <a:srgbClr val="000000"/>
                          </a:solidFill>
                        </a:rPr>
                        <a:t>food</a:t>
                      </a:r>
                      <a:r>
                        <a:rPr lang="en-US" sz="1200" kern="0" baseline="0" dirty="0">
                          <a:solidFill>
                            <a:srgbClr val="000000"/>
                          </a:solidFill>
                        </a:rPr>
                        <a:t> &amp; beverage, chemical industry etc.</a:t>
                      </a:r>
                      <a:endParaRPr lang="en-US" sz="1200" kern="0" dirty="0">
                        <a:solidFill>
                          <a:srgbClr val="000000"/>
                        </a:solidFill>
                      </a:endParaRP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994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646E"/>
                          </a:solidFill>
                        </a:rPr>
                        <a:t>Petroleum refinement</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vMerge="1">
                  <a:txBody>
                    <a:bodyPr/>
                    <a:lstStyle/>
                    <a:p>
                      <a:endParaRPr lang="de-DE" sz="1200" dirty="0"/>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994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r>
                        <a:rPr lang="en-US" sz="1200" b="1" kern="0" dirty="0">
                          <a:solidFill>
                            <a:srgbClr val="00646E"/>
                          </a:solidFill>
                        </a:rPr>
                        <a:t>Metal production</a:t>
                      </a:r>
                      <a:endParaRPr lang="en-US" sz="1200" b="1" dirty="0">
                        <a:solidFill>
                          <a:srgbClr val="00646E"/>
                        </a:solidFill>
                      </a:endParaRP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vMerge="1">
                  <a:txBody>
                    <a:bodyPr/>
                    <a:lstStyle/>
                    <a:p>
                      <a:endParaRPr lang="de-DE" sz="1200" dirty="0"/>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994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r>
                        <a:rPr lang="en-US" sz="1200" b="1" dirty="0">
                          <a:solidFill>
                            <a:srgbClr val="00646E"/>
                          </a:solidFill>
                        </a:rPr>
                        <a:t>Other industries</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vMerge="1">
                  <a:txBody>
                    <a:bodyPr/>
                    <a:lstStyle/>
                    <a:p>
                      <a:endParaRPr lang="de-DE" sz="1200" dirty="0"/>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4511">
                <a:tc rowSpan="2">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ＭＳ Ｐゴシック" pitchFamily="34" charset="-128"/>
                        </a:rPr>
                        <a:t>Mobility</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646E"/>
                          </a:solidFill>
                        </a:rPr>
                        <a:t>Alternative fuel </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fontAlgn="auto">
                        <a:spcBef>
                          <a:spcPts val="0"/>
                        </a:spcBef>
                        <a:spcAft>
                          <a:spcPts val="0"/>
                        </a:spcAft>
                        <a:buClr>
                          <a:srgbClr val="879BAA">
                            <a:lumMod val="100000"/>
                          </a:srgbClr>
                        </a:buClr>
                        <a:buSzPct val="100000"/>
                      </a:pPr>
                      <a:r>
                        <a:rPr lang="en-US" sz="1200" kern="0" dirty="0">
                          <a:solidFill>
                            <a:srgbClr val="000000"/>
                          </a:solidFill>
                        </a:rPr>
                        <a:t>Using hydrogen as </a:t>
                      </a:r>
                      <a:r>
                        <a:rPr lang="en-US" sz="1200" b="1" kern="0" dirty="0">
                          <a:solidFill>
                            <a:srgbClr val="000000"/>
                          </a:solidFill>
                        </a:rPr>
                        <a:t>fuel for fuel cell vehicles </a:t>
                      </a:r>
                      <a:r>
                        <a:rPr lang="en-US" sz="1200" kern="0" dirty="0">
                          <a:solidFill>
                            <a:srgbClr val="000000"/>
                          </a:solidFill>
                        </a:rPr>
                        <a:t>(FCV) for long distance in parallel to BEV for short to medium distance; </a:t>
                      </a:r>
                      <a:r>
                        <a:rPr lang="en-US" sz="1200" b="1" kern="0" dirty="0">
                          <a:solidFill>
                            <a:srgbClr val="000000"/>
                          </a:solidFill>
                        </a:rPr>
                        <a:t>Reduction of CO</a:t>
                      </a:r>
                      <a:r>
                        <a:rPr lang="en-US" sz="1200" b="1" kern="0" baseline="-25000" dirty="0">
                          <a:solidFill>
                            <a:srgbClr val="000000"/>
                          </a:solidFill>
                        </a:rPr>
                        <a:t>2</a:t>
                      </a:r>
                      <a:r>
                        <a:rPr lang="en-US" sz="1200" b="1" kern="0" dirty="0">
                          <a:solidFill>
                            <a:srgbClr val="000000"/>
                          </a:solidFill>
                        </a:rPr>
                        <a:t> footprint </a:t>
                      </a:r>
                      <a:r>
                        <a:rPr lang="en-US" sz="1200" kern="0" dirty="0">
                          <a:solidFill>
                            <a:srgbClr val="000000"/>
                          </a:solidFill>
                        </a:rPr>
                        <a:t>for individual, public and commercial transport</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451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pPr marL="0" marR="0" indent="0" algn="l" defTabSz="914400" rtl="0" eaLnBrk="1" fontAlgn="auto" latinLnBrk="0" hangingPunct="1">
                        <a:lnSpc>
                          <a:spcPct val="100000"/>
                        </a:lnSpc>
                        <a:spcBef>
                          <a:spcPts val="0"/>
                        </a:spcBef>
                        <a:spcAft>
                          <a:spcPts val="0"/>
                        </a:spcAft>
                        <a:buClr>
                          <a:srgbClr val="879BAA"/>
                        </a:buClr>
                        <a:buSzTx/>
                        <a:buFontTx/>
                        <a:buNone/>
                        <a:tabLst/>
                        <a:defRPr/>
                      </a:pPr>
                      <a:r>
                        <a:rPr lang="en-US" sz="1200" b="1" kern="0" dirty="0">
                          <a:solidFill>
                            <a:srgbClr val="00646E"/>
                          </a:solidFill>
                        </a:rPr>
                        <a:t>Green fuels </a:t>
                      </a:r>
                    </a:p>
                    <a:p>
                      <a:pPr marL="0" marR="0" indent="0" defTabSz="914400" eaLnBrk="1" fontAlgn="auto" latinLnBrk="0" hangingPunct="1">
                        <a:lnSpc>
                          <a:spcPct val="100000"/>
                        </a:lnSpc>
                        <a:spcBef>
                          <a:spcPts val="0"/>
                        </a:spcBef>
                        <a:spcAft>
                          <a:spcPts val="0"/>
                        </a:spcAft>
                        <a:buClr>
                          <a:srgbClr val="879BAA"/>
                        </a:buClr>
                        <a:buSzTx/>
                        <a:buFontTx/>
                        <a:buNone/>
                        <a:tabLst/>
                      </a:pPr>
                      <a:endParaRPr lang="en-US" sz="1200" b="1" kern="0" dirty="0">
                        <a:solidFill>
                          <a:srgbClr val="00646E"/>
                        </a:solidFill>
                      </a:endParaRP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879BAA">
                            <a:lumMod val="100000"/>
                          </a:srgbClr>
                        </a:buClr>
                        <a:buSzPct val="100000"/>
                        <a:buFontTx/>
                        <a:buNone/>
                        <a:tabLst/>
                        <a:defRPr/>
                      </a:pPr>
                      <a:r>
                        <a:rPr lang="en-US" sz="1200" kern="0" dirty="0">
                          <a:solidFill>
                            <a:srgbClr val="000000"/>
                          </a:solidFill>
                        </a:rPr>
                        <a:t>Using hydrogen to create </a:t>
                      </a:r>
                      <a:r>
                        <a:rPr lang="en-US" sz="1200" b="1" kern="0" dirty="0">
                          <a:solidFill>
                            <a:srgbClr val="000000"/>
                          </a:solidFill>
                        </a:rPr>
                        <a:t>green fuels </a:t>
                      </a:r>
                      <a:r>
                        <a:rPr lang="en-US" sz="1200" kern="0" dirty="0">
                          <a:solidFill>
                            <a:srgbClr val="000000"/>
                          </a:solidFill>
                        </a:rPr>
                        <a:t>(hydrocarbon mixtures) </a:t>
                      </a:r>
                      <a:r>
                        <a:rPr lang="en-US" sz="1200" b="1" kern="0" dirty="0">
                          <a:solidFill>
                            <a:srgbClr val="000000"/>
                          </a:solidFill>
                        </a:rPr>
                        <a:t>substituting or adding to fossil sources of power </a:t>
                      </a:r>
                      <a:r>
                        <a:rPr lang="en-US" sz="1200" kern="0" dirty="0">
                          <a:solidFill>
                            <a:srgbClr val="000000"/>
                          </a:solidFill>
                        </a:rPr>
                        <a:t>(e.g., like 1</a:t>
                      </a:r>
                      <a:r>
                        <a:rPr lang="en-US" sz="1200" kern="0" baseline="30000" dirty="0">
                          <a:solidFill>
                            <a:srgbClr val="000000"/>
                          </a:solidFill>
                        </a:rPr>
                        <a:t>st</a:t>
                      </a:r>
                      <a:r>
                        <a:rPr lang="en-US" sz="1200" kern="0" dirty="0">
                          <a:solidFill>
                            <a:srgbClr val="000000"/>
                          </a:solidFill>
                        </a:rPr>
                        <a:t>/2</a:t>
                      </a:r>
                      <a:r>
                        <a:rPr lang="en-US" sz="1200" kern="0" baseline="30000" dirty="0">
                          <a:solidFill>
                            <a:srgbClr val="000000"/>
                          </a:solidFill>
                        </a:rPr>
                        <a:t>nd</a:t>
                      </a:r>
                      <a:r>
                        <a:rPr lang="en-US" sz="1200" kern="0" dirty="0">
                          <a:solidFill>
                            <a:srgbClr val="000000"/>
                          </a:solidFill>
                        </a:rPr>
                        <a:t> gen biofuels being added to gasoline)</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4511">
                <a:tc rowSpan="2">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ＭＳ Ｐゴシック" pitchFamily="34" charset="-128"/>
                        </a:rPr>
                        <a:t>Energy</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defTabSz="914400" eaLnBrk="1" fontAlgn="auto" latinLnBrk="0" hangingPunct="1">
                        <a:lnSpc>
                          <a:spcPct val="100000"/>
                        </a:lnSpc>
                        <a:spcBef>
                          <a:spcPts val="0"/>
                        </a:spcBef>
                        <a:spcAft>
                          <a:spcPts val="0"/>
                        </a:spcAft>
                        <a:buClr>
                          <a:srgbClr val="879BAA"/>
                        </a:buClr>
                        <a:buSzTx/>
                        <a:buFontTx/>
                        <a:buNone/>
                        <a:tabLst/>
                      </a:pPr>
                      <a:r>
                        <a:rPr lang="en-US" sz="1200" b="1" kern="0" dirty="0">
                          <a:solidFill>
                            <a:srgbClr val="00646E"/>
                          </a:solidFill>
                        </a:rPr>
                        <a:t>Hydrogen blending </a:t>
                      </a:r>
                    </a:p>
                    <a:p>
                      <a:pPr marL="0" marR="0" indent="0" defTabSz="914400" eaLnBrk="1" fontAlgn="auto" latinLnBrk="0" hangingPunct="1">
                        <a:lnSpc>
                          <a:spcPct val="100000"/>
                        </a:lnSpc>
                        <a:spcBef>
                          <a:spcPts val="0"/>
                        </a:spcBef>
                        <a:spcAft>
                          <a:spcPts val="0"/>
                        </a:spcAft>
                        <a:buClr>
                          <a:srgbClr val="879BAA"/>
                        </a:buClr>
                        <a:buSzTx/>
                        <a:buFontTx/>
                        <a:buNone/>
                        <a:tabLst/>
                      </a:pPr>
                      <a:r>
                        <a:rPr lang="en-US" sz="1200" b="1" kern="0" dirty="0">
                          <a:solidFill>
                            <a:srgbClr val="00646E"/>
                          </a:solidFill>
                        </a:rPr>
                        <a:t>(gas grid)</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83344" indent="-83344" fontAlgn="auto">
                        <a:spcBef>
                          <a:spcPts val="0"/>
                        </a:spcBef>
                        <a:spcAft>
                          <a:spcPts val="0"/>
                        </a:spcAft>
                        <a:buClr>
                          <a:srgbClr val="879BAA">
                            <a:lumMod val="100000"/>
                          </a:srgbClr>
                        </a:buClr>
                        <a:buSzPct val="100000"/>
                      </a:pPr>
                      <a:r>
                        <a:rPr lang="en-US" sz="1200" b="1" kern="0" dirty="0">
                          <a:solidFill>
                            <a:srgbClr val="000000"/>
                          </a:solidFill>
                        </a:rPr>
                        <a:t>Substitute up to 10% Methane/NG </a:t>
                      </a:r>
                      <a:r>
                        <a:rPr lang="en-US" sz="1200" kern="0" dirty="0">
                          <a:solidFill>
                            <a:srgbClr val="000000"/>
                          </a:solidFill>
                        </a:rPr>
                        <a:t>in the gas-grid by feeding in hydrogen</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451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pPr marL="0" marR="0" indent="0" defTabSz="914400" eaLnBrk="1" fontAlgn="auto" latinLnBrk="0" hangingPunct="1">
                        <a:lnSpc>
                          <a:spcPct val="100000"/>
                        </a:lnSpc>
                        <a:spcBef>
                          <a:spcPts val="0"/>
                        </a:spcBef>
                        <a:spcAft>
                          <a:spcPts val="0"/>
                        </a:spcAft>
                        <a:buClr>
                          <a:srgbClr val="879BAA"/>
                        </a:buClr>
                        <a:buSzTx/>
                        <a:buFontTx/>
                        <a:buNone/>
                        <a:tabLst/>
                      </a:pPr>
                      <a:r>
                        <a:rPr lang="en-US" sz="1200" b="1" kern="0" dirty="0">
                          <a:solidFill>
                            <a:srgbClr val="00646E"/>
                          </a:solidFill>
                        </a:rPr>
                        <a:t>Re-electrification</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fontAlgn="auto">
                        <a:spcBef>
                          <a:spcPts val="0"/>
                        </a:spcBef>
                        <a:spcAft>
                          <a:spcPts val="0"/>
                        </a:spcAft>
                        <a:buClr>
                          <a:srgbClr val="879BAA">
                            <a:lumMod val="100000"/>
                          </a:srgbClr>
                        </a:buClr>
                        <a:buSzPct val="100000"/>
                      </a:pPr>
                      <a:r>
                        <a:rPr lang="en-US" sz="1200" b="1" kern="0" dirty="0">
                          <a:solidFill>
                            <a:srgbClr val="000000"/>
                          </a:solidFill>
                        </a:rPr>
                        <a:t>Provide energy by re-electrification</a:t>
                      </a:r>
                      <a:r>
                        <a:rPr lang="en-US" sz="1200" kern="0" dirty="0">
                          <a:solidFill>
                            <a:srgbClr val="000000"/>
                          </a:solidFill>
                        </a:rPr>
                        <a:t> of green H</a:t>
                      </a:r>
                      <a:r>
                        <a:rPr lang="en-US" sz="1200" kern="0" baseline="-25000" dirty="0">
                          <a:solidFill>
                            <a:srgbClr val="000000"/>
                          </a:solidFill>
                        </a:rPr>
                        <a:t>2</a:t>
                      </a:r>
                      <a:r>
                        <a:rPr lang="en-US" sz="1200" kern="0" dirty="0">
                          <a:solidFill>
                            <a:srgbClr val="000000"/>
                          </a:solidFill>
                        </a:rPr>
                        <a:t> (supplied by trailer or produced on-site) in </a:t>
                      </a:r>
                      <a:r>
                        <a:rPr lang="en-US" sz="1200" b="1" kern="0" dirty="0">
                          <a:solidFill>
                            <a:srgbClr val="000000"/>
                          </a:solidFill>
                        </a:rPr>
                        <a:t>remote/off-grid areas  and/or </a:t>
                      </a:r>
                      <a:r>
                        <a:rPr lang="en-US" sz="1200" kern="0" dirty="0">
                          <a:solidFill>
                            <a:srgbClr val="000000"/>
                          </a:solidFill>
                        </a:rPr>
                        <a:t>substitution of </a:t>
                      </a:r>
                      <a:r>
                        <a:rPr lang="en-US" sz="1200" b="1" kern="0" dirty="0">
                          <a:solidFill>
                            <a:srgbClr val="000000"/>
                          </a:solidFill>
                        </a:rPr>
                        <a:t>diesel generators and</a:t>
                      </a:r>
                      <a:r>
                        <a:rPr lang="en-US" sz="1200" kern="0" dirty="0">
                          <a:solidFill>
                            <a:srgbClr val="000000"/>
                          </a:solidFill>
                        </a:rPr>
                        <a:t> </a:t>
                      </a:r>
                      <a:r>
                        <a:rPr lang="en-US" sz="1200" b="1" kern="0" dirty="0">
                          <a:solidFill>
                            <a:srgbClr val="000000"/>
                          </a:solidFill>
                        </a:rPr>
                        <a:t>batteries</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9941">
                <a:tc rowSpan="3">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r>
                        <a:rPr kumimoji="0" lang="en-US" sz="1200" b="1" i="0" u="none" strike="noStrike" cap="none" normalizeH="0" baseline="0" dirty="0">
                          <a:ln>
                            <a:noFill/>
                          </a:ln>
                          <a:solidFill>
                            <a:schemeClr val="tx1"/>
                          </a:solidFill>
                          <a:effectLst/>
                          <a:latin typeface="Arial" charset="0"/>
                          <a:ea typeface="ＭＳ Ｐゴシック" pitchFamily="34" charset="-128"/>
                        </a:rPr>
                        <a:t>Add on</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
                          <a:srgbClr val="879BAA"/>
                        </a:buClr>
                        <a:buSzTx/>
                        <a:buFontTx/>
                        <a:buNone/>
                        <a:tabLst/>
                        <a:defRPr/>
                      </a:pPr>
                      <a:r>
                        <a:rPr lang="en-US" sz="1200" b="1" kern="0" dirty="0">
                          <a:solidFill>
                            <a:srgbClr val="00646E"/>
                          </a:solidFill>
                        </a:rPr>
                        <a:t>Grid services</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
                          <a:srgbClr val="879BAA">
                            <a:lumMod val="100000"/>
                          </a:srgbClr>
                        </a:buClr>
                        <a:buSzPct val="100000"/>
                        <a:buFontTx/>
                        <a:buNone/>
                        <a:tabLst/>
                        <a:defRPr/>
                      </a:pPr>
                      <a:r>
                        <a:rPr lang="en-US" sz="1200" kern="0" dirty="0">
                          <a:solidFill>
                            <a:srgbClr val="000000"/>
                          </a:solidFill>
                        </a:rPr>
                        <a:t>Using </a:t>
                      </a:r>
                      <a:r>
                        <a:rPr lang="en-US" sz="1200" b="1" kern="0" dirty="0">
                          <a:solidFill>
                            <a:srgbClr val="000000"/>
                          </a:solidFill>
                        </a:rPr>
                        <a:t>electrolysis as load </a:t>
                      </a:r>
                      <a:r>
                        <a:rPr lang="en-US" sz="1200" kern="0" dirty="0">
                          <a:solidFill>
                            <a:srgbClr val="000000"/>
                          </a:solidFill>
                        </a:rPr>
                        <a:t>to </a:t>
                      </a:r>
                      <a:r>
                        <a:rPr lang="en-US" sz="1200" kern="0" dirty="0">
                          <a:solidFill>
                            <a:schemeClr val="tx1"/>
                          </a:solidFill>
                        </a:rPr>
                        <a:t>provide primary and secondary </a:t>
                      </a:r>
                      <a:r>
                        <a:rPr lang="en-US" sz="1200" b="1" kern="0" dirty="0">
                          <a:solidFill>
                            <a:schemeClr val="tx1"/>
                          </a:solidFill>
                        </a:rPr>
                        <a:t>control </a:t>
                      </a:r>
                      <a:r>
                        <a:rPr lang="en-US" sz="1200" b="1" kern="0" dirty="0">
                          <a:solidFill>
                            <a:srgbClr val="000000"/>
                          </a:solidFill>
                        </a:rPr>
                        <a:t>power</a:t>
                      </a:r>
                      <a:endParaRPr lang="en-US" sz="1200" kern="0" dirty="0">
                        <a:solidFill>
                          <a:srgbClr val="000000"/>
                        </a:solidFill>
                      </a:endParaRP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994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pPr marL="0" marR="0" indent="0" algn="l" defTabSz="914400" rtl="0" eaLnBrk="1" fontAlgn="auto" latinLnBrk="0" hangingPunct="1">
                        <a:lnSpc>
                          <a:spcPct val="100000"/>
                        </a:lnSpc>
                        <a:spcBef>
                          <a:spcPts val="0"/>
                        </a:spcBef>
                        <a:spcAft>
                          <a:spcPts val="0"/>
                        </a:spcAft>
                        <a:buClr>
                          <a:srgbClr val="879BAA"/>
                        </a:buClr>
                        <a:buSzTx/>
                        <a:buFontTx/>
                        <a:buNone/>
                        <a:tabLst/>
                        <a:defRPr/>
                      </a:pPr>
                      <a:r>
                        <a:rPr lang="en-US" sz="1200" b="1" kern="0" dirty="0">
                          <a:solidFill>
                            <a:srgbClr val="00646E"/>
                          </a:solidFill>
                        </a:rPr>
                        <a:t>Energy storage</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
                          <a:srgbClr val="879BAA">
                            <a:lumMod val="100000"/>
                          </a:srgbClr>
                        </a:buClr>
                        <a:buSzPct val="100000"/>
                        <a:buFontTx/>
                        <a:buNone/>
                        <a:tabLst/>
                        <a:defRPr/>
                      </a:pPr>
                      <a:r>
                        <a:rPr lang="en-US" sz="1200" b="1" kern="0" dirty="0">
                          <a:solidFill>
                            <a:srgbClr val="000000"/>
                          </a:solidFill>
                        </a:rPr>
                        <a:t>Absorb peak production </a:t>
                      </a:r>
                      <a:r>
                        <a:rPr lang="en-US" sz="1200" kern="0" dirty="0">
                          <a:solidFill>
                            <a:srgbClr val="000000"/>
                          </a:solidFill>
                        </a:rPr>
                        <a:t>by storing renewable energy as H</a:t>
                      </a:r>
                      <a:r>
                        <a:rPr lang="en-US" sz="1200" kern="0" baseline="-25000" dirty="0">
                          <a:solidFill>
                            <a:srgbClr val="000000"/>
                          </a:solidFill>
                        </a:rPr>
                        <a:t>2</a:t>
                      </a:r>
                      <a:r>
                        <a:rPr lang="en-US" sz="1200" b="1" kern="0" baseline="-25000" dirty="0">
                          <a:solidFill>
                            <a:srgbClr val="000000"/>
                          </a:solidFill>
                        </a:rPr>
                        <a:t> </a:t>
                      </a:r>
                      <a:r>
                        <a:rPr lang="en-US" sz="1200" b="1" kern="0" dirty="0">
                          <a:solidFill>
                            <a:srgbClr val="000000"/>
                          </a:solidFill>
                        </a:rPr>
                        <a:t>instead of curtailment </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9941">
                <a:tc vMerge="1">
                  <a:txBody>
                    <a:bodyPr/>
                    <a:lstStyle/>
                    <a:p>
                      <a:pPr marL="0" marR="0" lvl="0" indent="0" algn="l" defTabSz="762000" rtl="0" eaLnBrk="1" fontAlgn="base" latinLnBrk="0" hangingPunct="1">
                        <a:lnSpc>
                          <a:spcPct val="100000"/>
                        </a:lnSpc>
                        <a:spcBef>
                          <a:spcPct val="0"/>
                        </a:spcBef>
                        <a:spcAft>
                          <a:spcPct val="0"/>
                        </a:spcAft>
                        <a:buClrTx/>
                        <a:buSzTx/>
                        <a:buFont typeface="Wingdings" pitchFamily="2" charset="2"/>
                        <a:buNone/>
                        <a:tabLst/>
                      </a:pPr>
                      <a:endParaRPr kumimoji="0" lang="en-US" sz="1200" b="1" i="0" u="none" strike="noStrike" cap="none" normalizeH="0" baseline="0" dirty="0">
                        <a:ln>
                          <a:noFill/>
                        </a:ln>
                        <a:solidFill>
                          <a:srgbClr val="000000"/>
                        </a:solidFill>
                        <a:effectLst/>
                        <a:latin typeface="Arial" charset="0"/>
                        <a:ea typeface="ＭＳ Ｐゴシック" pitchFamily="34" charset="-128"/>
                      </a:endParaRPr>
                    </a:p>
                  </a:txBody>
                  <a:tcPr marL="72009" marR="72009" marT="72020" marB="72020" horzOverflow="overflow">
                    <a:lnL w="9525" cap="flat" cmpd="sng" algn="ctr">
                      <a:solidFill>
                        <a:srgbClr val="879BAA"/>
                      </a:solidFill>
                      <a:prstDash val="solid"/>
                      <a:round/>
                      <a:headEnd type="none" w="med" len="med"/>
                      <a:tailEnd type="none" w="med" len="med"/>
                    </a:lnL>
                    <a:lnR w="9525" cap="flat" cmpd="sng" algn="ctr">
                      <a:solidFill>
                        <a:srgbClr val="879BAA"/>
                      </a:solidFill>
                      <a:prstDash val="solid"/>
                      <a:round/>
                      <a:headEnd type="none" w="med" len="med"/>
                      <a:tailEnd type="none" w="med" len="med"/>
                    </a:lnR>
                    <a:lnT w="9525" cap="flat" cmpd="sng" algn="ctr">
                      <a:solidFill>
                        <a:srgbClr val="879BAA"/>
                      </a:solidFill>
                      <a:prstDash val="solid"/>
                      <a:round/>
                      <a:headEnd type="none" w="med" len="med"/>
                      <a:tailEnd type="none" w="med" len="med"/>
                    </a:lnT>
                    <a:lnB w="9525" cap="flat" cmpd="sng" algn="ctr">
                      <a:solidFill>
                        <a:srgbClr val="879BAA"/>
                      </a:solidFill>
                      <a:prstDash val="solid"/>
                      <a:round/>
                      <a:headEnd type="none" w="med" len="med"/>
                      <a:tailEnd type="none" w="med" len="med"/>
                    </a:lnB>
                    <a:lnTlToBr>
                      <a:noFill/>
                    </a:lnTlToBr>
                    <a:lnBlToTr>
                      <a:noFill/>
                    </a:lnBlToTr>
                    <a:solidFill>
                      <a:srgbClr val="BECDD7"/>
                    </a:solidFill>
                  </a:tcPr>
                </a:tc>
                <a:tc>
                  <a:txBody>
                    <a:bodyPr/>
                    <a:lstStyle/>
                    <a:p>
                      <a:pPr marL="0" marR="0" indent="0" defTabSz="914400" eaLnBrk="1" fontAlgn="auto" latinLnBrk="0" hangingPunct="1">
                        <a:lnSpc>
                          <a:spcPct val="100000"/>
                        </a:lnSpc>
                        <a:spcBef>
                          <a:spcPts val="0"/>
                        </a:spcBef>
                        <a:spcAft>
                          <a:spcPts val="0"/>
                        </a:spcAft>
                        <a:buClr>
                          <a:srgbClr val="879BAA"/>
                        </a:buClr>
                        <a:buSzTx/>
                        <a:buFontTx/>
                        <a:buNone/>
                        <a:tabLst/>
                      </a:pPr>
                      <a:r>
                        <a:rPr lang="en-US" sz="1200" b="1" kern="0" dirty="0">
                          <a:solidFill>
                            <a:srgbClr val="00646E"/>
                          </a:solidFill>
                        </a:rPr>
                        <a:t>Energy export</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
                          <a:srgbClr val="879BAA">
                            <a:lumMod val="100000"/>
                          </a:srgbClr>
                        </a:buClr>
                        <a:buSzPct val="100000"/>
                        <a:buFontTx/>
                        <a:buNone/>
                        <a:tabLst/>
                        <a:defRPr/>
                      </a:pPr>
                      <a:r>
                        <a:rPr lang="en-US" sz="1200" b="1" kern="0" dirty="0">
                          <a:solidFill>
                            <a:srgbClr val="000000"/>
                          </a:solidFill>
                        </a:rPr>
                        <a:t>Export</a:t>
                      </a:r>
                      <a:r>
                        <a:rPr lang="en-US" sz="1200" kern="0" dirty="0">
                          <a:solidFill>
                            <a:srgbClr val="000000"/>
                          </a:solidFill>
                        </a:rPr>
                        <a:t> renewable energy with liquid  H</a:t>
                      </a:r>
                      <a:r>
                        <a:rPr lang="en-US" sz="1200" kern="0" baseline="-25000" dirty="0">
                          <a:solidFill>
                            <a:srgbClr val="000000"/>
                          </a:solidFill>
                        </a:rPr>
                        <a:t>2</a:t>
                      </a:r>
                      <a:r>
                        <a:rPr lang="en-US" sz="1200" b="1" kern="0" baseline="-25000" dirty="0">
                          <a:solidFill>
                            <a:srgbClr val="000000"/>
                          </a:solidFill>
                        </a:rPr>
                        <a:t> </a:t>
                      </a:r>
                      <a:r>
                        <a:rPr lang="en-US" sz="1200" kern="0" dirty="0">
                          <a:solidFill>
                            <a:srgbClr val="000000"/>
                          </a:solidFill>
                        </a:rPr>
                        <a:t>; Ammonia or other hydrogen carrier (e.g. LOHC, LH2)</a:t>
                      </a:r>
                    </a:p>
                  </a:txBody>
                  <a:tcPr marL="72009" marR="72009" marT="72020" marB="72020"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34" name="Freeform 463"/>
          <p:cNvSpPr>
            <a:spLocks noChangeAspect="1" noEditPoints="1"/>
          </p:cNvSpPr>
          <p:nvPr/>
        </p:nvSpPr>
        <p:spPr bwMode="auto">
          <a:xfrm flipH="1">
            <a:off x="3359171" y="1506370"/>
            <a:ext cx="219654" cy="266400"/>
          </a:xfrm>
          <a:custGeom>
            <a:avLst/>
            <a:gdLst/>
            <a:ahLst/>
            <a:cxnLst>
              <a:cxn ang="0">
                <a:pos x="1724" y="0"/>
              </a:cxn>
              <a:cxn ang="0">
                <a:pos x="1724" y="2346"/>
              </a:cxn>
              <a:cxn ang="0">
                <a:pos x="0" y="2346"/>
              </a:cxn>
              <a:cxn ang="0">
                <a:pos x="0" y="0"/>
              </a:cxn>
              <a:cxn ang="0">
                <a:pos x="1724" y="0"/>
              </a:cxn>
              <a:cxn ang="0">
                <a:pos x="1646" y="78"/>
              </a:cxn>
              <a:cxn ang="0">
                <a:pos x="78" y="78"/>
              </a:cxn>
              <a:cxn ang="0">
                <a:pos x="78" y="2268"/>
              </a:cxn>
              <a:cxn ang="0">
                <a:pos x="1646" y="2268"/>
              </a:cxn>
              <a:cxn ang="0">
                <a:pos x="1646" y="78"/>
              </a:cxn>
              <a:cxn ang="0">
                <a:pos x="311" y="390"/>
              </a:cxn>
              <a:cxn ang="0">
                <a:pos x="311" y="312"/>
              </a:cxn>
              <a:cxn ang="0">
                <a:pos x="1410" y="312"/>
              </a:cxn>
              <a:cxn ang="0">
                <a:pos x="1410" y="390"/>
              </a:cxn>
              <a:cxn ang="0">
                <a:pos x="311" y="390"/>
              </a:cxn>
              <a:cxn ang="0">
                <a:pos x="311" y="702"/>
              </a:cxn>
              <a:cxn ang="0">
                <a:pos x="311" y="624"/>
              </a:cxn>
              <a:cxn ang="0">
                <a:pos x="1410" y="624"/>
              </a:cxn>
              <a:cxn ang="0">
                <a:pos x="1410" y="702"/>
              </a:cxn>
              <a:cxn ang="0">
                <a:pos x="311" y="702"/>
              </a:cxn>
              <a:cxn ang="0">
                <a:pos x="311" y="1016"/>
              </a:cxn>
              <a:cxn ang="0">
                <a:pos x="311" y="938"/>
              </a:cxn>
              <a:cxn ang="0">
                <a:pos x="1410" y="938"/>
              </a:cxn>
              <a:cxn ang="0">
                <a:pos x="1410" y="1016"/>
              </a:cxn>
              <a:cxn ang="0">
                <a:pos x="311" y="1016"/>
              </a:cxn>
              <a:cxn ang="0">
                <a:pos x="311" y="1330"/>
              </a:cxn>
              <a:cxn ang="0">
                <a:pos x="311" y="1252"/>
              </a:cxn>
              <a:cxn ang="0">
                <a:pos x="1410" y="1252"/>
              </a:cxn>
              <a:cxn ang="0">
                <a:pos x="1410" y="1330"/>
              </a:cxn>
              <a:cxn ang="0">
                <a:pos x="311" y="1330"/>
              </a:cxn>
              <a:cxn ang="0">
                <a:pos x="311" y="1642"/>
              </a:cxn>
              <a:cxn ang="0">
                <a:pos x="311" y="1564"/>
              </a:cxn>
              <a:cxn ang="0">
                <a:pos x="1410" y="1564"/>
              </a:cxn>
              <a:cxn ang="0">
                <a:pos x="1410" y="1642"/>
              </a:cxn>
              <a:cxn ang="0">
                <a:pos x="311" y="1642"/>
              </a:cxn>
              <a:cxn ang="0">
                <a:pos x="311" y="1954"/>
              </a:cxn>
              <a:cxn ang="0">
                <a:pos x="311" y="1876"/>
              </a:cxn>
              <a:cxn ang="0">
                <a:pos x="1410" y="1876"/>
              </a:cxn>
              <a:cxn ang="0">
                <a:pos x="1410" y="1954"/>
              </a:cxn>
              <a:cxn ang="0">
                <a:pos x="311" y="1954"/>
              </a:cxn>
            </a:cxnLst>
            <a:rect l="0" t="0" r="r" b="b"/>
            <a:pathLst>
              <a:path w="1724" h="2346">
                <a:moveTo>
                  <a:pt x="1724" y="0"/>
                </a:moveTo>
                <a:lnTo>
                  <a:pt x="1724" y="2346"/>
                </a:lnTo>
                <a:lnTo>
                  <a:pt x="0" y="2346"/>
                </a:lnTo>
                <a:lnTo>
                  <a:pt x="0" y="0"/>
                </a:lnTo>
                <a:lnTo>
                  <a:pt x="1724" y="0"/>
                </a:lnTo>
                <a:close/>
                <a:moveTo>
                  <a:pt x="1646" y="78"/>
                </a:moveTo>
                <a:lnTo>
                  <a:pt x="78" y="78"/>
                </a:lnTo>
                <a:lnTo>
                  <a:pt x="78" y="2268"/>
                </a:lnTo>
                <a:lnTo>
                  <a:pt x="1646" y="2268"/>
                </a:lnTo>
                <a:lnTo>
                  <a:pt x="1646" y="78"/>
                </a:lnTo>
                <a:close/>
                <a:moveTo>
                  <a:pt x="311" y="390"/>
                </a:moveTo>
                <a:lnTo>
                  <a:pt x="311" y="312"/>
                </a:lnTo>
                <a:lnTo>
                  <a:pt x="1410" y="312"/>
                </a:lnTo>
                <a:lnTo>
                  <a:pt x="1410" y="390"/>
                </a:lnTo>
                <a:lnTo>
                  <a:pt x="311" y="390"/>
                </a:lnTo>
                <a:close/>
                <a:moveTo>
                  <a:pt x="311" y="702"/>
                </a:moveTo>
                <a:lnTo>
                  <a:pt x="311" y="624"/>
                </a:lnTo>
                <a:lnTo>
                  <a:pt x="1410" y="624"/>
                </a:lnTo>
                <a:lnTo>
                  <a:pt x="1410" y="702"/>
                </a:lnTo>
                <a:lnTo>
                  <a:pt x="311" y="702"/>
                </a:lnTo>
                <a:close/>
                <a:moveTo>
                  <a:pt x="311" y="1016"/>
                </a:moveTo>
                <a:lnTo>
                  <a:pt x="311" y="938"/>
                </a:lnTo>
                <a:lnTo>
                  <a:pt x="1410" y="938"/>
                </a:lnTo>
                <a:lnTo>
                  <a:pt x="1410" y="1016"/>
                </a:lnTo>
                <a:lnTo>
                  <a:pt x="311" y="1016"/>
                </a:lnTo>
                <a:close/>
                <a:moveTo>
                  <a:pt x="311" y="1330"/>
                </a:moveTo>
                <a:lnTo>
                  <a:pt x="311" y="1252"/>
                </a:lnTo>
                <a:lnTo>
                  <a:pt x="1410" y="1252"/>
                </a:lnTo>
                <a:lnTo>
                  <a:pt x="1410" y="1330"/>
                </a:lnTo>
                <a:lnTo>
                  <a:pt x="311" y="1330"/>
                </a:lnTo>
                <a:close/>
                <a:moveTo>
                  <a:pt x="311" y="1642"/>
                </a:moveTo>
                <a:lnTo>
                  <a:pt x="311" y="1564"/>
                </a:lnTo>
                <a:lnTo>
                  <a:pt x="1410" y="1564"/>
                </a:lnTo>
                <a:lnTo>
                  <a:pt x="1410" y="1642"/>
                </a:lnTo>
                <a:lnTo>
                  <a:pt x="311" y="1642"/>
                </a:lnTo>
                <a:close/>
                <a:moveTo>
                  <a:pt x="311" y="1954"/>
                </a:moveTo>
                <a:lnTo>
                  <a:pt x="311" y="1876"/>
                </a:lnTo>
                <a:lnTo>
                  <a:pt x="1410" y="1876"/>
                </a:lnTo>
                <a:lnTo>
                  <a:pt x="1410" y="1954"/>
                </a:lnTo>
                <a:lnTo>
                  <a:pt x="311" y="1954"/>
                </a:lnTo>
                <a:close/>
              </a:path>
            </a:pathLst>
          </a:custGeom>
          <a:solidFill>
            <a:schemeClr val="bg1"/>
          </a:solidFill>
          <a:ln w="9525">
            <a:noFill/>
            <a:round/>
            <a:headEnd/>
            <a:tailEnd/>
          </a:ln>
        </p:spPr>
        <p:txBody>
          <a:bodyPr/>
          <a:lstStyle/>
          <a:p>
            <a:endParaRPr lang="en-US">
              <a:solidFill>
                <a:srgbClr val="233746"/>
              </a:solidFill>
            </a:endParaRPr>
          </a:p>
        </p:txBody>
      </p:sp>
      <p:grpSp>
        <p:nvGrpSpPr>
          <p:cNvPr id="35" name="Group 41"/>
          <p:cNvGrpSpPr>
            <a:grpSpLocks noChangeAspect="1"/>
          </p:cNvGrpSpPr>
          <p:nvPr/>
        </p:nvGrpSpPr>
        <p:grpSpPr>
          <a:xfrm>
            <a:off x="1603923" y="1508182"/>
            <a:ext cx="246710" cy="264588"/>
            <a:chOff x="10015388" y="4980667"/>
            <a:chExt cx="394443" cy="423027"/>
          </a:xfrm>
          <a:solidFill>
            <a:schemeClr val="bg1"/>
          </a:solidFill>
        </p:grpSpPr>
        <p:sp>
          <p:nvSpPr>
            <p:cNvPr id="36" name="Freeform 476"/>
            <p:cNvSpPr>
              <a:spLocks noChangeAspect="1"/>
            </p:cNvSpPr>
            <p:nvPr/>
          </p:nvSpPr>
          <p:spPr bwMode="gray">
            <a:xfrm>
              <a:off x="10015388" y="4980667"/>
              <a:ext cx="394443" cy="125156"/>
            </a:xfrm>
            <a:custGeom>
              <a:avLst/>
              <a:gdLst/>
              <a:ahLst/>
              <a:cxnLst/>
              <a:rect l="l" t="t" r="r" b="b"/>
              <a:pathLst>
                <a:path w="394443" h="125156">
                  <a:moveTo>
                    <a:pt x="48639" y="37548"/>
                  </a:moveTo>
                  <a:cubicBezTo>
                    <a:pt x="34740" y="37548"/>
                    <a:pt x="23473" y="48739"/>
                    <a:pt x="23473" y="62544"/>
                  </a:cubicBezTo>
                  <a:cubicBezTo>
                    <a:pt x="23473" y="76349"/>
                    <a:pt x="34740" y="87540"/>
                    <a:pt x="48639" y="87540"/>
                  </a:cubicBezTo>
                  <a:cubicBezTo>
                    <a:pt x="62538" y="87540"/>
                    <a:pt x="73805" y="76349"/>
                    <a:pt x="73805" y="62544"/>
                  </a:cubicBezTo>
                  <a:cubicBezTo>
                    <a:pt x="73805" y="48739"/>
                    <a:pt x="62538" y="37548"/>
                    <a:pt x="48639" y="37548"/>
                  </a:cubicBezTo>
                  <a:close/>
                  <a:moveTo>
                    <a:pt x="0" y="0"/>
                  </a:moveTo>
                  <a:lnTo>
                    <a:pt x="394443" y="0"/>
                  </a:lnTo>
                  <a:lnTo>
                    <a:pt x="394443" y="125156"/>
                  </a:lnTo>
                  <a:lnTo>
                    <a:pt x="0" y="125156"/>
                  </a:lnTo>
                  <a:close/>
                </a:path>
              </a:pathLst>
            </a:custGeom>
            <a:grpFill/>
            <a:ln w="9525">
              <a:noFill/>
              <a:round/>
              <a:headEnd/>
              <a:tailEnd/>
            </a:ln>
          </p:spPr>
          <p:txBody>
            <a:bodyPr/>
            <a:lstStyle/>
            <a:p>
              <a:endParaRPr lang="en-US">
                <a:solidFill>
                  <a:srgbClr val="233746"/>
                </a:solidFill>
              </a:endParaRPr>
            </a:p>
          </p:txBody>
        </p:sp>
        <p:sp>
          <p:nvSpPr>
            <p:cNvPr id="37" name="Freeform 478"/>
            <p:cNvSpPr>
              <a:spLocks noChangeAspect="1"/>
            </p:cNvSpPr>
            <p:nvPr/>
          </p:nvSpPr>
          <p:spPr bwMode="gray">
            <a:xfrm>
              <a:off x="10015388" y="5129496"/>
              <a:ext cx="394443" cy="125228"/>
            </a:xfrm>
            <a:custGeom>
              <a:avLst/>
              <a:gdLst/>
              <a:ahLst/>
              <a:cxnLst/>
              <a:rect l="l" t="t" r="r" b="b"/>
              <a:pathLst>
                <a:path w="394443" h="125228">
                  <a:moveTo>
                    <a:pt x="48639" y="37688"/>
                  </a:moveTo>
                  <a:cubicBezTo>
                    <a:pt x="34740" y="37688"/>
                    <a:pt x="23473" y="48879"/>
                    <a:pt x="23473" y="62684"/>
                  </a:cubicBezTo>
                  <a:cubicBezTo>
                    <a:pt x="23473" y="76489"/>
                    <a:pt x="34740" y="87680"/>
                    <a:pt x="48639" y="87680"/>
                  </a:cubicBezTo>
                  <a:cubicBezTo>
                    <a:pt x="62538" y="87680"/>
                    <a:pt x="73805" y="76489"/>
                    <a:pt x="73805" y="62684"/>
                  </a:cubicBezTo>
                  <a:cubicBezTo>
                    <a:pt x="73805" y="48879"/>
                    <a:pt x="62538" y="37688"/>
                    <a:pt x="48639" y="37688"/>
                  </a:cubicBezTo>
                  <a:close/>
                  <a:moveTo>
                    <a:pt x="0" y="0"/>
                  </a:moveTo>
                  <a:lnTo>
                    <a:pt x="394443" y="0"/>
                  </a:lnTo>
                  <a:lnTo>
                    <a:pt x="394443" y="125228"/>
                  </a:lnTo>
                  <a:lnTo>
                    <a:pt x="0" y="125228"/>
                  </a:lnTo>
                  <a:close/>
                </a:path>
              </a:pathLst>
            </a:custGeom>
            <a:grpFill/>
            <a:ln w="9525">
              <a:noFill/>
              <a:round/>
              <a:headEnd/>
              <a:tailEnd/>
            </a:ln>
          </p:spPr>
          <p:txBody>
            <a:bodyPr/>
            <a:lstStyle/>
            <a:p>
              <a:endParaRPr lang="en-US">
                <a:solidFill>
                  <a:srgbClr val="233746"/>
                </a:solidFill>
              </a:endParaRPr>
            </a:p>
          </p:txBody>
        </p:sp>
        <p:sp>
          <p:nvSpPr>
            <p:cNvPr id="38" name="Freeform 480"/>
            <p:cNvSpPr>
              <a:spLocks noChangeAspect="1"/>
            </p:cNvSpPr>
            <p:nvPr/>
          </p:nvSpPr>
          <p:spPr bwMode="gray">
            <a:xfrm>
              <a:off x="10015388" y="5278538"/>
              <a:ext cx="394443" cy="125156"/>
            </a:xfrm>
            <a:custGeom>
              <a:avLst/>
              <a:gdLst/>
              <a:ahLst/>
              <a:cxnLst/>
              <a:rect l="l" t="t" r="r" b="b"/>
              <a:pathLst>
                <a:path w="394443" h="125156">
                  <a:moveTo>
                    <a:pt x="48639" y="37618"/>
                  </a:moveTo>
                  <a:cubicBezTo>
                    <a:pt x="34740" y="37618"/>
                    <a:pt x="23473" y="48777"/>
                    <a:pt x="23473" y="62543"/>
                  </a:cubicBezTo>
                  <a:cubicBezTo>
                    <a:pt x="23473" y="76309"/>
                    <a:pt x="34740" y="87468"/>
                    <a:pt x="48639" y="87468"/>
                  </a:cubicBezTo>
                  <a:cubicBezTo>
                    <a:pt x="62538" y="87468"/>
                    <a:pt x="73805" y="76309"/>
                    <a:pt x="73805" y="62543"/>
                  </a:cubicBezTo>
                  <a:cubicBezTo>
                    <a:pt x="73805" y="48777"/>
                    <a:pt x="62538" y="37618"/>
                    <a:pt x="48639" y="37618"/>
                  </a:cubicBezTo>
                  <a:close/>
                  <a:moveTo>
                    <a:pt x="0" y="0"/>
                  </a:moveTo>
                  <a:lnTo>
                    <a:pt x="394443" y="0"/>
                  </a:lnTo>
                  <a:lnTo>
                    <a:pt x="394443" y="125156"/>
                  </a:lnTo>
                  <a:lnTo>
                    <a:pt x="0" y="125156"/>
                  </a:lnTo>
                  <a:close/>
                </a:path>
              </a:pathLst>
            </a:custGeom>
            <a:grpFill/>
            <a:ln w="9525">
              <a:noFill/>
              <a:round/>
              <a:headEnd/>
              <a:tailEnd/>
            </a:ln>
          </p:spPr>
          <p:txBody>
            <a:bodyPr/>
            <a:lstStyle/>
            <a:p>
              <a:endParaRPr lang="en-US">
                <a:solidFill>
                  <a:srgbClr val="233746"/>
                </a:solidFill>
              </a:endParaRPr>
            </a:p>
          </p:txBody>
        </p:sp>
      </p:grpSp>
      <p:grpSp>
        <p:nvGrpSpPr>
          <p:cNvPr id="22" name="Group 143"/>
          <p:cNvGrpSpPr>
            <a:grpSpLocks noChangeAspect="1"/>
          </p:cNvGrpSpPr>
          <p:nvPr/>
        </p:nvGrpSpPr>
        <p:grpSpPr bwMode="auto">
          <a:xfrm>
            <a:off x="703470" y="2129567"/>
            <a:ext cx="505014" cy="504000"/>
            <a:chOff x="5291" y="1231"/>
            <a:chExt cx="499" cy="498"/>
          </a:xfrm>
        </p:grpSpPr>
        <p:sp>
          <p:nvSpPr>
            <p:cNvPr id="30" name="AutoShape 142"/>
            <p:cNvSpPr>
              <a:spLocks noChangeAspect="1" noChangeArrowheads="1" noTextEdit="1"/>
            </p:cNvSpPr>
            <p:nvPr/>
          </p:nvSpPr>
          <p:spPr bwMode="auto">
            <a:xfrm>
              <a:off x="5291" y="1231"/>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144"/>
            <p:cNvSpPr>
              <a:spLocks noChangeArrowheads="1"/>
            </p:cNvSpPr>
            <p:nvPr/>
          </p:nvSpPr>
          <p:spPr bwMode="auto">
            <a:xfrm>
              <a:off x="5291" y="1231"/>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45"/>
            <p:cNvSpPr>
              <a:spLocks noEditPoints="1"/>
            </p:cNvSpPr>
            <p:nvPr/>
          </p:nvSpPr>
          <p:spPr bwMode="auto">
            <a:xfrm>
              <a:off x="5360" y="1338"/>
              <a:ext cx="361" cy="261"/>
            </a:xfrm>
            <a:custGeom>
              <a:avLst/>
              <a:gdLst>
                <a:gd name="T0" fmla="*/ 3326 w 3553"/>
                <a:gd name="T1" fmla="*/ 908 h 2571"/>
                <a:gd name="T2" fmla="*/ 3024 w 3553"/>
                <a:gd name="T3" fmla="*/ 908 h 2571"/>
                <a:gd name="T4" fmla="*/ 2722 w 3553"/>
                <a:gd name="T5" fmla="*/ 1512 h 2571"/>
                <a:gd name="T6" fmla="*/ 2797 w 3553"/>
                <a:gd name="T7" fmla="*/ 1285 h 2571"/>
                <a:gd name="T8" fmla="*/ 2722 w 3553"/>
                <a:gd name="T9" fmla="*/ 1134 h 2571"/>
                <a:gd name="T10" fmla="*/ 2797 w 3553"/>
                <a:gd name="T11" fmla="*/ 983 h 2571"/>
                <a:gd name="T12" fmla="*/ 2722 w 3553"/>
                <a:gd name="T13" fmla="*/ 832 h 2571"/>
                <a:gd name="T14" fmla="*/ 2797 w 3553"/>
                <a:gd name="T15" fmla="*/ 681 h 2571"/>
                <a:gd name="T16" fmla="*/ 2722 w 3553"/>
                <a:gd name="T17" fmla="*/ 530 h 2571"/>
                <a:gd name="T18" fmla="*/ 2608 w 3553"/>
                <a:gd name="T19" fmla="*/ 303 h 2571"/>
                <a:gd name="T20" fmla="*/ 2495 w 3553"/>
                <a:gd name="T21" fmla="*/ 416 h 2571"/>
                <a:gd name="T22" fmla="*/ 2344 w 3553"/>
                <a:gd name="T23" fmla="*/ 983 h 2571"/>
                <a:gd name="T24" fmla="*/ 2230 w 3553"/>
                <a:gd name="T25" fmla="*/ 0 h 2571"/>
                <a:gd name="T26" fmla="*/ 2117 w 3553"/>
                <a:gd name="T27" fmla="*/ 1134 h 2571"/>
                <a:gd name="T28" fmla="*/ 1739 w 3553"/>
                <a:gd name="T29" fmla="*/ 605 h 2571"/>
                <a:gd name="T30" fmla="*/ 1663 w 3553"/>
                <a:gd name="T31" fmla="*/ 530 h 2571"/>
                <a:gd name="T32" fmla="*/ 1588 w 3553"/>
                <a:gd name="T33" fmla="*/ 1134 h 2571"/>
                <a:gd name="T34" fmla="*/ 1437 w 3553"/>
                <a:gd name="T35" fmla="*/ 454 h 2571"/>
                <a:gd name="T36" fmla="*/ 1134 w 3553"/>
                <a:gd name="T37" fmla="*/ 454 h 2571"/>
                <a:gd name="T38" fmla="*/ 908 w 3553"/>
                <a:gd name="T39" fmla="*/ 1134 h 2571"/>
                <a:gd name="T40" fmla="*/ 719 w 3553"/>
                <a:gd name="T41" fmla="*/ 605 h 2571"/>
                <a:gd name="T42" fmla="*/ 530 w 3553"/>
                <a:gd name="T43" fmla="*/ 1512 h 2571"/>
                <a:gd name="T44" fmla="*/ 152 w 3553"/>
                <a:gd name="T45" fmla="*/ 1966 h 2571"/>
                <a:gd name="T46" fmla="*/ 0 w 3553"/>
                <a:gd name="T47" fmla="*/ 2571 h 2571"/>
                <a:gd name="T48" fmla="*/ 3553 w 3553"/>
                <a:gd name="T49" fmla="*/ 1966 h 2571"/>
                <a:gd name="T50" fmla="*/ 681 w 3553"/>
                <a:gd name="T51" fmla="*/ 1966 h 2571"/>
                <a:gd name="T52" fmla="*/ 530 w 3553"/>
                <a:gd name="T53" fmla="*/ 1815 h 2571"/>
                <a:gd name="T54" fmla="*/ 681 w 3553"/>
                <a:gd name="T55" fmla="*/ 1966 h 2571"/>
                <a:gd name="T56" fmla="*/ 832 w 3553"/>
                <a:gd name="T57" fmla="*/ 1966 h 2571"/>
                <a:gd name="T58" fmla="*/ 983 w 3553"/>
                <a:gd name="T59" fmla="*/ 1815 h 2571"/>
                <a:gd name="T60" fmla="*/ 983 w 3553"/>
                <a:gd name="T61" fmla="*/ 1663 h 2571"/>
                <a:gd name="T62" fmla="*/ 832 w 3553"/>
                <a:gd name="T63" fmla="*/ 1512 h 2571"/>
                <a:gd name="T64" fmla="*/ 983 w 3553"/>
                <a:gd name="T65" fmla="*/ 1663 h 2571"/>
                <a:gd name="T66" fmla="*/ 1134 w 3553"/>
                <a:gd name="T67" fmla="*/ 1966 h 2571"/>
                <a:gd name="T68" fmla="*/ 1285 w 3553"/>
                <a:gd name="T69" fmla="*/ 1815 h 2571"/>
                <a:gd name="T70" fmla="*/ 1285 w 3553"/>
                <a:gd name="T71" fmla="*/ 1663 h 2571"/>
                <a:gd name="T72" fmla="*/ 1134 w 3553"/>
                <a:gd name="T73" fmla="*/ 1512 h 2571"/>
                <a:gd name="T74" fmla="*/ 1285 w 3553"/>
                <a:gd name="T75" fmla="*/ 1663 h 2571"/>
                <a:gd name="T76" fmla="*/ 1437 w 3553"/>
                <a:gd name="T77" fmla="*/ 1663 h 2571"/>
                <a:gd name="T78" fmla="*/ 1588 w 3553"/>
                <a:gd name="T79" fmla="*/ 1512 h 2571"/>
                <a:gd name="T80" fmla="*/ 1890 w 3553"/>
                <a:gd name="T81" fmla="*/ 1966 h 2571"/>
                <a:gd name="T82" fmla="*/ 1739 w 3553"/>
                <a:gd name="T83" fmla="*/ 1815 h 2571"/>
                <a:gd name="T84" fmla="*/ 1890 w 3553"/>
                <a:gd name="T85" fmla="*/ 1966 h 2571"/>
                <a:gd name="T86" fmla="*/ 2041 w 3553"/>
                <a:gd name="T87" fmla="*/ 1966 h 2571"/>
                <a:gd name="T88" fmla="*/ 2193 w 3553"/>
                <a:gd name="T89" fmla="*/ 1815 h 2571"/>
                <a:gd name="T90" fmla="*/ 2495 w 3553"/>
                <a:gd name="T91" fmla="*/ 2268 h 2571"/>
                <a:gd name="T92" fmla="*/ 2344 w 3553"/>
                <a:gd name="T93" fmla="*/ 2117 h 2571"/>
                <a:gd name="T94" fmla="*/ 2495 w 3553"/>
                <a:gd name="T95" fmla="*/ 2268 h 2571"/>
                <a:gd name="T96" fmla="*/ 2344 w 3553"/>
                <a:gd name="T97" fmla="*/ 1966 h 2571"/>
                <a:gd name="T98" fmla="*/ 2495 w 3553"/>
                <a:gd name="T99" fmla="*/ 1815 h 2571"/>
                <a:gd name="T100" fmla="*/ 2797 w 3553"/>
                <a:gd name="T101" fmla="*/ 2268 h 2571"/>
                <a:gd name="T102" fmla="*/ 2646 w 3553"/>
                <a:gd name="T103" fmla="*/ 2117 h 2571"/>
                <a:gd name="T104" fmla="*/ 2797 w 3553"/>
                <a:gd name="T105" fmla="*/ 2268 h 2571"/>
                <a:gd name="T106" fmla="*/ 2948 w 3553"/>
                <a:gd name="T107" fmla="*/ 1966 h 2571"/>
                <a:gd name="T108" fmla="*/ 3100 w 3553"/>
                <a:gd name="T109" fmla="*/ 1815 h 2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53" h="2571">
                  <a:moveTo>
                    <a:pt x="3326" y="1966"/>
                  </a:moveTo>
                  <a:cubicBezTo>
                    <a:pt x="3326" y="908"/>
                    <a:pt x="3326" y="908"/>
                    <a:pt x="3326" y="908"/>
                  </a:cubicBezTo>
                  <a:cubicBezTo>
                    <a:pt x="3326" y="824"/>
                    <a:pt x="3259" y="756"/>
                    <a:pt x="3175" y="756"/>
                  </a:cubicBezTo>
                  <a:cubicBezTo>
                    <a:pt x="3092" y="756"/>
                    <a:pt x="3024" y="824"/>
                    <a:pt x="3024" y="908"/>
                  </a:cubicBezTo>
                  <a:cubicBezTo>
                    <a:pt x="3024" y="1512"/>
                    <a:pt x="3024" y="1512"/>
                    <a:pt x="3024" y="1512"/>
                  </a:cubicBezTo>
                  <a:cubicBezTo>
                    <a:pt x="2722" y="1512"/>
                    <a:pt x="2722" y="1512"/>
                    <a:pt x="2722" y="1512"/>
                  </a:cubicBezTo>
                  <a:cubicBezTo>
                    <a:pt x="2722" y="1285"/>
                    <a:pt x="2722" y="1285"/>
                    <a:pt x="2722" y="1285"/>
                  </a:cubicBezTo>
                  <a:cubicBezTo>
                    <a:pt x="2797" y="1285"/>
                    <a:pt x="2797" y="1285"/>
                    <a:pt x="2797" y="1285"/>
                  </a:cubicBezTo>
                  <a:cubicBezTo>
                    <a:pt x="2797" y="1134"/>
                    <a:pt x="2797" y="1134"/>
                    <a:pt x="2797" y="1134"/>
                  </a:cubicBezTo>
                  <a:cubicBezTo>
                    <a:pt x="2722" y="1134"/>
                    <a:pt x="2722" y="1134"/>
                    <a:pt x="2722" y="1134"/>
                  </a:cubicBezTo>
                  <a:cubicBezTo>
                    <a:pt x="2722" y="983"/>
                    <a:pt x="2722" y="983"/>
                    <a:pt x="2722" y="983"/>
                  </a:cubicBezTo>
                  <a:cubicBezTo>
                    <a:pt x="2797" y="983"/>
                    <a:pt x="2797" y="983"/>
                    <a:pt x="2797" y="983"/>
                  </a:cubicBezTo>
                  <a:cubicBezTo>
                    <a:pt x="2797" y="832"/>
                    <a:pt x="2797" y="832"/>
                    <a:pt x="2797" y="832"/>
                  </a:cubicBezTo>
                  <a:cubicBezTo>
                    <a:pt x="2722" y="832"/>
                    <a:pt x="2722" y="832"/>
                    <a:pt x="2722" y="832"/>
                  </a:cubicBezTo>
                  <a:cubicBezTo>
                    <a:pt x="2722" y="681"/>
                    <a:pt x="2722" y="681"/>
                    <a:pt x="2722" y="681"/>
                  </a:cubicBezTo>
                  <a:cubicBezTo>
                    <a:pt x="2797" y="681"/>
                    <a:pt x="2797" y="681"/>
                    <a:pt x="2797" y="681"/>
                  </a:cubicBezTo>
                  <a:cubicBezTo>
                    <a:pt x="2797" y="530"/>
                    <a:pt x="2797" y="530"/>
                    <a:pt x="2797" y="530"/>
                  </a:cubicBezTo>
                  <a:cubicBezTo>
                    <a:pt x="2722" y="530"/>
                    <a:pt x="2722" y="530"/>
                    <a:pt x="2722" y="530"/>
                  </a:cubicBezTo>
                  <a:cubicBezTo>
                    <a:pt x="2722" y="416"/>
                    <a:pt x="2722" y="416"/>
                    <a:pt x="2722" y="416"/>
                  </a:cubicBezTo>
                  <a:cubicBezTo>
                    <a:pt x="2722" y="354"/>
                    <a:pt x="2671" y="303"/>
                    <a:pt x="2608" y="303"/>
                  </a:cubicBezTo>
                  <a:cubicBezTo>
                    <a:pt x="2608" y="303"/>
                    <a:pt x="2608" y="303"/>
                    <a:pt x="2608" y="303"/>
                  </a:cubicBezTo>
                  <a:cubicBezTo>
                    <a:pt x="2546" y="303"/>
                    <a:pt x="2495" y="354"/>
                    <a:pt x="2495" y="416"/>
                  </a:cubicBezTo>
                  <a:cubicBezTo>
                    <a:pt x="2495" y="983"/>
                    <a:pt x="2495" y="983"/>
                    <a:pt x="2495" y="983"/>
                  </a:cubicBezTo>
                  <a:cubicBezTo>
                    <a:pt x="2344" y="983"/>
                    <a:pt x="2344" y="983"/>
                    <a:pt x="2344" y="983"/>
                  </a:cubicBezTo>
                  <a:cubicBezTo>
                    <a:pt x="2344" y="114"/>
                    <a:pt x="2344" y="114"/>
                    <a:pt x="2344" y="114"/>
                  </a:cubicBezTo>
                  <a:cubicBezTo>
                    <a:pt x="2344" y="51"/>
                    <a:pt x="2293" y="0"/>
                    <a:pt x="2230" y="0"/>
                  </a:cubicBezTo>
                  <a:cubicBezTo>
                    <a:pt x="2168" y="0"/>
                    <a:pt x="2117" y="51"/>
                    <a:pt x="2117" y="114"/>
                  </a:cubicBezTo>
                  <a:cubicBezTo>
                    <a:pt x="2117" y="1134"/>
                    <a:pt x="2117" y="1134"/>
                    <a:pt x="2117" y="1134"/>
                  </a:cubicBezTo>
                  <a:cubicBezTo>
                    <a:pt x="1739" y="1134"/>
                    <a:pt x="1739" y="1134"/>
                    <a:pt x="1739" y="1134"/>
                  </a:cubicBezTo>
                  <a:cubicBezTo>
                    <a:pt x="1739" y="605"/>
                    <a:pt x="1739" y="605"/>
                    <a:pt x="1739" y="605"/>
                  </a:cubicBezTo>
                  <a:cubicBezTo>
                    <a:pt x="1739" y="563"/>
                    <a:pt x="1705" y="530"/>
                    <a:pt x="1663" y="530"/>
                  </a:cubicBezTo>
                  <a:cubicBezTo>
                    <a:pt x="1663" y="530"/>
                    <a:pt x="1663" y="530"/>
                    <a:pt x="1663" y="530"/>
                  </a:cubicBezTo>
                  <a:cubicBezTo>
                    <a:pt x="1622" y="530"/>
                    <a:pt x="1588" y="563"/>
                    <a:pt x="1588" y="605"/>
                  </a:cubicBezTo>
                  <a:cubicBezTo>
                    <a:pt x="1588" y="1134"/>
                    <a:pt x="1588" y="1134"/>
                    <a:pt x="1588" y="1134"/>
                  </a:cubicBezTo>
                  <a:cubicBezTo>
                    <a:pt x="1437" y="1134"/>
                    <a:pt x="1437" y="1134"/>
                    <a:pt x="1437" y="1134"/>
                  </a:cubicBezTo>
                  <a:cubicBezTo>
                    <a:pt x="1437" y="454"/>
                    <a:pt x="1437" y="454"/>
                    <a:pt x="1437" y="454"/>
                  </a:cubicBezTo>
                  <a:cubicBezTo>
                    <a:pt x="1437" y="370"/>
                    <a:pt x="1369" y="303"/>
                    <a:pt x="1285" y="303"/>
                  </a:cubicBezTo>
                  <a:cubicBezTo>
                    <a:pt x="1202" y="303"/>
                    <a:pt x="1134" y="370"/>
                    <a:pt x="1134" y="454"/>
                  </a:cubicBezTo>
                  <a:cubicBezTo>
                    <a:pt x="1134" y="1134"/>
                    <a:pt x="1134" y="1134"/>
                    <a:pt x="1134" y="1134"/>
                  </a:cubicBezTo>
                  <a:cubicBezTo>
                    <a:pt x="908" y="1134"/>
                    <a:pt x="908" y="1134"/>
                    <a:pt x="908" y="1134"/>
                  </a:cubicBezTo>
                  <a:cubicBezTo>
                    <a:pt x="908" y="794"/>
                    <a:pt x="908" y="794"/>
                    <a:pt x="908" y="794"/>
                  </a:cubicBezTo>
                  <a:cubicBezTo>
                    <a:pt x="908" y="690"/>
                    <a:pt x="823" y="605"/>
                    <a:pt x="719" y="605"/>
                  </a:cubicBezTo>
                  <a:cubicBezTo>
                    <a:pt x="614" y="605"/>
                    <a:pt x="530" y="690"/>
                    <a:pt x="530" y="794"/>
                  </a:cubicBezTo>
                  <a:cubicBezTo>
                    <a:pt x="530" y="1512"/>
                    <a:pt x="530" y="1512"/>
                    <a:pt x="530" y="1512"/>
                  </a:cubicBezTo>
                  <a:cubicBezTo>
                    <a:pt x="152" y="1512"/>
                    <a:pt x="152" y="1512"/>
                    <a:pt x="152" y="1512"/>
                  </a:cubicBezTo>
                  <a:cubicBezTo>
                    <a:pt x="152" y="1966"/>
                    <a:pt x="152" y="1966"/>
                    <a:pt x="152" y="1966"/>
                  </a:cubicBezTo>
                  <a:cubicBezTo>
                    <a:pt x="0" y="1966"/>
                    <a:pt x="0" y="1966"/>
                    <a:pt x="0" y="1966"/>
                  </a:cubicBezTo>
                  <a:cubicBezTo>
                    <a:pt x="0" y="2571"/>
                    <a:pt x="0" y="2571"/>
                    <a:pt x="0" y="2571"/>
                  </a:cubicBezTo>
                  <a:cubicBezTo>
                    <a:pt x="3553" y="2571"/>
                    <a:pt x="3553" y="2571"/>
                    <a:pt x="3553" y="2571"/>
                  </a:cubicBezTo>
                  <a:cubicBezTo>
                    <a:pt x="3553" y="1966"/>
                    <a:pt x="3553" y="1966"/>
                    <a:pt x="3553" y="1966"/>
                  </a:cubicBezTo>
                  <a:lnTo>
                    <a:pt x="3326" y="1966"/>
                  </a:lnTo>
                  <a:close/>
                  <a:moveTo>
                    <a:pt x="681" y="1966"/>
                  </a:moveTo>
                  <a:cubicBezTo>
                    <a:pt x="530" y="1966"/>
                    <a:pt x="530" y="1966"/>
                    <a:pt x="530" y="1966"/>
                  </a:cubicBezTo>
                  <a:cubicBezTo>
                    <a:pt x="530" y="1815"/>
                    <a:pt x="530" y="1815"/>
                    <a:pt x="530" y="1815"/>
                  </a:cubicBezTo>
                  <a:cubicBezTo>
                    <a:pt x="681" y="1815"/>
                    <a:pt x="681" y="1815"/>
                    <a:pt x="681" y="1815"/>
                  </a:cubicBezTo>
                  <a:lnTo>
                    <a:pt x="681" y="1966"/>
                  </a:lnTo>
                  <a:close/>
                  <a:moveTo>
                    <a:pt x="983" y="1966"/>
                  </a:moveTo>
                  <a:cubicBezTo>
                    <a:pt x="832" y="1966"/>
                    <a:pt x="832" y="1966"/>
                    <a:pt x="832" y="1966"/>
                  </a:cubicBezTo>
                  <a:cubicBezTo>
                    <a:pt x="832" y="1815"/>
                    <a:pt x="832" y="1815"/>
                    <a:pt x="832" y="1815"/>
                  </a:cubicBezTo>
                  <a:cubicBezTo>
                    <a:pt x="983" y="1815"/>
                    <a:pt x="983" y="1815"/>
                    <a:pt x="983" y="1815"/>
                  </a:cubicBezTo>
                  <a:lnTo>
                    <a:pt x="983" y="1966"/>
                  </a:lnTo>
                  <a:close/>
                  <a:moveTo>
                    <a:pt x="983" y="1663"/>
                  </a:moveTo>
                  <a:cubicBezTo>
                    <a:pt x="832" y="1663"/>
                    <a:pt x="832" y="1663"/>
                    <a:pt x="832" y="1663"/>
                  </a:cubicBezTo>
                  <a:cubicBezTo>
                    <a:pt x="832" y="1512"/>
                    <a:pt x="832" y="1512"/>
                    <a:pt x="832" y="1512"/>
                  </a:cubicBezTo>
                  <a:cubicBezTo>
                    <a:pt x="983" y="1512"/>
                    <a:pt x="983" y="1512"/>
                    <a:pt x="983" y="1512"/>
                  </a:cubicBezTo>
                  <a:lnTo>
                    <a:pt x="983" y="1663"/>
                  </a:lnTo>
                  <a:close/>
                  <a:moveTo>
                    <a:pt x="1285" y="1966"/>
                  </a:moveTo>
                  <a:cubicBezTo>
                    <a:pt x="1134" y="1966"/>
                    <a:pt x="1134" y="1966"/>
                    <a:pt x="1134" y="1966"/>
                  </a:cubicBezTo>
                  <a:cubicBezTo>
                    <a:pt x="1134" y="1815"/>
                    <a:pt x="1134" y="1815"/>
                    <a:pt x="1134" y="1815"/>
                  </a:cubicBezTo>
                  <a:cubicBezTo>
                    <a:pt x="1285" y="1815"/>
                    <a:pt x="1285" y="1815"/>
                    <a:pt x="1285" y="1815"/>
                  </a:cubicBezTo>
                  <a:lnTo>
                    <a:pt x="1285" y="1966"/>
                  </a:lnTo>
                  <a:close/>
                  <a:moveTo>
                    <a:pt x="1285" y="1663"/>
                  </a:moveTo>
                  <a:cubicBezTo>
                    <a:pt x="1134" y="1663"/>
                    <a:pt x="1134" y="1663"/>
                    <a:pt x="1134" y="1663"/>
                  </a:cubicBezTo>
                  <a:cubicBezTo>
                    <a:pt x="1134" y="1512"/>
                    <a:pt x="1134" y="1512"/>
                    <a:pt x="1134" y="1512"/>
                  </a:cubicBezTo>
                  <a:cubicBezTo>
                    <a:pt x="1285" y="1512"/>
                    <a:pt x="1285" y="1512"/>
                    <a:pt x="1285" y="1512"/>
                  </a:cubicBezTo>
                  <a:lnTo>
                    <a:pt x="1285" y="1663"/>
                  </a:lnTo>
                  <a:close/>
                  <a:moveTo>
                    <a:pt x="1588" y="1663"/>
                  </a:moveTo>
                  <a:cubicBezTo>
                    <a:pt x="1437" y="1663"/>
                    <a:pt x="1437" y="1663"/>
                    <a:pt x="1437" y="1663"/>
                  </a:cubicBezTo>
                  <a:cubicBezTo>
                    <a:pt x="1437" y="1512"/>
                    <a:pt x="1437" y="1512"/>
                    <a:pt x="1437" y="1512"/>
                  </a:cubicBezTo>
                  <a:cubicBezTo>
                    <a:pt x="1588" y="1512"/>
                    <a:pt x="1588" y="1512"/>
                    <a:pt x="1588" y="1512"/>
                  </a:cubicBezTo>
                  <a:lnTo>
                    <a:pt x="1588" y="1663"/>
                  </a:lnTo>
                  <a:close/>
                  <a:moveTo>
                    <a:pt x="1890" y="1966"/>
                  </a:moveTo>
                  <a:cubicBezTo>
                    <a:pt x="1739" y="1966"/>
                    <a:pt x="1739" y="1966"/>
                    <a:pt x="1739" y="1966"/>
                  </a:cubicBezTo>
                  <a:cubicBezTo>
                    <a:pt x="1739" y="1815"/>
                    <a:pt x="1739" y="1815"/>
                    <a:pt x="1739" y="1815"/>
                  </a:cubicBezTo>
                  <a:cubicBezTo>
                    <a:pt x="1890" y="1815"/>
                    <a:pt x="1890" y="1815"/>
                    <a:pt x="1890" y="1815"/>
                  </a:cubicBezTo>
                  <a:lnTo>
                    <a:pt x="1890" y="1966"/>
                  </a:lnTo>
                  <a:close/>
                  <a:moveTo>
                    <a:pt x="2193" y="1966"/>
                  </a:moveTo>
                  <a:cubicBezTo>
                    <a:pt x="2041" y="1966"/>
                    <a:pt x="2041" y="1966"/>
                    <a:pt x="2041" y="1966"/>
                  </a:cubicBezTo>
                  <a:cubicBezTo>
                    <a:pt x="2041" y="1815"/>
                    <a:pt x="2041" y="1815"/>
                    <a:pt x="2041" y="1815"/>
                  </a:cubicBezTo>
                  <a:cubicBezTo>
                    <a:pt x="2193" y="1815"/>
                    <a:pt x="2193" y="1815"/>
                    <a:pt x="2193" y="1815"/>
                  </a:cubicBezTo>
                  <a:lnTo>
                    <a:pt x="2193" y="1966"/>
                  </a:lnTo>
                  <a:close/>
                  <a:moveTo>
                    <a:pt x="2495" y="2268"/>
                  </a:moveTo>
                  <a:cubicBezTo>
                    <a:pt x="2344" y="2268"/>
                    <a:pt x="2344" y="2268"/>
                    <a:pt x="2344" y="2268"/>
                  </a:cubicBezTo>
                  <a:cubicBezTo>
                    <a:pt x="2344" y="2117"/>
                    <a:pt x="2344" y="2117"/>
                    <a:pt x="2344" y="2117"/>
                  </a:cubicBezTo>
                  <a:cubicBezTo>
                    <a:pt x="2495" y="2117"/>
                    <a:pt x="2495" y="2117"/>
                    <a:pt x="2495" y="2117"/>
                  </a:cubicBezTo>
                  <a:lnTo>
                    <a:pt x="2495" y="2268"/>
                  </a:lnTo>
                  <a:close/>
                  <a:moveTo>
                    <a:pt x="2495" y="1966"/>
                  </a:moveTo>
                  <a:cubicBezTo>
                    <a:pt x="2344" y="1966"/>
                    <a:pt x="2344" y="1966"/>
                    <a:pt x="2344" y="1966"/>
                  </a:cubicBezTo>
                  <a:cubicBezTo>
                    <a:pt x="2344" y="1815"/>
                    <a:pt x="2344" y="1815"/>
                    <a:pt x="2344" y="1815"/>
                  </a:cubicBezTo>
                  <a:cubicBezTo>
                    <a:pt x="2495" y="1815"/>
                    <a:pt x="2495" y="1815"/>
                    <a:pt x="2495" y="1815"/>
                  </a:cubicBezTo>
                  <a:lnTo>
                    <a:pt x="2495" y="1966"/>
                  </a:lnTo>
                  <a:close/>
                  <a:moveTo>
                    <a:pt x="2797" y="2268"/>
                  </a:moveTo>
                  <a:cubicBezTo>
                    <a:pt x="2646" y="2268"/>
                    <a:pt x="2646" y="2268"/>
                    <a:pt x="2646" y="2268"/>
                  </a:cubicBezTo>
                  <a:cubicBezTo>
                    <a:pt x="2646" y="2117"/>
                    <a:pt x="2646" y="2117"/>
                    <a:pt x="2646" y="2117"/>
                  </a:cubicBezTo>
                  <a:cubicBezTo>
                    <a:pt x="2797" y="2117"/>
                    <a:pt x="2797" y="2117"/>
                    <a:pt x="2797" y="2117"/>
                  </a:cubicBezTo>
                  <a:lnTo>
                    <a:pt x="2797" y="2268"/>
                  </a:lnTo>
                  <a:close/>
                  <a:moveTo>
                    <a:pt x="3100" y="1966"/>
                  </a:moveTo>
                  <a:cubicBezTo>
                    <a:pt x="2948" y="1966"/>
                    <a:pt x="2948" y="1966"/>
                    <a:pt x="2948" y="1966"/>
                  </a:cubicBezTo>
                  <a:cubicBezTo>
                    <a:pt x="2948" y="1815"/>
                    <a:pt x="2948" y="1815"/>
                    <a:pt x="2948" y="1815"/>
                  </a:cubicBezTo>
                  <a:cubicBezTo>
                    <a:pt x="3100" y="1815"/>
                    <a:pt x="3100" y="1815"/>
                    <a:pt x="3100" y="1815"/>
                  </a:cubicBezTo>
                  <a:lnTo>
                    <a:pt x="3100" y="196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213"/>
          <p:cNvGrpSpPr>
            <a:grpSpLocks noChangeAspect="1"/>
          </p:cNvGrpSpPr>
          <p:nvPr/>
        </p:nvGrpSpPr>
        <p:grpSpPr bwMode="auto">
          <a:xfrm>
            <a:off x="703470" y="3474000"/>
            <a:ext cx="505014" cy="504000"/>
            <a:chOff x="3885" y="3188"/>
            <a:chExt cx="499" cy="498"/>
          </a:xfrm>
        </p:grpSpPr>
        <p:sp>
          <p:nvSpPr>
            <p:cNvPr id="42" name="AutoShape 212"/>
            <p:cNvSpPr>
              <a:spLocks noChangeAspect="1" noChangeArrowheads="1" noTextEdit="1"/>
            </p:cNvSpPr>
            <p:nvPr/>
          </p:nvSpPr>
          <p:spPr bwMode="auto">
            <a:xfrm>
              <a:off x="3885" y="3188"/>
              <a:ext cx="499"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214"/>
            <p:cNvSpPr>
              <a:spLocks noChangeArrowheads="1"/>
            </p:cNvSpPr>
            <p:nvPr/>
          </p:nvSpPr>
          <p:spPr bwMode="auto">
            <a:xfrm>
              <a:off x="3885" y="3188"/>
              <a:ext cx="499" cy="498"/>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5"/>
            <p:cNvSpPr>
              <a:spLocks noEditPoints="1"/>
            </p:cNvSpPr>
            <p:nvPr/>
          </p:nvSpPr>
          <p:spPr bwMode="auto">
            <a:xfrm>
              <a:off x="3954" y="3325"/>
              <a:ext cx="361" cy="223"/>
            </a:xfrm>
            <a:custGeom>
              <a:avLst/>
              <a:gdLst>
                <a:gd name="T0" fmla="*/ 3553 w 3553"/>
                <a:gd name="T1" fmla="*/ 2046 h 2203"/>
                <a:gd name="T2" fmla="*/ 2835 w 3553"/>
                <a:gd name="T3" fmla="*/ 2046 h 2203"/>
                <a:gd name="T4" fmla="*/ 2117 w 3553"/>
                <a:gd name="T5" fmla="*/ 2046 h 2203"/>
                <a:gd name="T6" fmla="*/ 2476 w 3553"/>
                <a:gd name="T7" fmla="*/ 2052 h 2203"/>
                <a:gd name="T8" fmla="*/ 3194 w 3553"/>
                <a:gd name="T9" fmla="*/ 2052 h 2203"/>
                <a:gd name="T10" fmla="*/ 2296 w 3553"/>
                <a:gd name="T11" fmla="*/ 395 h 2203"/>
                <a:gd name="T12" fmla="*/ 2147 w 3553"/>
                <a:gd name="T13" fmla="*/ 80 h 2203"/>
                <a:gd name="T14" fmla="*/ 653 w 3553"/>
                <a:gd name="T15" fmla="*/ 11 h 2203"/>
                <a:gd name="T16" fmla="*/ 1021 w 3553"/>
                <a:gd name="T17" fmla="*/ 611 h 2203"/>
                <a:gd name="T18" fmla="*/ 74 w 3553"/>
                <a:gd name="T19" fmla="*/ 613 h 2203"/>
                <a:gd name="T20" fmla="*/ 297 w 3553"/>
                <a:gd name="T21" fmla="*/ 993 h 2203"/>
                <a:gd name="T22" fmla="*/ 2296 w 3553"/>
                <a:gd name="T23" fmla="*/ 395 h 2203"/>
                <a:gd name="T24" fmla="*/ 1965 w 3553"/>
                <a:gd name="T25" fmla="*/ 1939 h 2203"/>
                <a:gd name="T26" fmla="*/ 1814 w 3553"/>
                <a:gd name="T27" fmla="*/ 2203 h 2203"/>
                <a:gd name="T28" fmla="*/ 1663 w 3553"/>
                <a:gd name="T29" fmla="*/ 2090 h 2203"/>
                <a:gd name="T30" fmla="*/ 1209 w 3553"/>
                <a:gd name="T31" fmla="*/ 2203 h 2203"/>
                <a:gd name="T32" fmla="*/ 1058 w 3553"/>
                <a:gd name="T33" fmla="*/ 2090 h 2203"/>
                <a:gd name="T34" fmla="*/ 907 w 3553"/>
                <a:gd name="T35" fmla="*/ 1939 h 2203"/>
                <a:gd name="T36" fmla="*/ 1058 w 3553"/>
                <a:gd name="T37" fmla="*/ 1146 h 2203"/>
                <a:gd name="T38" fmla="*/ 1814 w 3553"/>
                <a:gd name="T39" fmla="*/ 1448 h 2203"/>
                <a:gd name="T40" fmla="*/ 1694 w 3553"/>
                <a:gd name="T41" fmla="*/ 994 h 2203"/>
                <a:gd name="T42" fmla="*/ 1700 w 3553"/>
                <a:gd name="T43" fmla="*/ 843 h 2203"/>
                <a:gd name="T44" fmla="*/ 1965 w 3553"/>
                <a:gd name="T45" fmla="*/ 1070 h 2203"/>
                <a:gd name="T46" fmla="*/ 1170 w 3553"/>
                <a:gd name="T47" fmla="*/ 1710 h 2203"/>
                <a:gd name="T48" fmla="*/ 1173 w 3553"/>
                <a:gd name="T49" fmla="*/ 1941 h 2203"/>
                <a:gd name="T50" fmla="*/ 1816 w 3553"/>
                <a:gd name="T51" fmla="*/ 1824 h 2203"/>
                <a:gd name="T52" fmla="*/ 1586 w 3553"/>
                <a:gd name="T53" fmla="*/ 1827 h 2203"/>
                <a:gd name="T54" fmla="*/ 1816 w 3553"/>
                <a:gd name="T55" fmla="*/ 1824 h 2203"/>
                <a:gd name="T56" fmla="*/ 2740 w 3553"/>
                <a:gd name="T57" fmla="*/ 654 h 2203"/>
                <a:gd name="T58" fmla="*/ 2929 w 3553"/>
                <a:gd name="T59" fmla="*/ 466 h 2203"/>
                <a:gd name="T60" fmla="*/ 3213 w 3553"/>
                <a:gd name="T61" fmla="*/ 654 h 2203"/>
                <a:gd name="T62" fmla="*/ 3213 w 3553"/>
                <a:gd name="T63" fmla="*/ 1253 h 2203"/>
                <a:gd name="T64" fmla="*/ 3375 w 3553"/>
                <a:gd name="T65" fmla="*/ 1420 h 2203"/>
                <a:gd name="T66" fmla="*/ 3194 w 3553"/>
                <a:gd name="T67" fmla="*/ 1939 h 2203"/>
                <a:gd name="T68" fmla="*/ 2835 w 3553"/>
                <a:gd name="T69" fmla="*/ 1782 h 2203"/>
                <a:gd name="T70" fmla="*/ 2476 w 3553"/>
                <a:gd name="T71" fmla="*/ 1939 h 2203"/>
                <a:gd name="T72" fmla="*/ 2295 w 3553"/>
                <a:gd name="T73" fmla="*/ 1420 h 2203"/>
                <a:gd name="T74" fmla="*/ 2457 w 3553"/>
                <a:gd name="T75" fmla="*/ 1253 h 2203"/>
                <a:gd name="T76" fmla="*/ 2608 w 3553"/>
                <a:gd name="T77" fmla="*/ 1195 h 2203"/>
                <a:gd name="T78" fmla="*/ 2835 w 3553"/>
                <a:gd name="T79" fmla="*/ 1108 h 2203"/>
                <a:gd name="T80" fmla="*/ 3061 w 3553"/>
                <a:gd name="T81" fmla="*/ 1195 h 2203"/>
                <a:gd name="T82" fmla="*/ 2608 w 3553"/>
                <a:gd name="T83" fmla="*/ 805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3" h="2203">
                  <a:moveTo>
                    <a:pt x="3553" y="1895"/>
                  </a:moveTo>
                  <a:cubicBezTo>
                    <a:pt x="3553" y="1962"/>
                    <a:pt x="3553" y="2004"/>
                    <a:pt x="3553" y="2046"/>
                  </a:cubicBezTo>
                  <a:cubicBezTo>
                    <a:pt x="3430" y="2046"/>
                    <a:pt x="3372" y="2203"/>
                    <a:pt x="3194" y="2203"/>
                  </a:cubicBezTo>
                  <a:cubicBezTo>
                    <a:pt x="3015" y="2203"/>
                    <a:pt x="2957" y="2046"/>
                    <a:pt x="2835" y="2046"/>
                  </a:cubicBezTo>
                  <a:cubicBezTo>
                    <a:pt x="2712" y="2046"/>
                    <a:pt x="2654" y="2203"/>
                    <a:pt x="2476" y="2203"/>
                  </a:cubicBezTo>
                  <a:cubicBezTo>
                    <a:pt x="2297" y="2203"/>
                    <a:pt x="2239" y="2046"/>
                    <a:pt x="2117" y="2046"/>
                  </a:cubicBezTo>
                  <a:cubicBezTo>
                    <a:pt x="2117" y="2046"/>
                    <a:pt x="2117" y="1987"/>
                    <a:pt x="2117" y="1895"/>
                  </a:cubicBezTo>
                  <a:cubicBezTo>
                    <a:pt x="2291" y="1895"/>
                    <a:pt x="2356" y="2052"/>
                    <a:pt x="2476" y="2052"/>
                  </a:cubicBezTo>
                  <a:cubicBezTo>
                    <a:pt x="2595" y="2052"/>
                    <a:pt x="2658" y="1895"/>
                    <a:pt x="2835" y="1895"/>
                  </a:cubicBezTo>
                  <a:cubicBezTo>
                    <a:pt x="3011" y="1895"/>
                    <a:pt x="3074" y="2052"/>
                    <a:pt x="3194" y="2052"/>
                  </a:cubicBezTo>
                  <a:cubicBezTo>
                    <a:pt x="3314" y="2052"/>
                    <a:pt x="3376" y="1895"/>
                    <a:pt x="3553" y="1895"/>
                  </a:cubicBezTo>
                  <a:close/>
                  <a:moveTo>
                    <a:pt x="2296" y="395"/>
                  </a:moveTo>
                  <a:cubicBezTo>
                    <a:pt x="2382" y="354"/>
                    <a:pt x="2554" y="206"/>
                    <a:pt x="2506" y="103"/>
                  </a:cubicBezTo>
                  <a:cubicBezTo>
                    <a:pt x="2458" y="0"/>
                    <a:pt x="2234" y="39"/>
                    <a:pt x="2147" y="80"/>
                  </a:cubicBezTo>
                  <a:cubicBezTo>
                    <a:pt x="1683" y="299"/>
                    <a:pt x="1683" y="299"/>
                    <a:pt x="1683" y="299"/>
                  </a:cubicBezTo>
                  <a:cubicBezTo>
                    <a:pt x="653" y="11"/>
                    <a:pt x="653" y="11"/>
                    <a:pt x="653" y="11"/>
                  </a:cubicBezTo>
                  <a:cubicBezTo>
                    <a:pt x="558" y="132"/>
                    <a:pt x="558" y="132"/>
                    <a:pt x="558" y="132"/>
                  </a:cubicBezTo>
                  <a:cubicBezTo>
                    <a:pt x="1021" y="611"/>
                    <a:pt x="1021" y="611"/>
                    <a:pt x="1021" y="611"/>
                  </a:cubicBezTo>
                  <a:cubicBezTo>
                    <a:pt x="594" y="813"/>
                    <a:pt x="594" y="813"/>
                    <a:pt x="594" y="813"/>
                  </a:cubicBezTo>
                  <a:cubicBezTo>
                    <a:pt x="74" y="613"/>
                    <a:pt x="74" y="613"/>
                    <a:pt x="74" y="613"/>
                  </a:cubicBezTo>
                  <a:cubicBezTo>
                    <a:pt x="0" y="703"/>
                    <a:pt x="0" y="703"/>
                    <a:pt x="0" y="703"/>
                  </a:cubicBezTo>
                  <a:cubicBezTo>
                    <a:pt x="297" y="993"/>
                    <a:pt x="297" y="993"/>
                    <a:pt x="297" y="993"/>
                  </a:cubicBezTo>
                  <a:cubicBezTo>
                    <a:pt x="414" y="1106"/>
                    <a:pt x="592" y="1198"/>
                    <a:pt x="708" y="1144"/>
                  </a:cubicBezTo>
                  <a:cubicBezTo>
                    <a:pt x="803" y="1099"/>
                    <a:pt x="2296" y="395"/>
                    <a:pt x="2296" y="395"/>
                  </a:cubicBezTo>
                  <a:close/>
                  <a:moveTo>
                    <a:pt x="1965" y="1070"/>
                  </a:moveTo>
                  <a:cubicBezTo>
                    <a:pt x="1965" y="1939"/>
                    <a:pt x="1965" y="1939"/>
                    <a:pt x="1965" y="1939"/>
                  </a:cubicBezTo>
                  <a:cubicBezTo>
                    <a:pt x="1965" y="2022"/>
                    <a:pt x="1898" y="2090"/>
                    <a:pt x="1814" y="2090"/>
                  </a:cubicBezTo>
                  <a:cubicBezTo>
                    <a:pt x="1814" y="2203"/>
                    <a:pt x="1814" y="2203"/>
                    <a:pt x="1814" y="2203"/>
                  </a:cubicBezTo>
                  <a:cubicBezTo>
                    <a:pt x="1663" y="2203"/>
                    <a:pt x="1663" y="2203"/>
                    <a:pt x="1663" y="2203"/>
                  </a:cubicBezTo>
                  <a:cubicBezTo>
                    <a:pt x="1663" y="2090"/>
                    <a:pt x="1663" y="2090"/>
                    <a:pt x="1663" y="2090"/>
                  </a:cubicBezTo>
                  <a:cubicBezTo>
                    <a:pt x="1209" y="2090"/>
                    <a:pt x="1209" y="2090"/>
                    <a:pt x="1209" y="2090"/>
                  </a:cubicBezTo>
                  <a:cubicBezTo>
                    <a:pt x="1209" y="2203"/>
                    <a:pt x="1209" y="2203"/>
                    <a:pt x="1209" y="2203"/>
                  </a:cubicBezTo>
                  <a:cubicBezTo>
                    <a:pt x="1058" y="2203"/>
                    <a:pt x="1058" y="2203"/>
                    <a:pt x="1058" y="2203"/>
                  </a:cubicBezTo>
                  <a:cubicBezTo>
                    <a:pt x="1058" y="2090"/>
                    <a:pt x="1058" y="2090"/>
                    <a:pt x="1058" y="2090"/>
                  </a:cubicBezTo>
                  <a:cubicBezTo>
                    <a:pt x="1058" y="2090"/>
                    <a:pt x="1058" y="2090"/>
                    <a:pt x="1058" y="2090"/>
                  </a:cubicBezTo>
                  <a:cubicBezTo>
                    <a:pt x="975" y="2090"/>
                    <a:pt x="907" y="2022"/>
                    <a:pt x="907" y="1939"/>
                  </a:cubicBezTo>
                  <a:cubicBezTo>
                    <a:pt x="907" y="1217"/>
                    <a:pt x="907" y="1217"/>
                    <a:pt x="907" y="1217"/>
                  </a:cubicBezTo>
                  <a:cubicBezTo>
                    <a:pt x="1058" y="1146"/>
                    <a:pt x="1058" y="1146"/>
                    <a:pt x="1058" y="1146"/>
                  </a:cubicBezTo>
                  <a:cubicBezTo>
                    <a:pt x="1058" y="1448"/>
                    <a:pt x="1058" y="1448"/>
                    <a:pt x="1058" y="1448"/>
                  </a:cubicBezTo>
                  <a:cubicBezTo>
                    <a:pt x="1814" y="1448"/>
                    <a:pt x="1814" y="1448"/>
                    <a:pt x="1814" y="1448"/>
                  </a:cubicBezTo>
                  <a:cubicBezTo>
                    <a:pt x="1814" y="1114"/>
                    <a:pt x="1814" y="1114"/>
                    <a:pt x="1814" y="1114"/>
                  </a:cubicBezTo>
                  <a:cubicBezTo>
                    <a:pt x="1814" y="1048"/>
                    <a:pt x="1761" y="994"/>
                    <a:pt x="1694" y="994"/>
                  </a:cubicBezTo>
                  <a:cubicBezTo>
                    <a:pt x="1380" y="994"/>
                    <a:pt x="1380" y="994"/>
                    <a:pt x="1380" y="994"/>
                  </a:cubicBezTo>
                  <a:cubicBezTo>
                    <a:pt x="1700" y="843"/>
                    <a:pt x="1700" y="843"/>
                    <a:pt x="1700" y="843"/>
                  </a:cubicBezTo>
                  <a:cubicBezTo>
                    <a:pt x="1739" y="843"/>
                    <a:pt x="1739" y="843"/>
                    <a:pt x="1739" y="843"/>
                  </a:cubicBezTo>
                  <a:cubicBezTo>
                    <a:pt x="1864" y="843"/>
                    <a:pt x="1965" y="944"/>
                    <a:pt x="1965" y="1070"/>
                  </a:cubicBezTo>
                  <a:close/>
                  <a:moveTo>
                    <a:pt x="1287" y="1824"/>
                  </a:moveTo>
                  <a:cubicBezTo>
                    <a:pt x="1286" y="1760"/>
                    <a:pt x="1234" y="1709"/>
                    <a:pt x="1170" y="1710"/>
                  </a:cubicBezTo>
                  <a:cubicBezTo>
                    <a:pt x="1107" y="1711"/>
                    <a:pt x="1056" y="1763"/>
                    <a:pt x="1056" y="1827"/>
                  </a:cubicBezTo>
                  <a:cubicBezTo>
                    <a:pt x="1057" y="1891"/>
                    <a:pt x="1109" y="1942"/>
                    <a:pt x="1173" y="1941"/>
                  </a:cubicBezTo>
                  <a:cubicBezTo>
                    <a:pt x="1237" y="1940"/>
                    <a:pt x="1288" y="1888"/>
                    <a:pt x="1287" y="1824"/>
                  </a:cubicBezTo>
                  <a:close/>
                  <a:moveTo>
                    <a:pt x="1816" y="1824"/>
                  </a:moveTo>
                  <a:cubicBezTo>
                    <a:pt x="1815" y="1760"/>
                    <a:pt x="1763" y="1709"/>
                    <a:pt x="1699" y="1710"/>
                  </a:cubicBezTo>
                  <a:cubicBezTo>
                    <a:pt x="1636" y="1711"/>
                    <a:pt x="1585" y="1763"/>
                    <a:pt x="1586" y="1827"/>
                  </a:cubicBezTo>
                  <a:cubicBezTo>
                    <a:pt x="1586" y="1891"/>
                    <a:pt x="1639" y="1942"/>
                    <a:pt x="1702" y="1941"/>
                  </a:cubicBezTo>
                  <a:cubicBezTo>
                    <a:pt x="1766" y="1940"/>
                    <a:pt x="1817" y="1888"/>
                    <a:pt x="1816" y="1824"/>
                  </a:cubicBezTo>
                  <a:close/>
                  <a:moveTo>
                    <a:pt x="2457" y="654"/>
                  </a:moveTo>
                  <a:cubicBezTo>
                    <a:pt x="2740" y="654"/>
                    <a:pt x="2740" y="654"/>
                    <a:pt x="2740" y="654"/>
                  </a:cubicBezTo>
                  <a:cubicBezTo>
                    <a:pt x="2740" y="466"/>
                    <a:pt x="2740" y="466"/>
                    <a:pt x="2740" y="466"/>
                  </a:cubicBezTo>
                  <a:cubicBezTo>
                    <a:pt x="2929" y="466"/>
                    <a:pt x="2929" y="466"/>
                    <a:pt x="2929" y="466"/>
                  </a:cubicBezTo>
                  <a:cubicBezTo>
                    <a:pt x="2929" y="654"/>
                    <a:pt x="2929" y="654"/>
                    <a:pt x="2929" y="654"/>
                  </a:cubicBezTo>
                  <a:cubicBezTo>
                    <a:pt x="3213" y="654"/>
                    <a:pt x="3213" y="654"/>
                    <a:pt x="3213" y="654"/>
                  </a:cubicBezTo>
                  <a:cubicBezTo>
                    <a:pt x="3213" y="805"/>
                    <a:pt x="3213" y="805"/>
                    <a:pt x="3213" y="805"/>
                  </a:cubicBezTo>
                  <a:cubicBezTo>
                    <a:pt x="3213" y="1253"/>
                    <a:pt x="3213" y="1253"/>
                    <a:pt x="3213" y="1253"/>
                  </a:cubicBezTo>
                  <a:cubicBezTo>
                    <a:pt x="3247" y="1266"/>
                    <a:pt x="3285" y="1280"/>
                    <a:pt x="3326" y="1296"/>
                  </a:cubicBezTo>
                  <a:cubicBezTo>
                    <a:pt x="3382" y="1318"/>
                    <a:pt x="3391" y="1368"/>
                    <a:pt x="3375" y="1420"/>
                  </a:cubicBezTo>
                  <a:cubicBezTo>
                    <a:pt x="3359" y="1469"/>
                    <a:pt x="3233" y="1874"/>
                    <a:pt x="3215" y="1932"/>
                  </a:cubicBezTo>
                  <a:cubicBezTo>
                    <a:pt x="3207" y="1936"/>
                    <a:pt x="3199" y="1939"/>
                    <a:pt x="3194" y="1939"/>
                  </a:cubicBezTo>
                  <a:cubicBezTo>
                    <a:pt x="3177" y="1939"/>
                    <a:pt x="3149" y="1917"/>
                    <a:pt x="3119" y="1894"/>
                  </a:cubicBezTo>
                  <a:cubicBezTo>
                    <a:pt x="3055" y="1847"/>
                    <a:pt x="2969" y="1782"/>
                    <a:pt x="2835" y="1782"/>
                  </a:cubicBezTo>
                  <a:cubicBezTo>
                    <a:pt x="2700" y="1782"/>
                    <a:pt x="2614" y="1847"/>
                    <a:pt x="2551" y="1894"/>
                  </a:cubicBezTo>
                  <a:cubicBezTo>
                    <a:pt x="2520" y="1917"/>
                    <a:pt x="2492" y="1939"/>
                    <a:pt x="2476" y="1939"/>
                  </a:cubicBezTo>
                  <a:cubicBezTo>
                    <a:pt x="2470" y="1939"/>
                    <a:pt x="2463" y="1936"/>
                    <a:pt x="2454" y="1932"/>
                  </a:cubicBezTo>
                  <a:cubicBezTo>
                    <a:pt x="2437" y="1874"/>
                    <a:pt x="2310" y="1469"/>
                    <a:pt x="2295" y="1420"/>
                  </a:cubicBezTo>
                  <a:cubicBezTo>
                    <a:pt x="2278" y="1368"/>
                    <a:pt x="2287" y="1318"/>
                    <a:pt x="2343" y="1296"/>
                  </a:cubicBezTo>
                  <a:cubicBezTo>
                    <a:pt x="2384" y="1280"/>
                    <a:pt x="2422" y="1266"/>
                    <a:pt x="2457" y="1253"/>
                  </a:cubicBezTo>
                  <a:lnTo>
                    <a:pt x="2457" y="654"/>
                  </a:lnTo>
                  <a:close/>
                  <a:moveTo>
                    <a:pt x="2608" y="1195"/>
                  </a:moveTo>
                  <a:cubicBezTo>
                    <a:pt x="2834" y="1107"/>
                    <a:pt x="2835" y="1107"/>
                    <a:pt x="2835" y="1107"/>
                  </a:cubicBezTo>
                  <a:cubicBezTo>
                    <a:pt x="2835" y="1108"/>
                    <a:pt x="2835" y="1108"/>
                    <a:pt x="2835" y="1108"/>
                  </a:cubicBezTo>
                  <a:cubicBezTo>
                    <a:pt x="2835" y="1107"/>
                    <a:pt x="2835" y="1107"/>
                    <a:pt x="2835" y="1107"/>
                  </a:cubicBezTo>
                  <a:cubicBezTo>
                    <a:pt x="2835" y="1107"/>
                    <a:pt x="2835" y="1107"/>
                    <a:pt x="3061" y="1195"/>
                  </a:cubicBezTo>
                  <a:cubicBezTo>
                    <a:pt x="3061" y="805"/>
                    <a:pt x="3061" y="805"/>
                    <a:pt x="3061" y="805"/>
                  </a:cubicBezTo>
                  <a:cubicBezTo>
                    <a:pt x="2608" y="805"/>
                    <a:pt x="2608" y="805"/>
                    <a:pt x="2608" y="805"/>
                  </a:cubicBezTo>
                  <a:lnTo>
                    <a:pt x="2608" y="11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8" name="Gruppieren 47"/>
          <p:cNvGrpSpPr>
            <a:grpSpLocks noChangeAspect="1"/>
          </p:cNvGrpSpPr>
          <p:nvPr/>
        </p:nvGrpSpPr>
        <p:grpSpPr>
          <a:xfrm>
            <a:off x="703470" y="4500000"/>
            <a:ext cx="505014" cy="504000"/>
            <a:chOff x="8222667" y="5205771"/>
            <a:chExt cx="792162" cy="790575"/>
          </a:xfrm>
        </p:grpSpPr>
        <p:sp>
          <p:nvSpPr>
            <p:cNvPr id="49" name="Rectangle 214"/>
            <p:cNvSpPr>
              <a:spLocks noChangeArrowheads="1"/>
            </p:cNvSpPr>
            <p:nvPr/>
          </p:nvSpPr>
          <p:spPr bwMode="auto">
            <a:xfrm>
              <a:off x="8222667" y="5205771"/>
              <a:ext cx="792162" cy="790575"/>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0" name="Group 41"/>
            <p:cNvGrpSpPr>
              <a:grpSpLocks noChangeAspect="1"/>
            </p:cNvGrpSpPr>
            <p:nvPr/>
          </p:nvGrpSpPr>
          <p:grpSpPr bwMode="auto">
            <a:xfrm>
              <a:off x="8462963" y="5316538"/>
              <a:ext cx="311150" cy="568325"/>
              <a:chOff x="5331" y="3349"/>
              <a:chExt cx="196" cy="358"/>
            </a:xfrm>
          </p:grpSpPr>
          <p:sp>
            <p:nvSpPr>
              <p:cNvPr id="51" name="AutoShape 40"/>
              <p:cNvSpPr>
                <a:spLocks noChangeAspect="1" noChangeArrowheads="1" noTextEdit="1"/>
              </p:cNvSpPr>
              <p:nvPr/>
            </p:nvSpPr>
            <p:spPr bwMode="auto">
              <a:xfrm>
                <a:off x="5331" y="3349"/>
                <a:ext cx="1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2"/>
              <p:cNvSpPr>
                <a:spLocks/>
              </p:cNvSpPr>
              <p:nvPr/>
            </p:nvSpPr>
            <p:spPr bwMode="auto">
              <a:xfrm>
                <a:off x="5327" y="3345"/>
                <a:ext cx="196" cy="358"/>
              </a:xfrm>
              <a:custGeom>
                <a:avLst/>
                <a:gdLst>
                  <a:gd name="T0" fmla="*/ 0 w 196"/>
                  <a:gd name="T1" fmla="*/ 162 h 358"/>
                  <a:gd name="T2" fmla="*/ 81 w 196"/>
                  <a:gd name="T3" fmla="*/ 208 h 358"/>
                  <a:gd name="T4" fmla="*/ 12 w 196"/>
                  <a:gd name="T5" fmla="*/ 358 h 358"/>
                  <a:gd name="T6" fmla="*/ 196 w 196"/>
                  <a:gd name="T7" fmla="*/ 196 h 358"/>
                  <a:gd name="T8" fmla="*/ 123 w 196"/>
                  <a:gd name="T9" fmla="*/ 146 h 358"/>
                  <a:gd name="T10" fmla="*/ 181 w 196"/>
                  <a:gd name="T11" fmla="*/ 0 h 358"/>
                  <a:gd name="T12" fmla="*/ 0 w 196"/>
                  <a:gd name="T13" fmla="*/ 162 h 358"/>
                </a:gdLst>
                <a:ahLst/>
                <a:cxnLst>
                  <a:cxn ang="0">
                    <a:pos x="T0" y="T1"/>
                  </a:cxn>
                  <a:cxn ang="0">
                    <a:pos x="T2" y="T3"/>
                  </a:cxn>
                  <a:cxn ang="0">
                    <a:pos x="T4" y="T5"/>
                  </a:cxn>
                  <a:cxn ang="0">
                    <a:pos x="T6" y="T7"/>
                  </a:cxn>
                  <a:cxn ang="0">
                    <a:pos x="T8" y="T9"/>
                  </a:cxn>
                  <a:cxn ang="0">
                    <a:pos x="T10" y="T11"/>
                  </a:cxn>
                  <a:cxn ang="0">
                    <a:pos x="T12" y="T13"/>
                  </a:cxn>
                </a:cxnLst>
                <a:rect l="0" t="0" r="r" b="b"/>
                <a:pathLst>
                  <a:path w="196" h="358">
                    <a:moveTo>
                      <a:pt x="0" y="162"/>
                    </a:moveTo>
                    <a:lnTo>
                      <a:pt x="81" y="208"/>
                    </a:lnTo>
                    <a:lnTo>
                      <a:pt x="12" y="358"/>
                    </a:lnTo>
                    <a:lnTo>
                      <a:pt x="196" y="196"/>
                    </a:lnTo>
                    <a:lnTo>
                      <a:pt x="123" y="146"/>
                    </a:lnTo>
                    <a:lnTo>
                      <a:pt x="181" y="0"/>
                    </a:ln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sp>
        <p:nvSpPr>
          <p:cNvPr id="43" name="Rectangle 214"/>
          <p:cNvSpPr>
            <a:spLocks noChangeArrowheads="1"/>
          </p:cNvSpPr>
          <p:nvPr/>
        </p:nvSpPr>
        <p:spPr bwMode="auto">
          <a:xfrm>
            <a:off x="703470" y="5544000"/>
            <a:ext cx="505014" cy="504000"/>
          </a:xfrm>
          <a:prstGeom prst="rect">
            <a:avLst/>
          </a:prstGeom>
          <a:solidFill>
            <a:srgbClr val="0064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GB" sz="4000" b="1" dirty="0">
                <a:solidFill>
                  <a:schemeClr val="bg1"/>
                </a:solidFill>
              </a:rPr>
              <a:t>+</a:t>
            </a:r>
          </a:p>
        </p:txBody>
      </p:sp>
    </p:spTree>
    <p:extLst>
      <p:ext uri="{BB962C8B-B14F-4D97-AF65-F5344CB8AC3E}">
        <p14:creationId xmlns:p14="http://schemas.microsoft.com/office/powerpoint/2010/main" val="1707496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Hydrogen business case depends on the application.</a:t>
            </a:r>
            <a:endParaRPr lang="en-US" sz="1800" dirty="0"/>
          </a:p>
        </p:txBody>
      </p:sp>
      <p:sp>
        <p:nvSpPr>
          <p:cNvPr id="9" name="Rectangle 116"/>
          <p:cNvSpPr txBox="1">
            <a:spLocks noChangeArrowheads="1"/>
          </p:cNvSpPr>
          <p:nvPr/>
        </p:nvSpPr>
        <p:spPr bwMode="auto">
          <a:xfrm>
            <a:off x="3002831" y="6391200"/>
            <a:ext cx="9001002" cy="15388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a:spcBef>
                <a:spcPct val="0"/>
              </a:spcBef>
              <a:tabLst>
                <a:tab pos="179388" algn="l"/>
              </a:tabLst>
              <a:defRPr/>
            </a:pPr>
            <a:r>
              <a:rPr lang="en-US" sz="1000" dirty="0">
                <a:solidFill>
                  <a:srgbClr val="000000">
                    <a:lumMod val="100000"/>
                  </a:srgbClr>
                </a:solidFill>
                <a:latin typeface="Arial"/>
                <a:cs typeface="Arial" pitchFamily="34" charset="0"/>
              </a:rPr>
              <a:t>Source: Australian National Hydrogen Roadmap, CSIRO </a:t>
            </a:r>
            <a:r>
              <a:rPr lang="en-US" sz="1000" dirty="0">
                <a:solidFill>
                  <a:srgbClr val="000000">
                    <a:lumMod val="100000"/>
                  </a:srgbClr>
                </a:solidFill>
                <a:latin typeface="Arial"/>
                <a:cs typeface="Arial" pitchFamily="34" charset="0"/>
                <a:hlinkClick r:id="rId2"/>
              </a:rPr>
              <a:t>https://www.csiro.au/en/Do-business/Futures/Reports/Hydrogen-Roadmap</a:t>
            </a:r>
            <a:r>
              <a:rPr lang="en-US" sz="1000" dirty="0">
                <a:solidFill>
                  <a:srgbClr val="000000">
                    <a:lumMod val="100000"/>
                  </a:srgbClr>
                </a:solidFill>
                <a:latin typeface="Arial"/>
                <a:cs typeface="Arial" pitchFamily="34" charset="0"/>
              </a:rPr>
              <a:t> August 2018.</a:t>
            </a:r>
          </a:p>
        </p:txBody>
      </p:sp>
      <p:pic>
        <p:nvPicPr>
          <p:cNvPr id="344065" name="Picture 1"/>
          <p:cNvPicPr>
            <a:picLocks noChangeAspect="1" noChangeArrowheads="1"/>
          </p:cNvPicPr>
          <p:nvPr/>
        </p:nvPicPr>
        <p:blipFill>
          <a:blip r:embed="rId3"/>
          <a:srcRect/>
          <a:stretch>
            <a:fillRect/>
          </a:stretch>
        </p:blipFill>
        <p:spPr bwMode="auto">
          <a:xfrm>
            <a:off x="429021" y="1196753"/>
            <a:ext cx="10369333" cy="519444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dirty="0"/>
              <a:t>Silyzer 200</a:t>
            </a:r>
            <a:br>
              <a:rPr lang="en-US" dirty="0"/>
            </a:br>
            <a:r>
              <a:rPr lang="en-US" dirty="0"/>
              <a:t>High-pressure efficiency in the megawatt range</a:t>
            </a:r>
          </a:p>
        </p:txBody>
      </p:sp>
      <p:pic>
        <p:nvPicPr>
          <p:cNvPr id="1105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3638" y="1528704"/>
            <a:ext cx="5472112" cy="4384734"/>
          </a:xfrm>
          <a:prstGeom prst="rect">
            <a:avLst/>
          </a:prstGeom>
          <a:noFill/>
          <a:ln w="9525">
            <a:noFill/>
            <a:miter lim="800000"/>
            <a:headEnd/>
            <a:tailEnd/>
          </a:ln>
        </p:spPr>
      </p:pic>
      <p:sp>
        <p:nvSpPr>
          <p:cNvPr id="19" name="Rechteck 18"/>
          <p:cNvSpPr>
            <a:spLocks/>
          </p:cNvSpPr>
          <p:nvPr/>
        </p:nvSpPr>
        <p:spPr bwMode="gray">
          <a:xfrm>
            <a:off x="627064" y="3880803"/>
            <a:ext cx="2664002" cy="2298908"/>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rtlCol="0" anchor="ctr"/>
          <a:lstStyle/>
          <a:p>
            <a:pPr algn="ctr"/>
            <a:endParaRPr lang="en-US" dirty="0" err="1">
              <a:solidFill>
                <a:schemeClr val="tx1"/>
              </a:solidFill>
              <a:ea typeface="Arial Unicode MS"/>
            </a:endParaRPr>
          </a:p>
        </p:txBody>
      </p:sp>
      <p:sp>
        <p:nvSpPr>
          <p:cNvPr id="20" name="Rechteck 19"/>
          <p:cNvSpPr/>
          <p:nvPr/>
        </p:nvSpPr>
        <p:spPr bwMode="gray">
          <a:xfrm>
            <a:off x="771528" y="4316582"/>
            <a:ext cx="2376000" cy="677108"/>
          </a:xfrm>
          <a:prstGeom prst="rect">
            <a:avLst/>
          </a:prstGeom>
          <a:ln>
            <a:noFill/>
          </a:ln>
        </p:spPr>
        <p:txBody>
          <a:bodyPr wrap="square" lIns="0" tIns="0" rIns="0" bIns="0" anchor="t">
            <a:spAutoFit/>
          </a:bodyPr>
          <a:lstStyle/>
          <a:p>
            <a:pPr lvl="0"/>
            <a:r>
              <a:rPr lang="en-US" sz="4400" spc="-150" dirty="0">
                <a:solidFill>
                  <a:srgbClr val="FFFFFF"/>
                </a:solidFill>
                <a:latin typeface="Arial"/>
                <a:ea typeface="Arial Unicode MS"/>
                <a:sym typeface="Arial"/>
              </a:rPr>
              <a:t>20</a:t>
            </a:r>
            <a:r>
              <a:rPr lang="en-US" sz="2800" spc="-150" dirty="0">
                <a:solidFill>
                  <a:srgbClr val="FFFFFF"/>
                </a:solidFill>
                <a:latin typeface="Arial"/>
                <a:ea typeface="Arial Unicode MS"/>
                <a:sym typeface="Arial"/>
              </a:rPr>
              <a:t> </a:t>
            </a:r>
            <a:r>
              <a:rPr lang="en-US" sz="2800" b="1" spc="-150" dirty="0">
                <a:solidFill>
                  <a:srgbClr val="FFFFFF"/>
                </a:solidFill>
                <a:latin typeface="Arial"/>
                <a:ea typeface="Arial Unicode MS"/>
                <a:sym typeface="Arial"/>
              </a:rPr>
              <a:t>kg</a:t>
            </a:r>
          </a:p>
        </p:txBody>
      </p:sp>
      <p:sp>
        <p:nvSpPr>
          <p:cNvPr id="21" name="Rechteck 20"/>
          <p:cNvSpPr/>
          <p:nvPr/>
        </p:nvSpPr>
        <p:spPr bwMode="gray">
          <a:xfrm>
            <a:off x="771065" y="5084890"/>
            <a:ext cx="2376000" cy="900000"/>
          </a:xfrm>
          <a:prstGeom prst="rect">
            <a:avLst/>
          </a:prstGeom>
        </p:spPr>
        <p:txBody>
          <a:bodyPr wrap="square" lIns="0" tIns="0" rIns="0" bIns="0">
            <a:noAutofit/>
          </a:bodyPr>
          <a:lstStyle/>
          <a:p>
            <a:pPr>
              <a:spcBef>
                <a:spcPts val="0"/>
              </a:spcBef>
            </a:pPr>
            <a:r>
              <a:rPr lang="en-US" sz="1200" b="1" dirty="0">
                <a:solidFill>
                  <a:schemeClr val="bg1"/>
                </a:solidFill>
                <a:ea typeface="Arial Unicode MS"/>
              </a:rPr>
              <a:t>Hydrogen production per hour</a:t>
            </a:r>
          </a:p>
        </p:txBody>
      </p:sp>
      <p:cxnSp>
        <p:nvCxnSpPr>
          <p:cNvPr id="22" name="Gerade Verbindung 21"/>
          <p:cNvCxnSpPr/>
          <p:nvPr/>
        </p:nvCxnSpPr>
        <p:spPr bwMode="gray">
          <a:xfrm>
            <a:off x="771065" y="6048000"/>
            <a:ext cx="2376000" cy="0"/>
          </a:xfrm>
          <a:prstGeom prst="line">
            <a:avLst/>
          </a:prstGeom>
          <a:solidFill>
            <a:schemeClr val="tx2"/>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Rechteck 22"/>
          <p:cNvSpPr/>
          <p:nvPr/>
        </p:nvSpPr>
        <p:spPr bwMode="gray">
          <a:xfrm>
            <a:off x="771065" y="1916790"/>
            <a:ext cx="2376000" cy="1323439"/>
          </a:xfrm>
          <a:prstGeom prst="rect">
            <a:avLst/>
          </a:prstGeom>
        </p:spPr>
        <p:txBody>
          <a:bodyPr wrap="square" lIns="0" tIns="0" rIns="0" bIns="0" anchor="t">
            <a:spAutoFit/>
          </a:bodyPr>
          <a:lstStyle/>
          <a:p>
            <a:pPr lvl="0"/>
            <a:r>
              <a:rPr lang="en-US" sz="4400" spc="-150" dirty="0">
                <a:solidFill>
                  <a:srgbClr val="0F8287"/>
                </a:solidFill>
                <a:latin typeface="Arial"/>
                <a:ea typeface="Arial Unicode MS"/>
                <a:sym typeface="Arial"/>
              </a:rPr>
              <a:t>5</a:t>
            </a:r>
            <a:r>
              <a:rPr lang="en-US" sz="2800" spc="-150" dirty="0">
                <a:solidFill>
                  <a:srgbClr val="0F8287"/>
                </a:solidFill>
                <a:latin typeface="Arial"/>
                <a:ea typeface="Arial Unicode MS"/>
                <a:sym typeface="Arial"/>
              </a:rPr>
              <a:t> </a:t>
            </a:r>
            <a:r>
              <a:rPr lang="en-US" sz="2800" b="1" spc="-150" dirty="0">
                <a:solidFill>
                  <a:srgbClr val="0F8287"/>
                </a:solidFill>
                <a:latin typeface="Arial"/>
                <a:ea typeface="Arial Unicode MS"/>
                <a:sym typeface="Arial"/>
              </a:rPr>
              <a:t>MW</a:t>
            </a:r>
          </a:p>
          <a:p>
            <a:endParaRPr lang="en-US" sz="2800" b="1" spc="-150" dirty="0">
              <a:solidFill>
                <a:srgbClr val="0F8287"/>
              </a:solidFill>
              <a:latin typeface="Arial"/>
              <a:ea typeface="Arial Unicode MS"/>
              <a:sym typeface="Arial"/>
            </a:endParaRPr>
          </a:p>
        </p:txBody>
      </p:sp>
      <p:sp>
        <p:nvSpPr>
          <p:cNvPr id="24" name="Rechteck 23"/>
          <p:cNvSpPr/>
          <p:nvPr/>
        </p:nvSpPr>
        <p:spPr bwMode="gray">
          <a:xfrm>
            <a:off x="771065" y="2636890"/>
            <a:ext cx="2376000" cy="900000"/>
          </a:xfrm>
          <a:prstGeom prst="rect">
            <a:avLst/>
          </a:prstGeom>
        </p:spPr>
        <p:txBody>
          <a:bodyPr wrap="square" lIns="0" tIns="0" rIns="0" bIns="0">
            <a:noAutofit/>
          </a:bodyPr>
          <a:lstStyle/>
          <a:p>
            <a:pPr>
              <a:spcBef>
                <a:spcPts val="0"/>
              </a:spcBef>
            </a:pPr>
            <a:r>
              <a:rPr lang="en-US" sz="1200" b="1" dirty="0">
                <a:solidFill>
                  <a:srgbClr val="3C464B"/>
                </a:solidFill>
                <a:ea typeface="Arial Unicode MS"/>
              </a:rPr>
              <a:t>World’s largest operating PEM </a:t>
            </a:r>
            <a:r>
              <a:rPr lang="en-US" sz="1200" b="1" dirty="0" err="1">
                <a:solidFill>
                  <a:srgbClr val="3C464B"/>
                </a:solidFill>
                <a:ea typeface="Arial Unicode MS"/>
              </a:rPr>
              <a:t>electrolyzer</a:t>
            </a:r>
            <a:r>
              <a:rPr lang="en-US" sz="1200" b="1" dirty="0">
                <a:solidFill>
                  <a:srgbClr val="3C464B"/>
                </a:solidFill>
                <a:ea typeface="Arial Unicode MS"/>
              </a:rPr>
              <a:t> system in Hamburg, Germany</a:t>
            </a:r>
          </a:p>
        </p:txBody>
      </p:sp>
      <p:cxnSp>
        <p:nvCxnSpPr>
          <p:cNvPr id="25" name="Gerade Verbindung 24"/>
          <p:cNvCxnSpPr/>
          <p:nvPr/>
        </p:nvCxnSpPr>
        <p:spPr bwMode="gray">
          <a:xfrm>
            <a:off x="771065" y="3600000"/>
            <a:ext cx="2376000" cy="0"/>
          </a:xfrm>
          <a:prstGeom prst="line">
            <a:avLst/>
          </a:prstGeom>
          <a:solidFill>
            <a:schemeClr val="tx2"/>
          </a:solidFill>
          <a:ln w="19050" cap="flat" cmpd="sng" algn="ctr">
            <a:solidFill>
              <a:srgbClr val="41AA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2" name="Rechteck 31"/>
          <p:cNvSpPr/>
          <p:nvPr/>
        </p:nvSpPr>
        <p:spPr bwMode="gray">
          <a:xfrm>
            <a:off x="3579174" y="4357594"/>
            <a:ext cx="2376000" cy="677108"/>
          </a:xfrm>
          <a:prstGeom prst="rect">
            <a:avLst/>
          </a:prstGeom>
        </p:spPr>
        <p:txBody>
          <a:bodyPr wrap="square" lIns="0" tIns="0" rIns="0" bIns="0" anchor="t">
            <a:spAutoFit/>
          </a:bodyPr>
          <a:lstStyle/>
          <a:p>
            <a:pPr lvl="0"/>
            <a:r>
              <a:rPr lang="en-US" sz="4400" spc="-150" dirty="0">
                <a:solidFill>
                  <a:srgbClr val="0F8287"/>
                </a:solidFill>
                <a:latin typeface="Arial"/>
                <a:ea typeface="Arial Unicode MS"/>
                <a:sym typeface="Arial"/>
              </a:rPr>
              <a:t>1.25</a:t>
            </a:r>
            <a:r>
              <a:rPr lang="en-US" sz="2800" spc="-150" dirty="0">
                <a:solidFill>
                  <a:srgbClr val="0F8287"/>
                </a:solidFill>
                <a:latin typeface="Arial"/>
                <a:ea typeface="Arial Unicode MS"/>
                <a:sym typeface="Arial"/>
              </a:rPr>
              <a:t> </a:t>
            </a:r>
            <a:r>
              <a:rPr lang="en-US" sz="2800" b="1" spc="-150" dirty="0">
                <a:solidFill>
                  <a:srgbClr val="0F8287"/>
                </a:solidFill>
                <a:latin typeface="Arial"/>
                <a:ea typeface="Arial Unicode MS"/>
                <a:sym typeface="Arial"/>
              </a:rPr>
              <a:t>MW</a:t>
            </a:r>
          </a:p>
        </p:txBody>
      </p:sp>
      <p:sp>
        <p:nvSpPr>
          <p:cNvPr id="33" name="Rechteck 32"/>
          <p:cNvSpPr/>
          <p:nvPr/>
        </p:nvSpPr>
        <p:spPr bwMode="gray">
          <a:xfrm>
            <a:off x="3579174" y="5077694"/>
            <a:ext cx="2376000" cy="900000"/>
          </a:xfrm>
          <a:prstGeom prst="rect">
            <a:avLst/>
          </a:prstGeom>
        </p:spPr>
        <p:txBody>
          <a:bodyPr wrap="square" lIns="0" tIns="0" rIns="0" bIns="0">
            <a:noAutofit/>
          </a:bodyPr>
          <a:lstStyle/>
          <a:p>
            <a:pPr>
              <a:spcBef>
                <a:spcPts val="0"/>
              </a:spcBef>
            </a:pPr>
            <a:r>
              <a:rPr lang="en-US" sz="1200" b="1" dirty="0">
                <a:solidFill>
                  <a:srgbClr val="3C464B"/>
                </a:solidFill>
                <a:ea typeface="Arial Unicode MS"/>
              </a:rPr>
              <a:t>Rated stack capacity</a:t>
            </a:r>
          </a:p>
        </p:txBody>
      </p:sp>
      <p:cxnSp>
        <p:nvCxnSpPr>
          <p:cNvPr id="34" name="Gerade Verbindung 33"/>
          <p:cNvCxnSpPr/>
          <p:nvPr/>
        </p:nvCxnSpPr>
        <p:spPr bwMode="gray">
          <a:xfrm>
            <a:off x="3579174" y="6040804"/>
            <a:ext cx="2376000" cy="0"/>
          </a:xfrm>
          <a:prstGeom prst="line">
            <a:avLst/>
          </a:prstGeom>
          <a:solidFill>
            <a:schemeClr val="tx2"/>
          </a:solidFill>
          <a:ln w="19050" cap="flat" cmpd="sng" algn="ctr">
            <a:solidFill>
              <a:srgbClr val="41AAAA"/>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8" name="Rechteck 27"/>
          <p:cNvSpPr>
            <a:spLocks/>
          </p:cNvSpPr>
          <p:nvPr/>
        </p:nvSpPr>
        <p:spPr bwMode="gray">
          <a:xfrm>
            <a:off x="3435173" y="1439999"/>
            <a:ext cx="2664002" cy="2298908"/>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rtlCol="0" anchor="ctr"/>
          <a:lstStyle/>
          <a:p>
            <a:pPr algn="ctr"/>
            <a:endParaRPr lang="en-US" dirty="0" err="1">
              <a:solidFill>
                <a:schemeClr val="tx1"/>
              </a:solidFill>
              <a:ea typeface="Arial Unicode MS"/>
            </a:endParaRPr>
          </a:p>
        </p:txBody>
      </p:sp>
      <p:sp>
        <p:nvSpPr>
          <p:cNvPr id="29" name="Rechteck 28"/>
          <p:cNvSpPr/>
          <p:nvPr/>
        </p:nvSpPr>
        <p:spPr bwMode="gray">
          <a:xfrm>
            <a:off x="3579637" y="1875778"/>
            <a:ext cx="2376000" cy="677108"/>
          </a:xfrm>
          <a:prstGeom prst="rect">
            <a:avLst/>
          </a:prstGeom>
          <a:ln>
            <a:noFill/>
          </a:ln>
        </p:spPr>
        <p:txBody>
          <a:bodyPr wrap="square" lIns="0" tIns="0" rIns="0" bIns="0" anchor="t">
            <a:spAutoFit/>
          </a:bodyPr>
          <a:lstStyle/>
          <a:p>
            <a:pPr lvl="0"/>
            <a:r>
              <a:rPr lang="en-US" sz="4400" spc="-150" dirty="0">
                <a:solidFill>
                  <a:srgbClr val="FFFFFF"/>
                </a:solidFill>
                <a:latin typeface="Arial"/>
                <a:ea typeface="Arial Unicode MS"/>
                <a:sym typeface="Arial"/>
              </a:rPr>
              <a:t>60</a:t>
            </a:r>
            <a:r>
              <a:rPr lang="en-US" sz="2800" spc="-150" dirty="0">
                <a:solidFill>
                  <a:srgbClr val="FFFFFF"/>
                </a:solidFill>
                <a:latin typeface="Arial"/>
                <a:ea typeface="Arial Unicode MS"/>
                <a:sym typeface="Arial"/>
              </a:rPr>
              <a:t> </a:t>
            </a:r>
            <a:r>
              <a:rPr lang="en-US" sz="2800" b="1" spc="-150" dirty="0">
                <a:solidFill>
                  <a:srgbClr val="FFFFFF"/>
                </a:solidFill>
                <a:latin typeface="Arial"/>
                <a:ea typeface="Arial Unicode MS"/>
                <a:sym typeface="Arial"/>
              </a:rPr>
              <a:t>kWh</a:t>
            </a:r>
          </a:p>
        </p:txBody>
      </p:sp>
      <p:sp>
        <p:nvSpPr>
          <p:cNvPr id="30" name="Rechteck 29"/>
          <p:cNvSpPr/>
          <p:nvPr/>
        </p:nvSpPr>
        <p:spPr bwMode="gray">
          <a:xfrm>
            <a:off x="3579174" y="2644086"/>
            <a:ext cx="2376000" cy="900000"/>
          </a:xfrm>
          <a:prstGeom prst="rect">
            <a:avLst/>
          </a:prstGeom>
        </p:spPr>
        <p:txBody>
          <a:bodyPr wrap="square" lIns="0" tIns="0" rIns="0" bIns="0">
            <a:noAutofit/>
          </a:bodyPr>
          <a:lstStyle/>
          <a:p>
            <a:pPr>
              <a:spcBef>
                <a:spcPts val="0"/>
              </a:spcBef>
            </a:pPr>
            <a:r>
              <a:rPr lang="en-US" sz="1200" b="1" dirty="0">
                <a:solidFill>
                  <a:schemeClr val="bg1"/>
                </a:solidFill>
                <a:ea typeface="Arial Unicode MS"/>
              </a:rPr>
              <a:t>Specific energy consumption for 1 kg hydrogen</a:t>
            </a:r>
          </a:p>
        </p:txBody>
      </p:sp>
      <p:cxnSp>
        <p:nvCxnSpPr>
          <p:cNvPr id="31" name="Gerade Verbindung 30"/>
          <p:cNvCxnSpPr/>
          <p:nvPr/>
        </p:nvCxnSpPr>
        <p:spPr bwMode="gray">
          <a:xfrm>
            <a:off x="3579174" y="3607196"/>
            <a:ext cx="2376000" cy="0"/>
          </a:xfrm>
          <a:prstGeom prst="line">
            <a:avLst/>
          </a:prstGeom>
          <a:solidFill>
            <a:schemeClr val="tx2"/>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336018900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hteck 101"/>
          <p:cNvSpPr>
            <a:spLocks/>
          </p:cNvSpPr>
          <p:nvPr/>
        </p:nvSpPr>
        <p:spPr bwMode="gray">
          <a:xfrm>
            <a:off x="627063" y="1439998"/>
            <a:ext cx="5472111" cy="1080000"/>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lIns="288000" rtlCol="0" anchor="ctr"/>
          <a:lstStyle/>
          <a:p>
            <a:pPr lvl="0"/>
            <a:r>
              <a:rPr lang="en-US" sz="5400" spc="-150" dirty="0">
                <a:solidFill>
                  <a:srgbClr val="FFFFFF"/>
                </a:solidFill>
                <a:latin typeface="Arial"/>
                <a:ea typeface="Arial Unicode MS"/>
                <a:sym typeface="Arial"/>
              </a:rPr>
              <a:t>17.5</a:t>
            </a:r>
            <a:r>
              <a:rPr lang="en-US" sz="2800" spc="-150" dirty="0">
                <a:solidFill>
                  <a:srgbClr val="FFFFFF"/>
                </a:solidFill>
                <a:latin typeface="Arial"/>
                <a:ea typeface="Arial Unicode MS"/>
                <a:sym typeface="Arial"/>
              </a:rPr>
              <a:t> </a:t>
            </a:r>
            <a:r>
              <a:rPr lang="en-US" sz="2800" b="1" spc="-150" dirty="0">
                <a:solidFill>
                  <a:srgbClr val="FFFFFF"/>
                </a:solidFill>
                <a:latin typeface="Arial"/>
                <a:ea typeface="Arial Unicode MS"/>
                <a:sym typeface="Arial"/>
              </a:rPr>
              <a:t>MW</a:t>
            </a:r>
          </a:p>
        </p:txBody>
      </p:sp>
      <p:sp>
        <p:nvSpPr>
          <p:cNvPr id="22" name="Rechteck 21"/>
          <p:cNvSpPr>
            <a:spLocks/>
          </p:cNvSpPr>
          <p:nvPr/>
        </p:nvSpPr>
        <p:spPr bwMode="gray">
          <a:xfrm>
            <a:off x="627063" y="5114425"/>
            <a:ext cx="5472111" cy="1080000"/>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lIns="288000" rtlCol="0" anchor="ctr"/>
          <a:lstStyle/>
          <a:p>
            <a:pPr lvl="0"/>
            <a:r>
              <a:rPr lang="en-US" sz="5400" spc="-150" dirty="0">
                <a:solidFill>
                  <a:srgbClr val="FFFFFF"/>
                </a:solidFill>
                <a:latin typeface="Arial"/>
                <a:ea typeface="Arial Unicode MS"/>
                <a:sym typeface="Arial"/>
              </a:rPr>
              <a:t>340 </a:t>
            </a:r>
            <a:r>
              <a:rPr lang="en-US" sz="2800" spc="-150" dirty="0">
                <a:solidFill>
                  <a:srgbClr val="FFFFFF"/>
                </a:solidFill>
                <a:latin typeface="Arial"/>
                <a:ea typeface="Arial Unicode MS"/>
                <a:sym typeface="Arial"/>
              </a:rPr>
              <a:t>kg</a:t>
            </a:r>
          </a:p>
        </p:txBody>
      </p:sp>
      <p:sp>
        <p:nvSpPr>
          <p:cNvPr id="23" name="Rechteck 22"/>
          <p:cNvSpPr>
            <a:spLocks/>
          </p:cNvSpPr>
          <p:nvPr/>
        </p:nvSpPr>
        <p:spPr bwMode="gray">
          <a:xfrm>
            <a:off x="627063" y="2664807"/>
            <a:ext cx="5472111" cy="1080000"/>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lIns="288000" rtlCol="0" anchor="ctr"/>
          <a:lstStyle/>
          <a:p>
            <a:pPr lvl="0"/>
            <a:r>
              <a:rPr lang="en-US" sz="5400" spc="-150" dirty="0">
                <a:solidFill>
                  <a:srgbClr val="FFFFFF"/>
                </a:solidFill>
                <a:latin typeface="Arial"/>
                <a:ea typeface="Arial Unicode MS"/>
                <a:sym typeface="Arial"/>
              </a:rPr>
              <a:t>75 </a:t>
            </a:r>
            <a:r>
              <a:rPr lang="en-US" sz="2800" spc="-150" dirty="0">
                <a:solidFill>
                  <a:srgbClr val="FFFFFF"/>
                </a:solidFill>
                <a:latin typeface="Arial"/>
                <a:ea typeface="Arial Unicode MS"/>
                <a:sym typeface="Arial"/>
              </a:rPr>
              <a:t>%</a:t>
            </a:r>
            <a:endParaRPr lang="en-US" sz="1600" b="1" spc="-150" dirty="0">
              <a:solidFill>
                <a:srgbClr val="FFFFFF"/>
              </a:solidFill>
              <a:latin typeface="Arial"/>
              <a:ea typeface="Arial Unicode MS"/>
              <a:sym typeface="Arial"/>
            </a:endParaRPr>
          </a:p>
        </p:txBody>
      </p:sp>
      <p:sp>
        <p:nvSpPr>
          <p:cNvPr id="24" name="Rechteck 23"/>
          <p:cNvSpPr>
            <a:spLocks/>
          </p:cNvSpPr>
          <p:nvPr/>
        </p:nvSpPr>
        <p:spPr bwMode="gray">
          <a:xfrm>
            <a:off x="627063" y="3889616"/>
            <a:ext cx="5472111" cy="1080000"/>
          </a:xfrm>
          <a:prstGeom prst="rect">
            <a:avLst/>
          </a:prstGeom>
          <a:gradFill>
            <a:gsLst>
              <a:gs pos="83000">
                <a:srgbClr val="0099B0"/>
              </a:gs>
              <a:gs pos="50000">
                <a:srgbClr val="009999"/>
              </a:gs>
              <a:gs pos="0">
                <a:srgbClr val="50BEBE"/>
              </a:gs>
              <a:gs pos="100000">
                <a:srgbClr val="0099CB"/>
              </a:gs>
            </a:gsLst>
            <a:lin ang="0" scaled="0"/>
          </a:gradFill>
          <a:ln w="9525">
            <a:noFill/>
            <a:miter lim="800000"/>
            <a:headEnd/>
            <a:tailEnd/>
          </a:ln>
          <a:effectLst/>
          <a:extLst/>
        </p:spPr>
        <p:txBody>
          <a:bodyPr lIns="288000" rtlCol="0" anchor="ctr"/>
          <a:lstStyle/>
          <a:p>
            <a:pPr lvl="0"/>
            <a:r>
              <a:rPr lang="en-US" sz="5400" spc="-150" dirty="0">
                <a:solidFill>
                  <a:srgbClr val="FFFFFF"/>
                </a:solidFill>
                <a:latin typeface="Arial"/>
                <a:ea typeface="Arial Unicode MS"/>
                <a:sym typeface="Arial"/>
              </a:rPr>
              <a:t>24</a:t>
            </a:r>
            <a:r>
              <a:rPr lang="en-US" sz="4400" spc="-150" dirty="0">
                <a:solidFill>
                  <a:srgbClr val="FFFFFF"/>
                </a:solidFill>
                <a:latin typeface="Arial"/>
                <a:ea typeface="Arial Unicode MS"/>
                <a:sym typeface="Arial"/>
              </a:rPr>
              <a:t> </a:t>
            </a:r>
            <a:r>
              <a:rPr lang="en-US" sz="2800" spc="-150" dirty="0">
                <a:solidFill>
                  <a:srgbClr val="FFFFFF"/>
                </a:solidFill>
                <a:latin typeface="Arial"/>
                <a:ea typeface="Arial Unicode MS"/>
                <a:sym typeface="Arial"/>
              </a:rPr>
              <a:t>modules</a:t>
            </a:r>
            <a:endParaRPr lang="en-US" sz="2800" b="1" spc="-150" dirty="0">
              <a:solidFill>
                <a:srgbClr val="FFFFFF"/>
              </a:solidFill>
              <a:latin typeface="Arial"/>
              <a:ea typeface="Arial Unicode MS"/>
              <a:sym typeface="Arial"/>
            </a:endParaRPr>
          </a:p>
        </p:txBody>
      </p:sp>
      <p:graphicFrame>
        <p:nvGraphicFramePr>
          <p:cNvPr id="4" name="Objek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2787" name="think-cell Folie" r:id="rId5" imgW="270" imgH="270" progId="">
                  <p:embed/>
                </p:oleObj>
              </mc:Choice>
              <mc:Fallback>
                <p:oleObj name="think-cell Folie" r:id="rId5" imgW="270" imgH="270" progId="">
                  <p:embed/>
                  <p:pic>
                    <p:nvPicPr>
                      <p:cNvPr id="4"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Grafik 2"/>
          <p:cNvPicPr>
            <a:picLocks noChangeAspect="1"/>
          </p:cNvPicPr>
          <p:nvPr/>
        </p:nvPicPr>
        <p:blipFill rotWithShape="1">
          <a:blip r:embed="rId7" cstate="email">
            <a:extLst>
              <a:ext uri="{28A0092B-C50C-407E-A947-70E740481C1C}">
                <a14:useLocalDpi xmlns:a14="http://schemas.microsoft.com/office/drawing/2010/main"/>
              </a:ext>
            </a:extLst>
          </a:blip>
          <a:srcRect l="15144" t="5296" r="9705" b="-5296"/>
          <a:stretch/>
        </p:blipFill>
        <p:spPr>
          <a:xfrm>
            <a:off x="6658676" y="1443038"/>
            <a:ext cx="5057074" cy="4758377"/>
          </a:xfrm>
          <a:prstGeom prst="rect">
            <a:avLst/>
          </a:prstGeom>
        </p:spPr>
      </p:pic>
      <p:sp>
        <p:nvSpPr>
          <p:cNvPr id="2" name="Titel 1"/>
          <p:cNvSpPr>
            <a:spLocks noGrp="1"/>
          </p:cNvSpPr>
          <p:nvPr>
            <p:ph type="title"/>
          </p:nvPr>
        </p:nvSpPr>
        <p:spPr bwMode="gray"/>
        <p:txBody>
          <a:bodyPr/>
          <a:lstStyle/>
          <a:p>
            <a:r>
              <a:rPr lang="en-US" dirty="0"/>
              <a:t>Silyzer 300 –</a:t>
            </a:r>
            <a:br>
              <a:rPr lang="en-US" dirty="0"/>
            </a:br>
            <a:r>
              <a:rPr lang="en-US" dirty="0"/>
              <a:t>the next paradigm in PEM electrolysis</a:t>
            </a:r>
          </a:p>
        </p:txBody>
      </p:sp>
      <p:sp>
        <p:nvSpPr>
          <p:cNvPr id="104" name="Rechteck 103"/>
          <p:cNvSpPr/>
          <p:nvPr/>
        </p:nvSpPr>
        <p:spPr bwMode="gray">
          <a:xfrm>
            <a:off x="3348000" y="2664807"/>
            <a:ext cx="2751174" cy="1080000"/>
          </a:xfrm>
          <a:prstGeom prst="rect">
            <a:avLst/>
          </a:prstGeom>
        </p:spPr>
        <p:txBody>
          <a:bodyPr wrap="square" lIns="0" tIns="0" rIns="0" bIns="0" anchor="ctr" anchorCtr="0">
            <a:noAutofit/>
          </a:bodyPr>
          <a:lstStyle/>
          <a:p>
            <a:pPr>
              <a:spcBef>
                <a:spcPts val="0"/>
              </a:spcBef>
            </a:pPr>
            <a:r>
              <a:rPr lang="en-US" sz="1600" dirty="0">
                <a:solidFill>
                  <a:schemeClr val="bg1"/>
                </a:solidFill>
                <a:ea typeface="Arial Unicode MS"/>
              </a:rPr>
              <a:t>System efficiency </a:t>
            </a:r>
            <a:br>
              <a:rPr lang="en-US" sz="1600" dirty="0">
                <a:solidFill>
                  <a:schemeClr val="bg1"/>
                </a:solidFill>
                <a:ea typeface="Arial Unicode MS"/>
              </a:rPr>
            </a:br>
            <a:r>
              <a:rPr lang="en-US" sz="1600" dirty="0">
                <a:solidFill>
                  <a:schemeClr val="bg1"/>
                </a:solidFill>
                <a:ea typeface="Arial Unicode MS"/>
              </a:rPr>
              <a:t>(higher heating value)</a:t>
            </a:r>
          </a:p>
        </p:txBody>
      </p:sp>
      <p:sp>
        <p:nvSpPr>
          <p:cNvPr id="107" name="Rechteck 106"/>
          <p:cNvSpPr/>
          <p:nvPr/>
        </p:nvSpPr>
        <p:spPr bwMode="gray">
          <a:xfrm>
            <a:off x="3348000" y="1439998"/>
            <a:ext cx="2751174" cy="1080000"/>
          </a:xfrm>
          <a:prstGeom prst="rect">
            <a:avLst/>
          </a:prstGeom>
        </p:spPr>
        <p:txBody>
          <a:bodyPr wrap="square" lIns="0" tIns="0" rIns="0" bIns="0" anchor="ctr" anchorCtr="0">
            <a:noAutofit/>
          </a:bodyPr>
          <a:lstStyle/>
          <a:p>
            <a:pPr>
              <a:spcBef>
                <a:spcPts val="0"/>
              </a:spcBef>
            </a:pPr>
            <a:r>
              <a:rPr lang="en-US" sz="1600" dirty="0">
                <a:solidFill>
                  <a:schemeClr val="bg1"/>
                </a:solidFill>
                <a:ea typeface="Arial Unicode MS"/>
              </a:rPr>
              <a:t>per full Module Array </a:t>
            </a:r>
            <a:br>
              <a:rPr lang="en-US" sz="1600" dirty="0">
                <a:solidFill>
                  <a:schemeClr val="bg1"/>
                </a:solidFill>
                <a:ea typeface="Arial Unicode MS"/>
              </a:rPr>
            </a:br>
            <a:r>
              <a:rPr lang="en-US" sz="1600" dirty="0">
                <a:solidFill>
                  <a:schemeClr val="bg1"/>
                </a:solidFill>
                <a:ea typeface="Arial Unicode MS"/>
              </a:rPr>
              <a:t>(24 modules)</a:t>
            </a:r>
          </a:p>
        </p:txBody>
      </p:sp>
      <p:sp>
        <p:nvSpPr>
          <p:cNvPr id="20" name="Rechteck 19"/>
          <p:cNvSpPr/>
          <p:nvPr/>
        </p:nvSpPr>
        <p:spPr bwMode="gray">
          <a:xfrm>
            <a:off x="6243638" y="5373270"/>
            <a:ext cx="5472112" cy="821155"/>
          </a:xfrm>
          <a:prstGeom prst="rect">
            <a:avLst/>
          </a:prstGeom>
        </p:spPr>
        <p:txBody>
          <a:bodyPr wrap="square" lIns="0" tIns="0" rIns="0" bIns="0" anchor="b" anchorCtr="0">
            <a:noAutofit/>
          </a:bodyPr>
          <a:lstStyle/>
          <a:p>
            <a:pPr algn="ctr">
              <a:lnSpc>
                <a:spcPct val="150000"/>
              </a:lnSpc>
              <a:spcBef>
                <a:spcPts val="0"/>
              </a:spcBef>
            </a:pPr>
            <a:r>
              <a:rPr lang="en-US" sz="1400" b="1" dirty="0">
                <a:solidFill>
                  <a:srgbClr val="00646E"/>
                </a:solidFill>
                <a:ea typeface="Arial Unicode MS"/>
              </a:rPr>
              <a:t>Silyzer 300 – Module Array (24 modules)</a:t>
            </a:r>
          </a:p>
        </p:txBody>
      </p:sp>
      <p:sp>
        <p:nvSpPr>
          <p:cNvPr id="15" name="Rechteck 14"/>
          <p:cNvSpPr/>
          <p:nvPr/>
        </p:nvSpPr>
        <p:spPr bwMode="gray">
          <a:xfrm>
            <a:off x="3348000" y="5114425"/>
            <a:ext cx="2751174" cy="1080000"/>
          </a:xfrm>
          <a:prstGeom prst="rect">
            <a:avLst/>
          </a:prstGeom>
        </p:spPr>
        <p:txBody>
          <a:bodyPr wrap="square" lIns="0" tIns="0" rIns="0" bIns="0" anchor="ctr" anchorCtr="0">
            <a:noAutofit/>
          </a:bodyPr>
          <a:lstStyle/>
          <a:p>
            <a:pPr>
              <a:spcBef>
                <a:spcPts val="0"/>
              </a:spcBef>
            </a:pPr>
            <a:r>
              <a:rPr lang="en-US" sz="1600" dirty="0">
                <a:solidFill>
                  <a:schemeClr val="bg1"/>
                </a:solidFill>
                <a:ea typeface="Arial Unicode MS"/>
              </a:rPr>
              <a:t>hydrogen per hour </a:t>
            </a:r>
          </a:p>
          <a:p>
            <a:pPr>
              <a:spcBef>
                <a:spcPts val="0"/>
              </a:spcBef>
            </a:pPr>
            <a:r>
              <a:rPr lang="en-US" sz="1600" dirty="0">
                <a:solidFill>
                  <a:schemeClr val="bg1"/>
                </a:solidFill>
                <a:ea typeface="Arial Unicode MS"/>
              </a:rPr>
              <a:t>per full Module Array</a:t>
            </a:r>
          </a:p>
          <a:p>
            <a:pPr>
              <a:spcBef>
                <a:spcPts val="0"/>
              </a:spcBef>
            </a:pPr>
            <a:r>
              <a:rPr lang="de-DE" sz="1600" dirty="0">
                <a:solidFill>
                  <a:schemeClr val="bg1"/>
                </a:solidFill>
                <a:ea typeface="Arial Unicode MS"/>
              </a:rPr>
              <a:t>(24 </a:t>
            </a:r>
            <a:r>
              <a:rPr lang="de-DE" sz="1600" dirty="0" err="1">
                <a:solidFill>
                  <a:schemeClr val="bg1"/>
                </a:solidFill>
                <a:ea typeface="Arial Unicode MS"/>
              </a:rPr>
              <a:t>modules</a:t>
            </a:r>
            <a:r>
              <a:rPr lang="de-DE" sz="1600" dirty="0">
                <a:solidFill>
                  <a:schemeClr val="bg1"/>
                </a:solidFill>
                <a:ea typeface="Arial Unicode MS"/>
              </a:rPr>
              <a:t>)</a:t>
            </a:r>
            <a:endParaRPr lang="en-US" sz="1600" dirty="0">
              <a:solidFill>
                <a:schemeClr val="bg1"/>
              </a:solidFill>
              <a:ea typeface="Arial Unicode MS"/>
            </a:endParaRPr>
          </a:p>
        </p:txBody>
      </p:sp>
      <p:sp>
        <p:nvSpPr>
          <p:cNvPr id="19" name="Rechteck 18"/>
          <p:cNvSpPr/>
          <p:nvPr/>
        </p:nvSpPr>
        <p:spPr bwMode="gray">
          <a:xfrm>
            <a:off x="3348000" y="3889616"/>
            <a:ext cx="2751174" cy="1080000"/>
          </a:xfrm>
          <a:prstGeom prst="rect">
            <a:avLst/>
          </a:prstGeom>
        </p:spPr>
        <p:txBody>
          <a:bodyPr wrap="square" lIns="0" tIns="0" rIns="0" bIns="0" anchor="ctr" anchorCtr="0">
            <a:noAutofit/>
          </a:bodyPr>
          <a:lstStyle/>
          <a:p>
            <a:pPr>
              <a:spcBef>
                <a:spcPts val="0"/>
              </a:spcBef>
            </a:pPr>
            <a:r>
              <a:rPr lang="en-US" sz="1600" dirty="0">
                <a:solidFill>
                  <a:schemeClr val="bg1"/>
                </a:solidFill>
                <a:ea typeface="Arial Unicode MS"/>
              </a:rPr>
              <a:t>to build a </a:t>
            </a:r>
          </a:p>
          <a:p>
            <a:pPr>
              <a:spcBef>
                <a:spcPts val="0"/>
              </a:spcBef>
            </a:pPr>
            <a:r>
              <a:rPr lang="en-US" sz="1600" dirty="0">
                <a:solidFill>
                  <a:schemeClr val="bg1"/>
                </a:solidFill>
                <a:ea typeface="Arial Unicode MS"/>
              </a:rPr>
              <a:t>full Module Array</a:t>
            </a:r>
          </a:p>
        </p:txBody>
      </p:sp>
    </p:spTree>
    <p:extLst>
      <p:ext uri="{BB962C8B-B14F-4D97-AF65-F5344CB8AC3E}">
        <p14:creationId xmlns:p14="http://schemas.microsoft.com/office/powerpoint/2010/main" val="291365231"/>
      </p:ext>
    </p:extLst>
  </p:cSld>
  <p:clrMapOvr>
    <a:masterClrMapping/>
  </p:clrMapOvr>
  <p:transition spd="slow" advClick="0"/>
</p:sld>
</file>

<file path=ppt/tags/tag1.xml><?xml version="1.0" encoding="utf-8"?>
<p:tagLst xmlns:a="http://schemas.openxmlformats.org/drawingml/2006/main" xmlns:r="http://schemas.openxmlformats.org/officeDocument/2006/relationships" xmlns:p="http://schemas.openxmlformats.org/presentationml/2006/main">
  <p:tag name="CDT_VERSION" val="4.1.2.0"/>
  <p:tag name="CDT_CREATORVERSION" val="4.1.2.0"/>
  <p:tag name="CDT_TEMPLATEVERSION" val="2.0.0"/>
  <p:tag name="CDT_FONTSET" val="Arial"/>
  <p:tag name="CDT_CUSTOMER" val="Siemens_2016_16x9"/>
  <p:tag name="CDT_CUSTOMER_NAME" val="Siemens AG (Corporate Design Update 2016)"/>
  <p:tag name="CDT_LANGUAGE" val="1033"/>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5:111,25-366,85-374,25-593,65"/>
  <p:tag name="CDT_MASTERSHAPE2" val="13:111,25-366,8501-374,25-593,6499"/>
  <p:tag name="CDT_MASTERSHAPE3" val="2:0-0-99,87504-960,5"/>
  <p:tag name="CDT_MASTERSHAPE4" val="11:111,25-0-374,25-355,51"/>
</p:tagLst>
</file>

<file path=ppt/tags/tag1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13:111,25-49,37504-374,25-306,1349"/>
  <p:tag name="CDT_MASTERSHAPE3" val="5:111,25-366,85-374,25-593,65"/>
</p:tagLst>
</file>

<file path=ppt/tags/tag1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Lst>
</file>

<file path=ppt/tags/tag1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Lst>
</file>

<file path=ppt/tags/tag1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Lst>
</file>

<file path=ppt/tags/tag1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430,875"/>
  <p:tag name="CDT_MASTERSHAPE3" val="4:111,25-491,625-374,25-430,875"/>
</p:tagLst>
</file>

<file path=ppt/tags/tag1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Lst>
</file>

<file path=ppt/tags/tag1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83,5"/>
  <p:tag name="CDT_MASTERSHAPE3" val="13:111,25-344,125-374,25-283,4646"/>
  <p:tag name="CDT_MASTERSHAPE4" val="12:111,25-639,0355-374,25-283,4646"/>
</p:tagLst>
</file>

<file path=ppt/tags/tag1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430,875"/>
  <p:tag name="CDT_MASTERSHAPE3" val="4:111,25-491,625-181,375-430,875"/>
  <p:tag name="CDT_MASTERSHAPE4" val="5:304-49,37504-181,5-430,875"/>
  <p:tag name="CDT_MASTERSHAPE5" val="6:304-491,625-181,5-430,875"/>
</p:tagLst>
</file>

<file path=ppt/tags/tag1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5:111,25-820,4528-374,25-102,0472"/>
</p:tagLst>
</file>

<file path=ppt/tags/tag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DELETE_ONEVENT_NEWPRES" val="False"/>
  <p:tag name="CDT_PROT" val="2"/>
  <p:tag name="CDT_PROT_TOP" val="0"/>
  <p:tag name="CDT_PROT_LEFT" val="0"/>
  <p:tag name="CDT_PROT_WIDTH" val="960,5"/>
  <p:tag name="CDT_PROT_HEIGHT" val="99,87504"/>
</p:tagLst>
</file>

<file path=ppt/tags/tag20.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646,3749"/>
  <p:tag name="CDT_MASTERSHAPE3" val="5:111,25-820,4528-374,25-102,0472"/>
</p:tagLst>
</file>

<file path=ppt/tags/tag21.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532,9134"/>
  <p:tag name="CDT_MASTERSHAPE3" val="6:111,25-820,4528-374,25-102,0472"/>
</p:tagLst>
</file>

<file path=ppt/tags/tag22.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317,4803"/>
  <p:tag name="CDT_MASTERSHAPE3" val="13:111,25-378,2697-374,25-317,4803"/>
  <p:tag name="CDT_MASTERSHAPE4" val="6:111,25-820,4528-374,25-102,0472"/>
</p:tagLst>
</file>

<file path=ppt/tags/tag23.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49,37504-374,25-204,0945"/>
  <p:tag name="CDT_MASTERSHAPE3" val="13:111,25-264,7559-374,25-215,4941"/>
  <p:tag name="CDT_MASTERSHAPE4" val="12:111,25-491,625-374,25-204,125"/>
  <p:tag name="CDT_MASTERSHAPE5" val="7:111,25-820,4528-374,25-102,0472"/>
</p:tagLst>
</file>

<file path=ppt/tags/tag2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646,3749"/>
  <p:tag name="CDT_MASTERSHAPE3" val="13:304-49,37504-181,5-646,3749"/>
  <p:tag name="CDT_MASTERSHAPE4" val="6:111,25-820,4528-374,25-102,0472"/>
</p:tagLst>
</file>

<file path=ppt/tags/tag2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2:0-0-99,87504-960,5"/>
  <p:tag name="CDT_MASTERSHAPE2" val="3:111,2501-49,37504-181,375-317,4803"/>
  <p:tag name="CDT_MASTERSHAPE3" val="13:111,25-378,2696-181,375-317,4803"/>
  <p:tag name="CDT_MASTERSHAPE4" val="12:304-49,37504-181,5-317,4803"/>
  <p:tag name="CDT_MASTERSHAPE5" val="15:304-378,2697-181,5-317,4803"/>
  <p:tag name="CDT_MASTERSHAPE6" val="10:111,25-820,4528-374,25-102,0472"/>
</p:tagLst>
</file>

<file path=ppt/tags/tag2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99,87504-960,5"/>
  <p:tag name="CDT_MASTERSHAPE2" val="3078:0-0-99,87504-960,5"/>
  <p:tag name="CDT_MASTERSHAPE3" val="3079:111,25-49,37504-374,25-646,3749"/>
  <p:tag name="CDT_MASTERSHAPE4" val="10:0-809,1142-63,50622-113,3858"/>
  <p:tag name="CDT_MASTERSHAPE5" val="16:485,5-0-34-960,5"/>
  <p:tag name="CDT_MASTERSHAPE6" val="17:519,5-0-20,5-309,6244"/>
  <p:tag name="CDT_MASTERSHAPE7" val="18:519,5-0-20,5-138,9988"/>
  <p:tag name="CDT_MASTERSHAPE8" val="19:519,5-298,2492-20,5-662,2507"/>
  <p:tag name="CDT_MASTERSHAPE9" val="20:0-480,25-0,1250394-0,1250394"/>
  <p:tag name="CDT_MASTERSHAPE10" val="3072:0-0-0-0"/>
  <p:tag name="CDT_MASTERSHAPE11" val="3073:0-0-0-0"/>
  <p:tag name="CDT_MASTERSHAPE12" val="3074:0-0-0-0"/>
  <p:tag name="CDT_MASTERSHAPE13" val="3075:0-0-0-0"/>
  <p:tag name="CDT_MASTERSHAPE14" val="3076:0-0-0-0"/>
  <p:tag name="CDT_MASTERSHAPE15" val="3077:0-0-0-0"/>
  <p:tag name="CDT_MASTERSHAPE16" val="3080:0-0-0-0"/>
  <p:tag name="CDT_MASTERSHAPE17" val="3081:0-0-0-0"/>
  <p:tag name="CDT_MASTERSHAPE18" val="3082:0-0-0-0"/>
  <p:tag name="CDT_MASTERSHAPE19" val="3083:0-0-0-0"/>
  <p:tag name="CDT_MASTERSHAPE20" val="3084:0-0-0-0"/>
  <p:tag name="CDT_MASTERSHAPE21" val="3085:0-0-0-0"/>
  <p:tag name="CDT_MASTERSHAPE22" val="3086:0-0-0-0"/>
  <p:tag name="CDT_MASTERSHAPE23" val="3087:0-0-0-0"/>
  <p:tag name="CDT_MASTERSHAPE24" val="3088:0-0-0-0"/>
  <p:tag name="CDT_MASTERSHAPE25" val="3089:0-0-0-0"/>
  <p:tag name="CDT_MASTERSHAPE26" val="3090:0-0-0-0"/>
  <p:tag name="CDT_MASTERSHAPE27" val="3091:0-0-0-0"/>
  <p:tag name="CDT_MASTERSHAPE28" val="3092:0-0-0-0"/>
  <p:tag name="CDT_MASTERSHAPE29" val="3093:0-0-0-0"/>
  <p:tag name="CDT_MASTERSHAPE30" val="3094:0-0-0-0"/>
  <p:tag name="CDT_MASTERSHAPE31" val="3095:0-0-0-0"/>
  <p:tag name="CDT_MASTERSHAPE32" val="3096:0-0-0-0"/>
</p:tagLst>
</file>

<file path=ppt/tags/tag27.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4"/>
  <p:tag name="CDT_TARGETSHAPE_NEW" val="1"/>
  <p:tag name="CDT_PROT" val="3"/>
  <p:tag name="CDT_PROT_TOP" val="485,5"/>
  <p:tag name="CDT_PROT_LEFT" val="0"/>
  <p:tag name="CDT_PROT_WIDTH" val="960,5"/>
  <p:tag name="CDT_PROT_HEIGHT" val="34"/>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19"/>
  <p:tag name="CDT_COLFF_NEW" val="19"/>
  <p:tag name="CDT_EXTCOL" val="True"/>
  <p:tag name="CDT_COLTX_NEW" val="20"/>
  <p:tag name="CDT_TARGETSHAPE_NEW" val="3"/>
  <p:tag name="CDT_PROT" val="4"/>
  <p:tag name="CDT_PROT_TOP" val="235,2668"/>
  <p:tag name="CDT_PROT_LEFT" val="26,62496"/>
  <p:tag name="CDT_PROT_WIDTH" val="933,8749"/>
  <p:tag name="CDT_PROT_HEIGHT" val="99,70441"/>
  <p:tag name="CDT_DELETE_ONEVENT_NEWPRES" val="False"/>
</p:tagLst>
</file>

<file path=ppt/tags/tag3.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Lst>
</file>

<file path=ppt/tags/tag3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6"/>
  <p:tag name="CDT_TARGETSHAPE_NEW" val="2"/>
  <p:tag name="CDT_PROT" val="3"/>
  <p:tag name="CDT_PROT_TOP" val="0"/>
  <p:tag name="CDT_PROT_LEFT" val="480,25"/>
  <p:tag name="CDT_PROT_WIDTH" val="0,1250394"/>
  <p:tag name="CDT_PROT_HEIGHT" val="0,1250394"/>
  <p:tag name="CDT_DELETE_ONEVENT_NEWPRES" val="Fals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33.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False"/>
  <p:tag name="CDT_LINEUNVISIBLE" val="True"/>
  <p:tag name="CDT_COLBF_NEW" val="21"/>
  <p:tag name="CDT_COLFF_NEW" val="21"/>
  <p:tag name="CDT_EXTCOL" val="True"/>
  <p:tag name="CDT_COLTX_NEW" val="22"/>
  <p:tag name="CDT_TARGETSHAPE_NEW" val="20"/>
  <p:tag name="CDT_DELETE_ONEVENT_NEWPRES" val="False"/>
  <p:tag name="CDT_PROT" val="2"/>
  <p:tag name="CDT_PROT_TOP" val="111,25"/>
  <p:tag name="CDT_PROT_LEFT" val="366,8501"/>
  <p:tag name="CDT_PROT_WIDTH" val="593,6499"/>
  <p:tag name="CDT_PROT_HEIGHT" val="374,25"/>
</p:tagLst>
</file>

<file path=ppt/tags/tag34.xml><?xml version="1.0" encoding="utf-8"?>
<p:tagLst xmlns:a="http://schemas.openxmlformats.org/drawingml/2006/main" xmlns:r="http://schemas.openxmlformats.org/officeDocument/2006/relationships" xmlns:p="http://schemas.openxmlformats.org/presentationml/2006/main">
  <p:tag name="CDT_PROT" val="2"/>
  <p:tag name="CDT_PROT_TOP" val="0"/>
  <p:tag name="CDT_PROT_LEFT" val="0"/>
  <p:tag name="CDT_PROT_WIDTH" val="960,5"/>
  <p:tag name="CDT_PROT_HEIGHT" val="99,87504"/>
</p:tagLst>
</file>

<file path=ppt/tags/tag35.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532,9134"/>
  <p:tag name="CDT_PROT_HEIGHT" val="374,25"/>
</p:tagLst>
</file>

<file path=ppt/tags/tag36.xml><?xml version="1.0" encoding="utf-8"?>
<p:tagLst xmlns:a="http://schemas.openxmlformats.org/drawingml/2006/main" xmlns:r="http://schemas.openxmlformats.org/officeDocument/2006/relationships" xmlns:p="http://schemas.openxmlformats.org/presentationml/2006/main">
  <p:tag name="CDT_INTERSECT_SLIDE" val="False"/>
  <p:tag name="CDT_NAVBARONTHISSLIDE" val="True"/>
  <p:tag name="CDT_DESIGNS_NAME" val="Siemens 2013 – 16:9"/>
  <p:tag name="CDT_MASTERS_NAME" val="Title fullscreen (big bar up)"/>
  <p:tag name="CDT_LAYOUT_TYPE" val="1"/>
  <p:tag name="CDT_ORIGINAL_DESIGNS_NAME" val="Siemens 2013 – 16:9"/>
  <p:tag name="CDT_ORIGINAL_MASTERS_NAME" val="Title fullscreen (big bar up)"/>
  <p:tag name="CDT_ORIGINAL_LAYOUT_TYPE" val="1"/>
</p:tagLst>
</file>

<file path=ppt/tags/tag37.xml><?xml version="1.0" encoding="utf-8"?>
<p:tagLst xmlns:a="http://schemas.openxmlformats.org/drawingml/2006/main" xmlns:r="http://schemas.openxmlformats.org/officeDocument/2006/relationships" xmlns:p="http://schemas.openxmlformats.org/presentationml/2006/main">
  <p:tag name="EE4P_TEMPLATESTYLE" val="5"/>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d5aVJGwf0CTXlJHLFMvBg"/>
</p:tagLst>
</file>

<file path=ppt/tags/tag4.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5:0-0-326,7-960,5"/>
  <p:tag name="CDT_MASTERSHAPE2" val="11:0-0-326,7-960,5"/>
  <p:tag name="CDT_MASTERSHAPE3" val="57350:326,7-26,62496-68,50504-933,8749"/>
  <p:tag name="CDT_MASTERSHAPE4" val="57351:295,7487-26,62496-30,95134-933,8749"/>
  <p:tag name="CDT_MASTERSHAPE5" val="12:0-480,25-0,1250394-0,1250394"/>
  <p:tag name="CDT_MASTERSHAPE6" val="13:0-49,37504-76,20732-136,063"/>
  <p:tag name="CDT_MASTERSHAPE7" val="14:485,5-0-34-960,5"/>
  <p:tag name="CDT_MASTERSHAPE8" val="10:485,5-695,75-34-264,75"/>
</p:tagLst>
</file>

<file path=ppt/tags/tag40.xml><?xml version="1.0" encoding="utf-8"?>
<p:tagLst xmlns:a="http://schemas.openxmlformats.org/drawingml/2006/main" xmlns:r="http://schemas.openxmlformats.org/officeDocument/2006/relationships" xmlns:p="http://schemas.openxmlformats.org/presentationml/2006/main">
  <p:tag name="EE4P_TEMPLATESTYLE" val="3"/>
  <p:tag name="EE4P_TEMPLATEMASTER" val="1"/>
</p:tagLst>
</file>

<file path=ppt/tags/tag41.xml><?xml version="1.0" encoding="utf-8"?>
<p:tagLst xmlns:a="http://schemas.openxmlformats.org/drawingml/2006/main" xmlns:r="http://schemas.openxmlformats.org/officeDocument/2006/relationships" xmlns:p="http://schemas.openxmlformats.org/presentationml/2006/main">
  <p:tag name="EE4P_TEMPLATESTYLE" val="3"/>
  <p:tag name="EE4P_TEMPLATEMASTER" val="1"/>
</p:tagLst>
</file>

<file path=ppt/tags/tag42.xml><?xml version="1.0" encoding="utf-8"?>
<p:tagLst xmlns:a="http://schemas.openxmlformats.org/drawingml/2006/main" xmlns:r="http://schemas.openxmlformats.org/officeDocument/2006/relationships" xmlns:p="http://schemas.openxmlformats.org/presentationml/2006/main">
  <p:tag name="EE4P_TEMPLATESTYLE" val="5"/>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_4tCnYW2SqG74ytiFUj3ug"/>
</p:tagLst>
</file>

<file path=ppt/tags/tag47.xml><?xml version="1.0" encoding="utf-8"?>
<p:tagLst xmlns:a="http://schemas.openxmlformats.org/drawingml/2006/main" xmlns:r="http://schemas.openxmlformats.org/officeDocument/2006/relationships" xmlns:p="http://schemas.openxmlformats.org/presentationml/2006/main">
  <p:tag name="CDT_SLIDE_NAME_ENG" val="Contact slide"/>
  <p:tag name="CDT_SLIDE_NAME_FRE" val="Contact slide"/>
  <p:tag name="CDT_SLIDE_NAME_GER" val="Kontaktfolie"/>
  <p:tag name="CDT_SLIDE_NAME_SPA" val="Contact slide"/>
  <p:tag name="CDT_SLIDE_NAME_ITA" val="Contact slide"/>
  <p:tag name="CDT_DEFAULT_SLIDE" val="True"/>
  <p:tag name="CDT_INTERSECT_SLIDE" val="False"/>
  <p:tag name="CDT_NAVBARONTHISSLIDE" val="True"/>
  <p:tag name="CDT_DESIGNS_NAME" val="Siemens 2013 – 16:9"/>
  <p:tag name="CDT_MASTERS_NAME" val="Image + Index/Contact"/>
  <p:tag name="CDT_LAYOUT_TYPE" val="32"/>
  <p:tag name="CDT_ORIGINAL_DESIGNS_NAME" val="Siemens 2013 – 16:9"/>
  <p:tag name="CDT_ORIGINAL_MASTERS_NAME" val="Image + Index/Contact"/>
  <p:tag name="CDT_ORIGINAL_LAYOUT_TYPE" val="32"/>
</p:tagLst>
</file>

<file path=ppt/tags/tag48.xml><?xml version="1.0" encoding="utf-8"?>
<p:tagLst xmlns:a="http://schemas.openxmlformats.org/drawingml/2006/main" xmlns:r="http://schemas.openxmlformats.org/officeDocument/2006/relationships" xmlns:p="http://schemas.openxmlformats.org/presentationml/2006/main">
  <p:tag name="CDT_TARGETSHAPE_NEW" val="18"/>
  <p:tag name="CDT_PROT" val="3"/>
  <p:tag name="CDT_PROT_TOP" val="0"/>
  <p:tag name="CDT_PROT_LEFT" val="0"/>
  <p:tag name="CDT_PROT_WIDTH" val="960,5"/>
  <p:tag name="CDT_PROT_HEIGHT" val="99,87504"/>
</p:tagLst>
</file>

<file path=ppt/tags/tag49.xml><?xml version="1.0" encoding="utf-8"?>
<p:tagLst xmlns:a="http://schemas.openxmlformats.org/drawingml/2006/main" xmlns:r="http://schemas.openxmlformats.org/officeDocument/2006/relationships" xmlns:p="http://schemas.openxmlformats.org/presentationml/2006/main">
  <p:tag name="CDT_AUTODIALOG" val="4"/>
  <p:tag name="CDT_DELETE_ONEVENT_NEWPRES" val="False"/>
  <p:tag name="CDT_TARGETSHAPE_NEW" val="12"/>
  <p:tag name="CDT_PROT" val="3"/>
  <p:tag name="CDT_PROT_TOP" val="111,25"/>
  <p:tag name="CDT_PROT_LEFT" val="366,8501"/>
  <p:tag name="CDT_PROT_WIDTH" val="593,6499"/>
  <p:tag name="CDT_PROT_HEIGHT" val="374,25"/>
</p:tagLst>
</file>

<file path=ppt/tags/tag5.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406,08-960,5"/>
  <p:tag name="CDT_MASTERSHAPE2" val="13:0-0-406,08-960,5"/>
  <p:tag name="CDT_MASTERSHAPE3" val="57350:337,575-26,62496-68,50504-933,8749"/>
  <p:tag name="CDT_MASTERSHAPE4" val="57351:406,08-26,62496-30,95134-933,8749"/>
  <p:tag name="CDT_MASTERSHAPE5" val="11:0-480,25-0,1250394-0,1250394"/>
  <p:tag name="CDT_MASTERSHAPE6" val="14:0-49,37504-76,20732-136,063"/>
  <p:tag name="CDT_MASTERSHAPE7" val="15:485,5-0-34-960,5"/>
  <p:tag name="CDT_MASTERSHAPE8" val="12:485,5-695,75-34-264,75"/>
</p:tagLst>
</file>

<file path=ppt/tags/tag50.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4"/>
  <p:tag name="CDT_PROT" val="3"/>
  <p:tag name="CDT_PROT_TOP" val="440,6257"/>
  <p:tag name="CDT_PROT_LEFT" val="366,5"/>
  <p:tag name="CDT_PROT_WIDTH" val="594"/>
  <p:tag name="CDT_PROT_HEIGHT" val="44,87433"/>
</p:tagLst>
</file>

<file path=ppt/tags/tag51.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EXTCOL" val="True"/>
  <p:tag name="CDT_COLTX_NEW" val="25"/>
  <p:tag name="CDT_TARGETSHAPE_NEW" val="10"/>
  <p:tag name="CDT_PROT" val="3"/>
  <p:tag name="CDT_PROT_TOP" val="485,5"/>
  <p:tag name="CDT_PROT_LEFT" val="960,5"/>
  <p:tag name="CDT_PROT_WIDTH" val="0,1250394"/>
  <p:tag name="CDT_PROT_HEIGHT" val="0,1667717"/>
</p:tagLst>
</file>

<file path=ppt/tags/tag52.xml><?xml version="1.0" encoding="utf-8"?>
<p:tagLst xmlns:a="http://schemas.openxmlformats.org/drawingml/2006/main" xmlns:r="http://schemas.openxmlformats.org/officeDocument/2006/relationships" xmlns:p="http://schemas.openxmlformats.org/presentationml/2006/main">
  <p:tag name="CDT_FILLFIXED" val="True"/>
  <p:tag name="CDT_LINEFIXED" val="True"/>
  <p:tag name="CDT_FILLUNVISIBLE" val="True"/>
  <p:tag name="CDT_LINEUNVISIBLE" val="True"/>
  <p:tag name="CDT_AUTODIALOG" val="1"/>
  <p:tag name="CDT_DELETE_ONEVENT_NEWPRES" val="False"/>
  <p:tag name="CDT_EXTCOL" val="True"/>
  <p:tag name="CDT_COLTX_NEW" val="25"/>
  <p:tag name="CDT_TARGETSHAPE_NEW" val="10"/>
  <p:tag name="CDT_PROT" val="3"/>
  <p:tag name="CDT_PROT_TOP" val="485,5"/>
  <p:tag name="CDT_PROT_LEFT" val="960,5"/>
  <p:tag name="CDT_PROT_WIDTH" val="0,1250394"/>
  <p:tag name="CDT_PROT_HEIGHT" val="0,1250394"/>
</p:tagLst>
</file>

<file path=ppt/tags/tag6.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190,6199-26,62496-99,70441-933,8749"/>
  <p:tag name="CDT_MASTERSHAPE4" val="11:0-480,25-0,1250394-0,1250394"/>
  <p:tag name="CDT_MASTERSHAPE5" val="12:0-49,37504-76,20732-136,063"/>
  <p:tag name="CDT_MASTERSHAPE6" val="15:485,5-0-34-960,5"/>
  <p:tag name="CDT_MASTERSHAPE7" val="57351:190,62-26,62504-30,95134-933,8749"/>
  <p:tag name="CDT_MASTERSHAPE8" val="13:485,5-695,75-34-264,75"/>
</p:tagLst>
</file>

<file path=ppt/tags/tag7.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16:0-0-540-960,5"/>
  <p:tag name="CDT_MASTERSHAPE2" val="14:0-0-540-960,5"/>
  <p:tag name="CDT_MASTERSHAPE3" val="57350:235,2668-26,62496-99,70441-933,8749"/>
  <p:tag name="CDT_MASTERSHAPE4" val="11:0-480,25-0,1250394-0,1250394"/>
  <p:tag name="CDT_MASTERSHAPE5" val="13:0-49,37504-76,20732-136,063"/>
  <p:tag name="CDT_MASTERSHAPE6" val="15:485,5-0-34-960,5"/>
  <p:tag name="CDT_MASTERSHAPE7" val="57351:304-26,62504-30,95134-933,8749"/>
  <p:tag name="CDT_MASTERSHAPE8" val="12:485,5-695,75-34-264,75"/>
</p:tagLst>
</file>

<file path=ppt/tags/tag8.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326,75-960,5"/>
  <p:tag name="CDT_MASTERSHAPE2" val="57350:326,7-26,62504-68,50504-933,8749"/>
  <p:tag name="CDT_MASTERSHAPE3" val="57351:295,7487-26,62504-30,95134-933,8749"/>
  <p:tag name="CDT_MASTERSHAPE4" val="6:0-480,25-0,1250394-0,1250394"/>
  <p:tag name="CDT_MASTERSHAPE5" val="8:0-809,1249-63,37504-113,375"/>
</p:tagLst>
</file>

<file path=ppt/tags/tag9.xml><?xml version="1.0" encoding="utf-8"?>
<p:tagLst xmlns:a="http://schemas.openxmlformats.org/drawingml/2006/main" xmlns:r="http://schemas.openxmlformats.org/officeDocument/2006/relationships" xmlns:p="http://schemas.openxmlformats.org/presentationml/2006/main">
  <p:tag name="CDT_PROT" val="3"/>
  <p:tag name="CDT_PROT_TOP" val="0"/>
  <p:tag name="CDT_PROT_LEFT" val="0"/>
  <p:tag name="CDT_PROT_WIDTH" val="0"/>
  <p:tag name="CDT_PROT_HEIGHT" val="0"/>
  <p:tag name="CDT_LINEUNVISIBLE" val="True"/>
  <p:tag name="CDT_LINEFIXED" val="True"/>
  <p:tag name="CDT_DESIGN_NAME" val="Siemens 2013 – 16:9"/>
  <p:tag name="CDT_MASTERSHAPE1" val="7:0-0-406,5005-960,5"/>
  <p:tag name="CDT_MASTERSHAPE2" val="57350:337,575-26,62504-68,50504-933,8749"/>
  <p:tag name="CDT_MASTERSHAPE3" val="57351:406,08-26,62504-30,95134-933,8749"/>
  <p:tag name="CDT_MASTERSHAPE4" val="6:0-480,25-0,1250394-0,1250394"/>
  <p:tag name="CDT_MASTERSHAPE5" val="9:0-809,1249-63,37504-113,375"/>
</p:tagLst>
</file>

<file path=ppt/theme/theme1.xml><?xml version="1.0" encoding="utf-8"?>
<a:theme xmlns:a="http://schemas.openxmlformats.org/drawingml/2006/main" name="Siemens 2017 – 16:9">
  <a:themeElements>
    <a:clrScheme name="Siemens">
      <a:dk1>
        <a:srgbClr val="000000"/>
      </a:dk1>
      <a:lt1>
        <a:srgbClr val="FFFFFF"/>
      </a:lt1>
      <a:dk2>
        <a:srgbClr val="000000"/>
      </a:dk2>
      <a:lt2>
        <a:srgbClr val="ADBECB"/>
      </a:lt2>
      <a:accent1>
        <a:srgbClr val="879BAA"/>
      </a:accent1>
      <a:accent2>
        <a:srgbClr val="BECDD7"/>
      </a:accent2>
      <a:accent3>
        <a:srgbClr val="EB780A"/>
      </a:accent3>
      <a:accent4>
        <a:srgbClr val="641946"/>
      </a:accent4>
      <a:accent5>
        <a:srgbClr val="005F87"/>
      </a:accent5>
      <a:accent6>
        <a:srgbClr val="647D2D"/>
      </a:accent6>
      <a:hlink>
        <a:srgbClr val="EB780A"/>
      </a:hlink>
      <a:folHlink>
        <a:srgbClr val="641946"/>
      </a:folHlink>
    </a:clrScheme>
    <a:fontScheme name="Sieme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rot="0" spcFirstLastPara="0" vertOverflow="overflow" horzOverflow="overflow" vert="horz" wrap="square" lIns="108000" tIns="54000" rIns="108000" bIns="54000" numCol="1" spcCol="72000" rtlCol="0" fromWordArt="0" anchor="ctr" anchorCtr="0" forceAA="0" compatLnSpc="1">
        <a:prstTxWarp prst="textNoShape">
          <a:avLst/>
        </a:prstTxWarp>
        <a:noAutofit/>
      </a:bodyPr>
      <a:lstStyle>
        <a:defPPr algn="ctr">
          <a:lnSpc>
            <a:spcPct val="110000"/>
          </a:lnSpc>
          <a:spcBef>
            <a:spcPct val="0"/>
          </a:spcBef>
          <a:buFont typeface="Wingdings" charset="0"/>
          <a:buNone/>
          <a:defRPr sz="1800" dirty="0" smtClean="0">
            <a:solidFill>
              <a:schemeClr val="tx1"/>
            </a:solidFill>
            <a:latin typeface="+mn-lt"/>
            <a:ea typeface="Arial Unicode MS" panose="020B0604020202020204" pitchFamily="34" charset="-128"/>
            <a:cs typeface="Arial Unicode MS" panose="020B0604020202020204" pitchFamily="34" charset="-128"/>
          </a:defRPr>
        </a:defPPr>
      </a:lstStyle>
    </a:spDef>
    <a:lnDef>
      <a:spPr bwMode="auto">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a:lstStyle/>
    </a:lnDef>
    <a:txDef>
      <a:spPr>
        <a:noFill/>
      </a:spPr>
      <a:bodyPr wrap="square" lIns="0" tIns="0" rIns="0" bIns="0" rtlCol="0">
        <a:noAutofit/>
      </a:bodyPr>
      <a:lstStyle>
        <a:defPPr>
          <a:lnSpc>
            <a:spcPct val="110000"/>
          </a:lnSpc>
          <a:spcBef>
            <a:spcPts val="0"/>
          </a:spcBef>
          <a:defRPr sz="1200" dirty="0" smtClean="0">
            <a:solidFill>
              <a:schemeClr val="tx1"/>
            </a:solidFill>
            <a:latin typeface="+mn-lt"/>
            <a:ea typeface="Arial Unicode MS" panose="020B0604020202020204" pitchFamily="34" charset="-128"/>
            <a:cs typeface="Arial Unicode MS" panose="020B0604020202020204" pitchFamily="34" charset="-128"/>
          </a:defRPr>
        </a:defPPr>
      </a:lstStyle>
    </a:txDef>
  </a:objectDefaults>
  <a:extraClrSchemeLst/>
  <a:custClrLst>
    <a:custClr name="Siemens Snow | 255 255 255">
      <a:srgbClr val="FFFFFF"/>
    </a:custClr>
    <a:custClr name="Siemens Accent Yellow dark | 235 120 10">
      <a:srgbClr val="EB780A"/>
    </a:custClr>
    <a:custClr name="Siemens Accent Yellow light | 255 185 0">
      <a:srgbClr val="FFB900"/>
    </a:custClr>
    <a:custClr name="Siemens Stone dark | 60 70 75">
      <a:srgbClr val="3C464B"/>
    </a:custClr>
    <a:custClr name="Siemens Sand dark | 115 100 90">
      <a:srgbClr val="73645A"/>
    </a:custClr>
    <a:custClr name="Siemens Accent Teal dark | 0 100 110">
      <a:srgbClr val="00646E"/>
    </a:custClr>
    <a:custClr name="Siemens Accent Yellow | 125 45 30">
      <a:srgbClr val="7D2D1E"/>
    </a:custClr>
    <a:custClr name="Siemens Accent Red | 65 20 50">
      <a:srgbClr val="411432"/>
    </a:custClr>
    <a:custClr name="Siemens Accent Blue | 0 70 105">
      <a:srgbClr val="004669"/>
    </a:custClr>
    <a:custClr name="Siemens Accent Green | 70 95 25">
      <a:srgbClr val="465F19"/>
    </a:custClr>
    <a:custClr name="Black">
      <a:srgbClr val="000000"/>
    </a:custClr>
    <a:custClr name="Siemens Accent Red dark | 100 25 70">
      <a:srgbClr val="641946"/>
    </a:custClr>
    <a:custClr name="Siemens Accent Red light | 175 35 95">
      <a:srgbClr val="AF235F"/>
    </a:custClr>
    <a:custClr name="Siemens Stone | 120 135 145">
      <a:srgbClr val="788791"/>
    </a:custClr>
    <a:custClr name="Siemens Sand | 155 150 130">
      <a:srgbClr val="9B9682"/>
    </a:custClr>
    <a:custClr name="Siemens Accent Teal | 15 130 135">
      <a:srgbClr val="0F8287"/>
    </a:custClr>
    <a:custClr name="Siemens Accent Yellow | 200 90 30">
      <a:srgbClr val="C85A1E"/>
    </a:custClr>
    <a:custClr name="Siemens Accent Red dark | 100 25 70">
      <a:srgbClr val="641946"/>
    </a:custClr>
    <a:custClr name="Siemens Accent Blue dark | 0 95 135">
      <a:srgbClr val="005F87"/>
    </a:custClr>
    <a:custClr name="Siemens Accent Green dark | 100 125 45">
      <a:srgbClr val="647D2D"/>
    </a:custClr>
    <a:custClr name="Siemens Stone light | 135 155 170">
      <a:srgbClr val="879BAA"/>
    </a:custClr>
    <a:custClr name="Siemens Accent Blue dark | 0 95 135">
      <a:srgbClr val="005F87"/>
    </a:custClr>
    <a:custClr name="Siemens Accent Blue light | 80 190 215">
      <a:srgbClr val="50BED7"/>
    </a:custClr>
    <a:custClr name="Siemens Stone | 155 175 190">
      <a:srgbClr val="9BAFBE"/>
    </a:custClr>
    <a:custClr name="Siemens Sand | 185 185 165">
      <a:srgbClr val="B9B9A5"/>
    </a:custClr>
    <a:custClr name="Siemens Accent Teal | 50 160 160">
      <a:srgbClr val="32A0A0"/>
    </a:custClr>
    <a:custClr name="Siemens Accent Yellow dark | 235 120 10">
      <a:srgbClr val="EB780A"/>
    </a:custClr>
    <a:custClr name="Siemens Accent Red | 135 30 80">
      <a:srgbClr val="871E50"/>
    </a:custClr>
    <a:custClr name="Siemens Accent Blue | 35 135 170">
      <a:srgbClr val="2387AA"/>
    </a:custClr>
    <a:custClr name="Siemens Accent Green | 135 150 40">
      <a:srgbClr val="879628"/>
    </a:custClr>
    <a:custClr name="Siemens Stone light 35% | 190 205 215">
      <a:srgbClr val="BECDD7"/>
    </a:custClr>
    <a:custClr name="Siemens Accent Green dark | 100 125 45">
      <a:srgbClr val="647D2D"/>
    </a:custClr>
    <a:custClr name="Siemens Accent Green light | 170 180 20">
      <a:srgbClr val="AAB414"/>
    </a:custClr>
    <a:custClr name="Siemens Stone light 35% | 190 205 215">
      <a:srgbClr val="BECDD7"/>
    </a:custClr>
    <a:custClr name="Siemens Sand light 35% | 215 215 205">
      <a:srgbClr val="D7D7CD"/>
    </a:custClr>
    <a:custClr name="Siemens Accent Teal | 75 185 185">
      <a:srgbClr val="4BB9B9"/>
    </a:custClr>
    <a:custClr name="Siemens Accent Yellow light | 255 185 0">
      <a:srgbClr val="FFB900"/>
    </a:custClr>
    <a:custClr name="Siemens Accent Red light | 175 35 95">
      <a:srgbClr val="AF235F"/>
    </a:custClr>
    <a:custClr name="Siemens Accent Blue | 65 170 200">
      <a:srgbClr val="41AAC8"/>
    </a:custClr>
    <a:custClr name="Siemens Accent Green light | 170 180 20">
      <a:srgbClr val="AAB414"/>
    </a:custClr>
    <a:custClr name="Siemens Sand light 35% | 215 215 205">
      <a:srgbClr val="D7D7CD"/>
    </a:custClr>
    <a:custClr name="Siemens Accent Teal dark | 0 100 110">
      <a:srgbClr val="00646E"/>
    </a:custClr>
    <a:custClr name="Siemens Accent Teal light | 65 170 170">
      <a:srgbClr val="41AAAA"/>
    </a:custClr>
    <a:custClr name="Siemens Stone | 205 217 225">
      <a:srgbClr val="CDD9E1"/>
    </a:custClr>
    <a:custClr name="Siemens Sand | 225 225 215">
      <a:srgbClr val="E1E1D7"/>
    </a:custClr>
    <a:custClr name="Siemens Accent Teal | 165 225 225">
      <a:srgbClr val="A5E1E1"/>
    </a:custClr>
    <a:custClr name="Siemens Accent Yellow | 255 225 120">
      <a:srgbClr val="FFE178"/>
    </a:custClr>
    <a:custClr name="Siemens Accent Red | 215 105 140">
      <a:srgbClr val="D7698C"/>
    </a:custClr>
    <a:custClr name="Siemens Accent Blue | 125 210 230">
      <a:srgbClr val="7DD2E6"/>
    </a:custClr>
    <a:custClr name="Siemens Accent Green | 210 215 65">
      <a:srgbClr val="D2D741"/>
    </a:custClr>
  </a:custClr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emens Snow">
      <a:srgbClr val="FFFFFF"/>
    </a:custClr>
    <a:custClr name="Siemens Accent Yellow dark">
      <a:srgbClr val="EB780A"/>
    </a:custClr>
    <a:custClr name="Siemens Yellow light">
      <a:srgbClr val="FFB900"/>
    </a:custClr>
    <a:custClr name="Siemens Stone (1)">
      <a:srgbClr val="3C464B"/>
    </a:custClr>
    <a:custClr name="Siemens Sand (1)">
      <a:srgbClr val="73645A"/>
    </a:custClr>
    <a:custClr name="Siemens Accent Teal (1)">
      <a:srgbClr val="00646E"/>
    </a:custClr>
    <a:custClr name="Siemens Accent Yellow (1)">
      <a:srgbClr val="7D2D1E"/>
    </a:custClr>
    <a:custClr name="Siemens Accent Red (1)">
      <a:srgbClr val="411432"/>
    </a:custClr>
    <a:custClr name="Siemens Accent Blue (1)">
      <a:srgbClr val="004669"/>
    </a:custClr>
    <a:custClr name="Siemens Accent Green (1)">
      <a:srgbClr val="465F19"/>
    </a:custClr>
    <a:custClr name="True Black">
      <a:srgbClr val="000000"/>
    </a:custClr>
    <a:custClr name="Siemens Accent Red dark">
      <a:srgbClr val="641946"/>
    </a:custClr>
    <a:custClr name="Siemens Red light">
      <a:srgbClr val="AF235F"/>
    </a:custClr>
    <a:custClr name="Siemens Stone (2)">
      <a:srgbClr val="788791"/>
    </a:custClr>
    <a:custClr name="Siemens Sand (2)">
      <a:srgbClr val="9B9682"/>
    </a:custClr>
    <a:custClr name="Siemens Accent Teal (2)">
      <a:srgbClr val="0F8287"/>
    </a:custClr>
    <a:custClr name="Siemens Accent Yellow (2)">
      <a:srgbClr val="C85A1E"/>
    </a:custClr>
    <a:custClr name="Siemens Accent Red (2)">
      <a:srgbClr val="641946"/>
    </a:custClr>
    <a:custClr name="Siemens Accent Blue (2)">
      <a:srgbClr val="005F87"/>
    </a:custClr>
    <a:custClr name="Siemens Accent Green (2)">
      <a:srgbClr val="647D2D"/>
    </a:custClr>
    <a:custClr name="Siemens Stone light">
      <a:srgbClr val="879BAA"/>
    </a:custClr>
    <a:custClr name="Siemens Accent Blue dark">
      <a:srgbClr val="005F87"/>
    </a:custClr>
    <a:custClr name="Siemens Accent Blue light">
      <a:srgbClr val="50BED7"/>
    </a:custClr>
    <a:custClr name="Siemens Stone (3)">
      <a:srgbClr val="9BAFBE"/>
    </a:custClr>
    <a:custClr name="Siemens Sand (3)">
      <a:srgbClr val="B9B9A5"/>
    </a:custClr>
    <a:custClr name="Siemens Accent Teal (3)">
      <a:srgbClr val="32A0A0"/>
    </a:custClr>
    <a:custClr name="Siemens Accent Yellow (3)">
      <a:srgbClr val="EB780A"/>
    </a:custClr>
    <a:custClr name="Siemens Accent Red (3)">
      <a:srgbClr val="871E50"/>
    </a:custClr>
    <a:custClr name="Siemens Accent Blue (3)">
      <a:srgbClr val="2387AA"/>
    </a:custClr>
    <a:custClr name="Siemens Accent Green (3)">
      <a:srgbClr val="879628"/>
    </a:custClr>
    <a:custClr name="Siemens Stone light 35%">
      <a:srgbClr val="BECDD7"/>
    </a:custClr>
    <a:custClr name="Siemens Accent Green">
      <a:srgbClr val="647D2D"/>
    </a:custClr>
    <a:custClr name="Siemens Accent Green light">
      <a:srgbClr val="AAB414"/>
    </a:custClr>
    <a:custClr name="Siemens Stone (4)">
      <a:srgbClr val="BECDD7"/>
    </a:custClr>
    <a:custClr name="Siemens Sand (4)">
      <a:srgbClr val="D7D7CD"/>
    </a:custClr>
    <a:custClr name="Siemens Accent Teal (4)">
      <a:srgbClr val="4BB9B9"/>
    </a:custClr>
    <a:custClr name="Siemens Accent Yellow (4)">
      <a:srgbClr val="FFB900"/>
    </a:custClr>
    <a:custClr name="Siemens Accent Red (4)">
      <a:srgbClr val="AF235F"/>
    </a:custClr>
    <a:custClr name="Siemens Accent Blue (4)">
      <a:srgbClr val="41AAC8"/>
    </a:custClr>
    <a:custClr name="Siemens Accent Green (4)">
      <a:srgbClr val="AAB414"/>
    </a:custClr>
    <a:custClr name="Siemens Sand 35%">
      <a:srgbClr val="D7D7CD"/>
    </a:custClr>
    <a:custClr name="Siemens Accent Teal dark">
      <a:srgbClr val="00646E"/>
    </a:custClr>
    <a:custClr name="Siemens Accent Teal light">
      <a:srgbClr val="41AAAA"/>
    </a:custClr>
    <a:custClr name="Siemens Stone (5)">
      <a:srgbClr val="CDD9E1"/>
    </a:custClr>
    <a:custClr name="Siemens Sand (5)">
      <a:srgbClr val="E1E1D7"/>
    </a:custClr>
    <a:custClr name="Siemens Accent Teal (5)">
      <a:srgbClr val="A5E1E1"/>
    </a:custClr>
    <a:custClr name="Siemens Accent Yellow (5)">
      <a:srgbClr val="FFE178"/>
    </a:custClr>
    <a:custClr name="Siemens Accent Red (5)">
      <a:srgbClr val="D7698C"/>
    </a:custClr>
    <a:custClr name="Siemens Accent Blue(5)">
      <a:srgbClr val="7DD2E6"/>
    </a:custClr>
    <a:custClr name="Siemens Accent Green (5)">
      <a:srgbClr val="D2D741"/>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4ppTags>
  <Name>Four objects</Name>
  <PpLayout>24</PpLayout>
  <Index>15</Index>
</p4ppTags>
</file>

<file path=customXml/item10.xml><?xml version="1.0" encoding="utf-8"?>
<p4ppTags/>
</file>

<file path=customXml/item11.xml><?xml version="1.0" encoding="utf-8"?>
<p4ppTags>
  <Name>One object (large)</Name>
  <PpLayout>16</PpLayout>
  <Index>10</Index>
</p4ppTags>
</file>

<file path=customXml/item12.xml><?xml version="1.0" encoding="utf-8"?>
<p4ppTags>
  <Name>Two columns + Navigation</Name>
  <PpLayout>32</PpLayout>
  <Index>19</Index>
</p4ppTags>
</file>

<file path=customXml/item13.xml><?xml version="1.0" encoding="utf-8"?>
<p4ppTags>
  <Name>One object (small)</Name>
  <PpLayout>16</PpLayout>
  <Index>11</Index>
</p4ppTags>
</file>

<file path=customXml/item2.xml><?xml version="1.0" encoding="utf-8"?>
<p4ppTags>
  <Name>Two rows</Name>
  <PpLayout>32</PpLayout>
  <Index>13</Index>
</p4ppTags>
</file>

<file path=customXml/item3.xml><?xml version="1.0" encoding="utf-8"?>
<p4ppTags>
  <Name>Free Content</Name>
  <PpLayout>11</PpLayout>
  <Index>9</Index>
</p4ppTags>
</file>

<file path=customXml/item4.xml><?xml version="1.0" encoding="utf-8"?>
<p4ppTags>
  <Name>Four objects + Navigation</Name>
  <PpLayout>32</PpLayout>
  <Index>22</Index>
</p4ppTags>
</file>

<file path=customXml/item5.xml><?xml version="1.0" encoding="utf-8"?>
<p4ppTags>
  <Name>Three columns + Navigation</Name>
  <PpLayout>32</PpLayout>
  <Index>20</Index>
</p4ppTags>
</file>

<file path=customXml/item6.xml><?xml version="1.0" encoding="utf-8"?>
<p4ppTags>
  <Name>One object (large) + Navigation</Name>
  <PpLayout>32</PpLayout>
  <Index>17</Index>
</p4ppTags>
</file>

<file path=customXml/item7.xml><?xml version="1.0" encoding="utf-8"?>
<p4ppTags>
  <Name>Free Content + Navigation</Name>
  <PpLayout>32</PpLayout>
  <Index>16</Index>
</p4ppTags>
</file>

<file path=customXml/item8.xml><?xml version="1.0" encoding="utf-8"?>
<p4ppTags>
  <Name>Three columns</Name>
  <PpLayout>32</PpLayout>
  <Index>14</Index>
</p4ppTags>
</file>

<file path=customXml/item9.xml><?xml version="1.0" encoding="utf-8"?>
<p4ppTags>
  <Name>Two rows + Navigation</Name>
  <PpLayout>32</PpLayout>
  <Index>21</Index>
</p4ppTags>
</file>

<file path=customXml/itemProps1.xml><?xml version="1.0" encoding="utf-8"?>
<ds:datastoreItem xmlns:ds="http://schemas.openxmlformats.org/officeDocument/2006/customXml" ds:itemID="{A6370110-0E88-4DD7-835A-31B6BA40C68A}">
  <ds:schemaRefs/>
</ds:datastoreItem>
</file>

<file path=customXml/itemProps10.xml><?xml version="1.0" encoding="utf-8"?>
<ds:datastoreItem xmlns:ds="http://schemas.openxmlformats.org/officeDocument/2006/customXml" ds:itemID="{88909D20-724C-4461-B627-57960B62FAF6}">
  <ds:schemaRefs/>
</ds:datastoreItem>
</file>

<file path=customXml/itemProps11.xml><?xml version="1.0" encoding="utf-8"?>
<ds:datastoreItem xmlns:ds="http://schemas.openxmlformats.org/officeDocument/2006/customXml" ds:itemID="{DFE6A551-BA3F-40B7-BC89-0DF3D2286D47}">
  <ds:schemaRefs/>
</ds:datastoreItem>
</file>

<file path=customXml/itemProps12.xml><?xml version="1.0" encoding="utf-8"?>
<ds:datastoreItem xmlns:ds="http://schemas.openxmlformats.org/officeDocument/2006/customXml" ds:itemID="{5D26C30F-8079-4EB8-9AC9-957F74BF4B9F}">
  <ds:schemaRefs/>
</ds:datastoreItem>
</file>

<file path=customXml/itemProps13.xml><?xml version="1.0" encoding="utf-8"?>
<ds:datastoreItem xmlns:ds="http://schemas.openxmlformats.org/officeDocument/2006/customXml" ds:itemID="{EFC3F52E-09DB-481C-AD41-7A0EB43490E5}">
  <ds:schemaRefs/>
</ds:datastoreItem>
</file>

<file path=customXml/itemProps2.xml><?xml version="1.0" encoding="utf-8"?>
<ds:datastoreItem xmlns:ds="http://schemas.openxmlformats.org/officeDocument/2006/customXml" ds:itemID="{71FD0BBF-CC2D-49DE-ADA8-C19B7F2EBA26}">
  <ds:schemaRefs/>
</ds:datastoreItem>
</file>

<file path=customXml/itemProps3.xml><?xml version="1.0" encoding="utf-8"?>
<ds:datastoreItem xmlns:ds="http://schemas.openxmlformats.org/officeDocument/2006/customXml" ds:itemID="{A0DA3154-9D1F-417D-936E-C4CEE51EC53A}">
  <ds:schemaRefs/>
</ds:datastoreItem>
</file>

<file path=customXml/itemProps4.xml><?xml version="1.0" encoding="utf-8"?>
<ds:datastoreItem xmlns:ds="http://schemas.openxmlformats.org/officeDocument/2006/customXml" ds:itemID="{DE5B8A82-506C-4633-B2BC-5E4A79C5D9BB}">
  <ds:schemaRefs/>
</ds:datastoreItem>
</file>

<file path=customXml/itemProps5.xml><?xml version="1.0" encoding="utf-8"?>
<ds:datastoreItem xmlns:ds="http://schemas.openxmlformats.org/officeDocument/2006/customXml" ds:itemID="{253B8C3B-2957-468C-9314-2F427F134F61}">
  <ds:schemaRefs/>
</ds:datastoreItem>
</file>

<file path=customXml/itemProps6.xml><?xml version="1.0" encoding="utf-8"?>
<ds:datastoreItem xmlns:ds="http://schemas.openxmlformats.org/officeDocument/2006/customXml" ds:itemID="{44C5889B-807F-41BD-A1BC-5B50B2EBF6C1}">
  <ds:schemaRefs/>
</ds:datastoreItem>
</file>

<file path=customXml/itemProps7.xml><?xml version="1.0" encoding="utf-8"?>
<ds:datastoreItem xmlns:ds="http://schemas.openxmlformats.org/officeDocument/2006/customXml" ds:itemID="{331BD3F4-44EB-430A-8098-C654295F05CE}">
  <ds:schemaRefs/>
</ds:datastoreItem>
</file>

<file path=customXml/itemProps8.xml><?xml version="1.0" encoding="utf-8"?>
<ds:datastoreItem xmlns:ds="http://schemas.openxmlformats.org/officeDocument/2006/customXml" ds:itemID="{DA83CBC8-FE3B-4488-9D81-ACFEEF898F76}">
  <ds:schemaRefs/>
</ds:datastoreItem>
</file>

<file path=customXml/itemProps9.xml><?xml version="1.0" encoding="utf-8"?>
<ds:datastoreItem xmlns:ds="http://schemas.openxmlformats.org/officeDocument/2006/customXml" ds:itemID="{53BF3C97-D2E5-4BBF-B9CA-8B0842AD89C8}">
  <ds:schemaRefs/>
</ds:datastoreItem>
</file>

<file path=docProps/app.xml><?xml version="1.0" encoding="utf-8"?>
<Properties xmlns="http://schemas.openxmlformats.org/officeDocument/2006/extended-properties" xmlns:vt="http://schemas.openxmlformats.org/officeDocument/2006/docPropsVTypes">
  <Template>SIM_PPT_2007_16x9_DEU_V2_0_0_BASIC.pptx</Template>
  <TotalTime>33</TotalTime>
  <Words>1073</Words>
  <Application>Microsoft Office PowerPoint</Application>
  <PresentationFormat>Custom</PresentationFormat>
  <Paragraphs>226</Paragraphs>
  <Slides>14</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9" baseType="lpstr">
      <vt:lpstr>Arial</vt:lpstr>
      <vt:lpstr>Wingdings</vt:lpstr>
      <vt:lpstr>Siemens 2017 – 16:9</vt:lpstr>
      <vt:lpstr>think-cell Folie</vt:lpstr>
      <vt:lpstr>think-cell Slide</vt:lpstr>
      <vt:lpstr>Hydrogen in Australia Martin Hablutzel, 7 May 2019</vt:lpstr>
      <vt:lpstr>Different storage technologies for different applications –  hydrogen for large-scale and long-term energy storage</vt:lpstr>
      <vt:lpstr>PowerPoint Presentation</vt:lpstr>
      <vt:lpstr>Proton exchange membrane (PEM) electrolysis – the efficient way for green hydrogen</vt:lpstr>
      <vt:lpstr>Hydrogen from renewables enables large scale  long term storage and sector coupling.</vt:lpstr>
      <vt:lpstr>There are different applications for green hydrogen  in Industry, Mobility and Energy</vt:lpstr>
      <vt:lpstr>Hydrogen business case depends on the application.</vt:lpstr>
      <vt:lpstr>Silyzer 200 High-pressure efficiency in the megawatt range</vt:lpstr>
      <vt:lpstr>Silyzer 300 – the next paradigm in PEM electrolysis</vt:lpstr>
      <vt:lpstr>Technology scales up by factor 10 every 4-5 years. Lower costs bring new applications into play.</vt:lpstr>
      <vt:lpstr>Energiepark Mainz World’s largest PEM electrolysis facility in 2015</vt:lpstr>
      <vt:lpstr>South Australia – Australian Gas Infrastructure Group Largest PEM electrolyser in Australia</vt:lpstr>
      <vt:lpstr>Hydrogen industry development Sustainable pipeline of scale projects domestically will build industry capability and accelerate commercialisation for export.</vt:lpstr>
      <vt:lpstr>Contact page</vt:lpstr>
    </vt:vector>
  </TitlesOfParts>
  <Company>SIEMENS AG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Corporate Design PowerPoint-Templates</dc:title>
  <dc:creator>Subic, Katarina (CC AP RC-AU)</dc:creator>
  <cp:keywords>C_Unrestricted</cp:keywords>
  <cp:lastModifiedBy>Hablutzel, Martin (RC-AU SI BD)</cp:lastModifiedBy>
  <cp:revision>571</cp:revision>
  <cp:lastPrinted>2017-09-22T05:25:56Z</cp:lastPrinted>
  <dcterms:created xsi:type="dcterms:W3CDTF">2006-04-07T10:01:45Z</dcterms:created>
  <dcterms:modified xsi:type="dcterms:W3CDTF">2019-04-17T04:44:10Z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Deutsch</vt:lpwstr>
  </property>
  <property fmtid="{D5CDD505-2E9C-101B-9397-08002B2CF9AE}" pid="3" name="Release date">
    <vt:lpwstr>October 2016</vt:lpwstr>
  </property>
  <property fmtid="{D5CDD505-2E9C-101B-9397-08002B2CF9AE}" pid="4" name="Office version">
    <vt:lpwstr>2007 and higher</vt:lpwstr>
  </property>
  <property fmtid="{D5CDD505-2E9C-101B-9397-08002B2CF9AE}" pid="5" name="Release version">
    <vt:lpwstr>1.3</vt:lpwstr>
  </property>
  <property fmtid="{D5CDD505-2E9C-101B-9397-08002B2CF9AE}" pid="6" name="Document Confidentiality">
    <vt:lpwstr>Unrestricted</vt:lpwstr>
  </property>
  <property fmtid="{D5CDD505-2E9C-101B-9397-08002B2CF9AE}" pid="7" name="_AdHocReviewCycleID">
    <vt:i4>-1981138801</vt:i4>
  </property>
  <property fmtid="{D5CDD505-2E9C-101B-9397-08002B2CF9AE}" pid="8" name="_NewReviewCycle">
    <vt:lpwstr/>
  </property>
  <property fmtid="{D5CDD505-2E9C-101B-9397-08002B2CF9AE}" pid="9" name="_EmailSubject">
    <vt:lpwstr>hydrogen roadmap slides</vt:lpwstr>
  </property>
  <property fmtid="{D5CDD505-2E9C-101B-9397-08002B2CF9AE}" pid="10" name="_AuthorEmail">
    <vt:lpwstr>katarina.subic@siemens.com</vt:lpwstr>
  </property>
  <property fmtid="{D5CDD505-2E9C-101B-9397-08002B2CF9AE}" pid="11" name="_AuthorEmailDisplayName">
    <vt:lpwstr>Subic, Katarina (CC AP RC-AU)</vt:lpwstr>
  </property>
  <property fmtid="{D5CDD505-2E9C-101B-9397-08002B2CF9AE}" pid="12" name="_PreviousAdHocReviewCycleID">
    <vt:i4>1068070635</vt:i4>
  </property>
  <property fmtid="{D5CDD505-2E9C-101B-9397-08002B2CF9AE}" pid="13" name="sodocoClasLang">
    <vt:lpwstr>Unrestricted</vt:lpwstr>
  </property>
  <property fmtid="{D5CDD505-2E9C-101B-9397-08002B2CF9AE}" pid="14" name="sodocoClasLangId">
    <vt:i4>0</vt:i4>
  </property>
  <property fmtid="{D5CDD505-2E9C-101B-9397-08002B2CF9AE}" pid="15" name="sodocoClasId">
    <vt:i4>0</vt:i4>
  </property>
</Properties>
</file>